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8" r:id="rId5"/>
    <p:sldId id="259" r:id="rId6"/>
    <p:sldId id="260" r:id="rId7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D75"/>
    <a:srgbClr val="8A87CF"/>
    <a:srgbClr val="303A63"/>
    <a:srgbClr val="AC86CF"/>
    <a:srgbClr val="DECEE8"/>
    <a:srgbClr val="B5BBD6"/>
    <a:srgbClr val="73777C"/>
    <a:srgbClr val="E6E6E6"/>
    <a:srgbClr val="3B446B"/>
    <a:srgbClr val="5C1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0B527-C871-41C3-A522-B05F1CDF26F9}" v="18" dt="2023-06-16T10:20:37.631"/>
    <p1510:client id="{86C1966E-7C83-4A61-B920-B7777A19C36B}" vWet="4" dt="2023-06-16T10:18:33.3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132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ie Tsang" userId="4e42fcc8-614a-4bcc-9cbc-5ea45e5c2435" providerId="ADAL" clId="{86C1966E-7C83-4A61-B920-B7777A19C36B}"/>
    <pc:docChg chg="modSld">
      <pc:chgData name="Connie Tsang" userId="4e42fcc8-614a-4bcc-9cbc-5ea45e5c2435" providerId="ADAL" clId="{86C1966E-7C83-4A61-B920-B7777A19C36B}" dt="2023-06-16T10:07:45.430" v="6" actId="27918"/>
      <pc:docMkLst>
        <pc:docMk/>
      </pc:docMkLst>
      <pc:sldChg chg="modSp mod">
        <pc:chgData name="Connie Tsang" userId="4e42fcc8-614a-4bcc-9cbc-5ea45e5c2435" providerId="ADAL" clId="{86C1966E-7C83-4A61-B920-B7777A19C36B}" dt="2023-06-16T09:51:15.642" v="0" actId="13926"/>
        <pc:sldMkLst>
          <pc:docMk/>
          <pc:sldMk cId="1778928726" sldId="259"/>
        </pc:sldMkLst>
        <pc:spChg chg="mod">
          <ac:chgData name="Connie Tsang" userId="4e42fcc8-614a-4bcc-9cbc-5ea45e5c2435" providerId="ADAL" clId="{86C1966E-7C83-4A61-B920-B7777A19C36B}" dt="2023-06-16T09:51:15.642" v="0" actId="13926"/>
          <ac:spMkLst>
            <pc:docMk/>
            <pc:sldMk cId="1778928726" sldId="259"/>
            <ac:spMk id="107" creationId="{274E28AB-EC88-21C0-9609-9423AA528ED9}"/>
          </ac:spMkLst>
        </pc:spChg>
      </pc:sldChg>
      <pc:sldChg chg="mod">
        <pc:chgData name="Connie Tsang" userId="4e42fcc8-614a-4bcc-9cbc-5ea45e5c2435" providerId="ADAL" clId="{86C1966E-7C83-4A61-B920-B7777A19C36B}" dt="2023-06-16T10:07:45.430" v="6" actId="27918"/>
        <pc:sldMkLst>
          <pc:docMk/>
          <pc:sldMk cId="1310282879" sldId="260"/>
        </pc:sldMkLst>
      </pc:sldChg>
    </pc:docChg>
  </pc:docChgLst>
  <pc:docChgLst>
    <pc:chgData name="Zoe Lo" userId="56b79940-b079-4a60-9867-02444865aa7a" providerId="ADAL" clId="{70A0B527-C871-41C3-A522-B05F1CDF26F9}"/>
    <pc:docChg chg="modSld">
      <pc:chgData name="Zoe Lo" userId="56b79940-b079-4a60-9867-02444865aa7a" providerId="ADAL" clId="{70A0B527-C871-41C3-A522-B05F1CDF26F9}" dt="2023-06-16T10:20:37.631" v="17" actId="27918"/>
      <pc:docMkLst>
        <pc:docMk/>
      </pc:docMkLst>
      <pc:sldChg chg="modSp mod">
        <pc:chgData name="Zoe Lo" userId="56b79940-b079-4a60-9867-02444865aa7a" providerId="ADAL" clId="{70A0B527-C871-41C3-A522-B05F1CDF26F9}" dt="2023-06-16T10:20:37.631" v="17" actId="27918"/>
        <pc:sldMkLst>
          <pc:docMk/>
          <pc:sldMk cId="1310282879" sldId="260"/>
        </pc:sldMkLst>
        <pc:spChg chg="mod">
          <ac:chgData name="Zoe Lo" userId="56b79940-b079-4a60-9867-02444865aa7a" providerId="ADAL" clId="{70A0B527-C871-41C3-A522-B05F1CDF26F9}" dt="2023-06-16T10:18:30.531" v="13" actId="20577"/>
          <ac:spMkLst>
            <pc:docMk/>
            <pc:sldMk cId="1310282879" sldId="260"/>
            <ac:spMk id="34" creationId="{00000000-0000-0000-0000-000000000000}"/>
          </ac:spMkLst>
        </pc:spChg>
      </pc:sldChg>
    </pc:docChg>
  </pc:docChgLst>
  <pc:docChgLst>
    <pc:chgData name="Zoe Lo" userId="56b79940-b079-4a60-9867-02444865aa7a" providerId="ADAL" clId="{72862C8C-3537-47B4-AB94-ED33CE5392CA}"/>
    <pc:docChg chg="undo custSel modSld">
      <pc:chgData name="Zoe Lo" userId="56b79940-b079-4a60-9867-02444865aa7a" providerId="ADAL" clId="{72862C8C-3537-47B4-AB94-ED33CE5392CA}" dt="2023-06-08T08:38:25.132" v="337" actId="692"/>
      <pc:docMkLst>
        <pc:docMk/>
      </pc:docMkLst>
      <pc:sldChg chg="modSp mod">
        <pc:chgData name="Zoe Lo" userId="56b79940-b079-4a60-9867-02444865aa7a" providerId="ADAL" clId="{72862C8C-3537-47B4-AB94-ED33CE5392CA}" dt="2023-06-08T08:35:43.421" v="302" actId="20577"/>
        <pc:sldMkLst>
          <pc:docMk/>
          <pc:sldMk cId="1778928726" sldId="259"/>
        </pc:sldMkLst>
        <pc:spChg chg="mod">
          <ac:chgData name="Zoe Lo" userId="56b79940-b079-4a60-9867-02444865aa7a" providerId="ADAL" clId="{72862C8C-3537-47B4-AB94-ED33CE5392CA}" dt="2023-06-08T08:35:43.421" v="302" actId="20577"/>
          <ac:spMkLst>
            <pc:docMk/>
            <pc:sldMk cId="1778928726" sldId="259"/>
            <ac:spMk id="107" creationId="{274E28AB-EC88-21C0-9609-9423AA528ED9}"/>
          </ac:spMkLst>
        </pc:spChg>
      </pc:sldChg>
      <pc:sldChg chg="addSp delSp modSp mod">
        <pc:chgData name="Zoe Lo" userId="56b79940-b079-4a60-9867-02444865aa7a" providerId="ADAL" clId="{72862C8C-3537-47B4-AB94-ED33CE5392CA}" dt="2023-06-08T08:38:25.132" v="337" actId="692"/>
        <pc:sldMkLst>
          <pc:docMk/>
          <pc:sldMk cId="1310282879" sldId="260"/>
        </pc:sldMkLst>
        <pc:spChg chg="mod">
          <ac:chgData name="Zoe Lo" userId="56b79940-b079-4a60-9867-02444865aa7a" providerId="ADAL" clId="{72862C8C-3537-47B4-AB94-ED33CE5392CA}" dt="2023-06-08T08:36:25.667" v="322" actId="20577"/>
          <ac:spMkLst>
            <pc:docMk/>
            <pc:sldMk cId="1310282879" sldId="260"/>
            <ac:spMk id="2" creationId="{2D29DDB9-CE9A-D292-07EA-A2F8736A8CD2}"/>
          </ac:spMkLst>
        </pc:spChg>
        <pc:spChg chg="del">
          <ac:chgData name="Zoe Lo" userId="56b79940-b079-4a60-9867-02444865aa7a" providerId="ADAL" clId="{72862C8C-3537-47B4-AB94-ED33CE5392CA}" dt="2023-06-08T08:15:50.929" v="48" actId="478"/>
          <ac:spMkLst>
            <pc:docMk/>
            <pc:sldMk cId="1310282879" sldId="260"/>
            <ac:spMk id="5" creationId="{8B37A0F4-71BB-28EE-E8AD-493B67E67778}"/>
          </ac:spMkLst>
        </pc:spChg>
        <pc:spChg chg="add mod">
          <ac:chgData name="Zoe Lo" userId="56b79940-b079-4a60-9867-02444865aa7a" providerId="ADAL" clId="{72862C8C-3537-47B4-AB94-ED33CE5392CA}" dt="2023-06-08T08:17:31.345" v="67" actId="1076"/>
          <ac:spMkLst>
            <pc:docMk/>
            <pc:sldMk cId="1310282879" sldId="260"/>
            <ac:spMk id="6" creationId="{9095AAA5-2837-9FEE-EE13-096591E0AB7D}"/>
          </ac:spMkLst>
        </pc:spChg>
        <pc:spChg chg="add mod">
          <ac:chgData name="Zoe Lo" userId="56b79940-b079-4a60-9867-02444865aa7a" providerId="ADAL" clId="{72862C8C-3537-47B4-AB94-ED33CE5392CA}" dt="2023-06-08T08:17:27.859" v="66" actId="1076"/>
          <ac:spMkLst>
            <pc:docMk/>
            <pc:sldMk cId="1310282879" sldId="260"/>
            <ac:spMk id="7" creationId="{0775FC0D-7829-DFE5-4E65-7EDF2BD242B7}"/>
          </ac:spMkLst>
        </pc:spChg>
        <pc:spChg chg="add mod">
          <ac:chgData name="Zoe Lo" userId="56b79940-b079-4a60-9867-02444865aa7a" providerId="ADAL" clId="{72862C8C-3537-47B4-AB94-ED33CE5392CA}" dt="2023-06-08T08:32:35.648" v="184" actId="1076"/>
          <ac:spMkLst>
            <pc:docMk/>
            <pc:sldMk cId="1310282879" sldId="260"/>
            <ac:spMk id="10" creationId="{ABF7FF24-61D3-2CAF-9566-772084F90822}"/>
          </ac:spMkLst>
        </pc:spChg>
        <pc:spChg chg="add mod">
          <ac:chgData name="Zoe Lo" userId="56b79940-b079-4a60-9867-02444865aa7a" providerId="ADAL" clId="{72862C8C-3537-47B4-AB94-ED33CE5392CA}" dt="2023-06-08T08:34:50.476" v="267" actId="554"/>
          <ac:spMkLst>
            <pc:docMk/>
            <pc:sldMk cId="1310282879" sldId="260"/>
            <ac:spMk id="13" creationId="{EDE217BE-66C1-0B66-F78A-6D1F502302AB}"/>
          </ac:spMkLst>
        </pc:spChg>
        <pc:spChg chg="add mod">
          <ac:chgData name="Zoe Lo" userId="56b79940-b079-4a60-9867-02444865aa7a" providerId="ADAL" clId="{72862C8C-3537-47B4-AB94-ED33CE5392CA}" dt="2023-06-08T08:34:50.476" v="267" actId="554"/>
          <ac:spMkLst>
            <pc:docMk/>
            <pc:sldMk cId="1310282879" sldId="260"/>
            <ac:spMk id="14" creationId="{C01FD238-0C8E-787C-D0B6-FB1F70CD1318}"/>
          </ac:spMkLst>
        </pc:spChg>
        <pc:spChg chg="add mod">
          <ac:chgData name="Zoe Lo" userId="56b79940-b079-4a60-9867-02444865aa7a" providerId="ADAL" clId="{72862C8C-3537-47B4-AB94-ED33CE5392CA}" dt="2023-06-08T08:34:50.476" v="267" actId="554"/>
          <ac:spMkLst>
            <pc:docMk/>
            <pc:sldMk cId="1310282879" sldId="260"/>
            <ac:spMk id="15" creationId="{B03E3C50-0B30-0586-D1CD-367BC7A083CF}"/>
          </ac:spMkLst>
        </pc:spChg>
        <pc:spChg chg="add mod">
          <ac:chgData name="Zoe Lo" userId="56b79940-b079-4a60-9867-02444865aa7a" providerId="ADAL" clId="{72862C8C-3537-47B4-AB94-ED33CE5392CA}" dt="2023-06-08T08:34:50.476" v="267" actId="554"/>
          <ac:spMkLst>
            <pc:docMk/>
            <pc:sldMk cId="1310282879" sldId="260"/>
            <ac:spMk id="16" creationId="{AA3C8EB4-6A22-CFF1-E46F-B790F1DAD19E}"/>
          </ac:spMkLst>
        </pc:spChg>
        <pc:spChg chg="add mod">
          <ac:chgData name="Zoe Lo" userId="56b79940-b079-4a60-9867-02444865aa7a" providerId="ADAL" clId="{72862C8C-3537-47B4-AB94-ED33CE5392CA}" dt="2023-06-08T08:34:50.476" v="267" actId="554"/>
          <ac:spMkLst>
            <pc:docMk/>
            <pc:sldMk cId="1310282879" sldId="260"/>
            <ac:spMk id="17" creationId="{643834D5-9EB2-98A2-AB27-261B0B4068D8}"/>
          </ac:spMkLst>
        </pc:spChg>
        <pc:spChg chg="mod">
          <ac:chgData name="Zoe Lo" userId="56b79940-b079-4a60-9867-02444865aa7a" providerId="ADAL" clId="{72862C8C-3537-47B4-AB94-ED33CE5392CA}" dt="2023-06-08T08:25:45.154" v="145" actId="20577"/>
          <ac:spMkLst>
            <pc:docMk/>
            <pc:sldMk cId="1310282879" sldId="260"/>
            <ac:spMk id="22" creationId="{988FC469-5754-8F5E-6608-BCB7AFBED56D}"/>
          </ac:spMkLst>
        </pc:spChg>
        <pc:spChg chg="mod">
          <ac:chgData name="Zoe Lo" userId="56b79940-b079-4a60-9867-02444865aa7a" providerId="ADAL" clId="{72862C8C-3537-47B4-AB94-ED33CE5392CA}" dt="2023-06-08T08:36:21.076" v="318" actId="20577"/>
          <ac:spMkLst>
            <pc:docMk/>
            <pc:sldMk cId="1310282879" sldId="260"/>
            <ac:spMk id="33" creationId="{00000000-0000-0000-0000-000000000000}"/>
          </ac:spMkLst>
        </pc:spChg>
        <pc:spChg chg="mod">
          <ac:chgData name="Zoe Lo" userId="56b79940-b079-4a60-9867-02444865aa7a" providerId="ADAL" clId="{72862C8C-3537-47B4-AB94-ED33CE5392CA}" dt="2023-06-08T08:34:15.710" v="256" actId="554"/>
          <ac:spMkLst>
            <pc:docMk/>
            <pc:sldMk cId="1310282879" sldId="260"/>
            <ac:spMk id="34" creationId="{00000000-0000-0000-0000-000000000000}"/>
          </ac:spMkLst>
        </pc:spChg>
        <pc:spChg chg="mod">
          <ac:chgData name="Zoe Lo" userId="56b79940-b079-4a60-9867-02444865aa7a" providerId="ADAL" clId="{72862C8C-3537-47B4-AB94-ED33CE5392CA}" dt="2023-06-08T08:34:15.710" v="256" actId="554"/>
          <ac:spMkLst>
            <pc:docMk/>
            <pc:sldMk cId="1310282879" sldId="260"/>
            <ac:spMk id="36" creationId="{00000000-0000-0000-0000-000000000000}"/>
          </ac:spMkLst>
        </pc:spChg>
        <pc:spChg chg="mod">
          <ac:chgData name="Zoe Lo" userId="56b79940-b079-4a60-9867-02444865aa7a" providerId="ADAL" clId="{72862C8C-3537-47B4-AB94-ED33CE5392CA}" dt="2023-06-08T08:34:15.710" v="256" actId="554"/>
          <ac:spMkLst>
            <pc:docMk/>
            <pc:sldMk cId="1310282879" sldId="260"/>
            <ac:spMk id="40" creationId="{00000000-0000-0000-0000-000000000000}"/>
          </ac:spMkLst>
        </pc:spChg>
        <pc:spChg chg="mod">
          <ac:chgData name="Zoe Lo" userId="56b79940-b079-4a60-9867-02444865aa7a" providerId="ADAL" clId="{72862C8C-3537-47B4-AB94-ED33CE5392CA}" dt="2023-06-08T08:34:15.710" v="256" actId="554"/>
          <ac:spMkLst>
            <pc:docMk/>
            <pc:sldMk cId="1310282879" sldId="260"/>
            <ac:spMk id="41" creationId="{00000000-0000-0000-0000-000000000000}"/>
          </ac:spMkLst>
        </pc:spChg>
        <pc:spChg chg="mod">
          <ac:chgData name="Zoe Lo" userId="56b79940-b079-4a60-9867-02444865aa7a" providerId="ADAL" clId="{72862C8C-3537-47B4-AB94-ED33CE5392CA}" dt="2023-06-08T08:34:50.476" v="267" actId="554"/>
          <ac:spMkLst>
            <pc:docMk/>
            <pc:sldMk cId="1310282879" sldId="260"/>
            <ac:spMk id="43" creationId="{00000000-0000-0000-0000-000000000000}"/>
          </ac:spMkLst>
        </pc:spChg>
        <pc:spChg chg="mod">
          <ac:chgData name="Zoe Lo" userId="56b79940-b079-4a60-9867-02444865aa7a" providerId="ADAL" clId="{72862C8C-3537-47B4-AB94-ED33CE5392CA}" dt="2023-06-08T08:34:50.476" v="267" actId="554"/>
          <ac:spMkLst>
            <pc:docMk/>
            <pc:sldMk cId="1310282879" sldId="260"/>
            <ac:spMk id="44" creationId="{00000000-0000-0000-0000-000000000000}"/>
          </ac:spMkLst>
        </pc:spChg>
        <pc:spChg chg="mod">
          <ac:chgData name="Zoe Lo" userId="56b79940-b079-4a60-9867-02444865aa7a" providerId="ADAL" clId="{72862C8C-3537-47B4-AB94-ED33CE5392CA}" dt="2023-06-08T08:34:15.710" v="256" actId="554"/>
          <ac:spMkLst>
            <pc:docMk/>
            <pc:sldMk cId="1310282879" sldId="260"/>
            <ac:spMk id="46" creationId="{00000000-0000-0000-0000-000000000000}"/>
          </ac:spMkLst>
        </pc:spChg>
        <pc:spChg chg="mod">
          <ac:chgData name="Zoe Lo" userId="56b79940-b079-4a60-9867-02444865aa7a" providerId="ADAL" clId="{72862C8C-3537-47B4-AB94-ED33CE5392CA}" dt="2023-06-08T08:34:15.710" v="256" actId="554"/>
          <ac:spMkLst>
            <pc:docMk/>
            <pc:sldMk cId="1310282879" sldId="260"/>
            <ac:spMk id="47" creationId="{00000000-0000-0000-0000-000000000000}"/>
          </ac:spMkLst>
        </pc:spChg>
        <pc:spChg chg="mod">
          <ac:chgData name="Zoe Lo" userId="56b79940-b079-4a60-9867-02444865aa7a" providerId="ADAL" clId="{72862C8C-3537-47B4-AB94-ED33CE5392CA}" dt="2023-06-08T08:34:15.710" v="256" actId="554"/>
          <ac:spMkLst>
            <pc:docMk/>
            <pc:sldMk cId="1310282879" sldId="260"/>
            <ac:spMk id="48" creationId="{00000000-0000-0000-0000-000000000000}"/>
          </ac:spMkLst>
        </pc:spChg>
        <pc:spChg chg="mod">
          <ac:chgData name="Zoe Lo" userId="56b79940-b079-4a60-9867-02444865aa7a" providerId="ADAL" clId="{72862C8C-3537-47B4-AB94-ED33CE5392CA}" dt="2023-06-08T08:34:50.476" v="267" actId="554"/>
          <ac:spMkLst>
            <pc:docMk/>
            <pc:sldMk cId="1310282879" sldId="260"/>
            <ac:spMk id="49" creationId="{00000000-0000-0000-0000-000000000000}"/>
          </ac:spMkLst>
        </pc:spChg>
        <pc:spChg chg="del">
          <ac:chgData name="Zoe Lo" userId="56b79940-b079-4a60-9867-02444865aa7a" providerId="ADAL" clId="{72862C8C-3537-47B4-AB94-ED33CE5392CA}" dt="2023-06-08T08:22:52.721" v="99" actId="478"/>
          <ac:spMkLst>
            <pc:docMk/>
            <pc:sldMk cId="1310282879" sldId="260"/>
            <ac:spMk id="50" creationId="{73741BF7-B7BF-4324-B93F-222FAF8D724B}"/>
          </ac:spMkLst>
        </pc:spChg>
        <pc:spChg chg="del">
          <ac:chgData name="Zoe Lo" userId="56b79940-b079-4a60-9867-02444865aa7a" providerId="ADAL" clId="{72862C8C-3537-47B4-AB94-ED33CE5392CA}" dt="2023-06-08T08:22:54.951" v="100" actId="478"/>
          <ac:spMkLst>
            <pc:docMk/>
            <pc:sldMk cId="1310282879" sldId="260"/>
            <ac:spMk id="52" creationId="{00000000-0000-0000-0000-000000000000}"/>
          </ac:spMkLst>
        </pc:spChg>
        <pc:grpChg chg="add mod">
          <ac:chgData name="Zoe Lo" userId="56b79940-b079-4a60-9867-02444865aa7a" providerId="ADAL" clId="{72862C8C-3537-47B4-AB94-ED33CE5392CA}" dt="2023-06-08T08:34:15.710" v="256" actId="554"/>
          <ac:grpSpMkLst>
            <pc:docMk/>
            <pc:sldMk cId="1310282879" sldId="260"/>
            <ac:grpSpMk id="18" creationId="{B6AE473C-D358-77DD-8A7C-2B8110F8FDF5}"/>
          </ac:grpSpMkLst>
        </pc:grpChg>
        <pc:grpChg chg="add mod">
          <ac:chgData name="Zoe Lo" userId="56b79940-b079-4a60-9867-02444865aa7a" providerId="ADAL" clId="{72862C8C-3537-47B4-AB94-ED33CE5392CA}" dt="2023-06-08T08:34:15.710" v="256" actId="554"/>
          <ac:grpSpMkLst>
            <pc:docMk/>
            <pc:sldMk cId="1310282879" sldId="260"/>
            <ac:grpSpMk id="19" creationId="{5DE829DA-B9E3-B267-5874-59A4EE86DBD6}"/>
          </ac:grpSpMkLst>
        </pc:grpChg>
        <pc:grpChg chg="add mod">
          <ac:chgData name="Zoe Lo" userId="56b79940-b079-4a60-9867-02444865aa7a" providerId="ADAL" clId="{72862C8C-3537-47B4-AB94-ED33CE5392CA}" dt="2023-06-08T08:34:50.476" v="267" actId="554"/>
          <ac:grpSpMkLst>
            <pc:docMk/>
            <pc:sldMk cId="1310282879" sldId="260"/>
            <ac:grpSpMk id="20" creationId="{7B57F3BE-AEFD-2EF6-BFC1-8FEABFB46666}"/>
          </ac:grpSpMkLst>
        </pc:grpChg>
        <pc:grpChg chg="mod">
          <ac:chgData name="Zoe Lo" userId="56b79940-b079-4a60-9867-02444865aa7a" providerId="ADAL" clId="{72862C8C-3537-47B4-AB94-ED33CE5392CA}" dt="2023-06-08T08:34:50.476" v="267" actId="554"/>
          <ac:grpSpMkLst>
            <pc:docMk/>
            <pc:sldMk cId="1310282879" sldId="260"/>
            <ac:grpSpMk id="42" creationId="{00000000-0000-0000-0000-000000000000}"/>
          </ac:grpSpMkLst>
        </pc:grpChg>
        <pc:graphicFrameChg chg="add mod ord">
          <ac:chgData name="Zoe Lo" userId="56b79940-b079-4a60-9867-02444865aa7a" providerId="ADAL" clId="{72862C8C-3537-47B4-AB94-ED33CE5392CA}" dt="2023-06-08T08:34:29.837" v="260"/>
          <ac:graphicFrameMkLst>
            <pc:docMk/>
            <pc:sldMk cId="1310282879" sldId="260"/>
            <ac:graphicFrameMk id="3" creationId="{C3A3A82F-767F-DF26-053A-99109707DB7C}"/>
          </ac:graphicFrameMkLst>
        </pc:graphicFrameChg>
        <pc:graphicFrameChg chg="mod">
          <ac:chgData name="Zoe Lo" userId="56b79940-b079-4a60-9867-02444865aa7a" providerId="ADAL" clId="{72862C8C-3537-47B4-AB94-ED33CE5392CA}" dt="2023-06-08T08:37:11.788" v="328" actId="207"/>
          <ac:graphicFrameMkLst>
            <pc:docMk/>
            <pc:sldMk cId="1310282879" sldId="260"/>
            <ac:graphicFrameMk id="8" creationId="{79A278F0-9A2C-61E5-5E83-8645108A4926}"/>
          </ac:graphicFrameMkLst>
        </pc:graphicFrameChg>
        <pc:graphicFrameChg chg="add mod">
          <ac:chgData name="Zoe Lo" userId="56b79940-b079-4a60-9867-02444865aa7a" providerId="ADAL" clId="{72862C8C-3537-47B4-AB94-ED33CE5392CA}" dt="2023-06-08T08:38:25.132" v="337" actId="692"/>
          <ac:graphicFrameMkLst>
            <pc:docMk/>
            <pc:sldMk cId="1310282879" sldId="260"/>
            <ac:graphicFrameMk id="9" creationId="{99DBDA4F-5E72-BDA3-01F6-CC2DFACF96C6}"/>
          </ac:graphicFrameMkLst>
        </pc:graphicFrameChg>
        <pc:graphicFrameChg chg="mod">
          <ac:chgData name="Zoe Lo" userId="56b79940-b079-4a60-9867-02444865aa7a" providerId="ADAL" clId="{72862C8C-3537-47B4-AB94-ED33CE5392CA}" dt="2023-06-08T08:38:03.120" v="333" actId="1076"/>
          <ac:graphicFrameMkLst>
            <pc:docMk/>
            <pc:sldMk cId="1310282879" sldId="260"/>
            <ac:graphicFrameMk id="11" creationId="{EC8FE40C-C547-E15F-753B-77A2BE42AB3B}"/>
          </ac:graphicFrameMkLst>
        </pc:graphicFrameChg>
        <pc:graphicFrameChg chg="del">
          <ac:chgData name="Zoe Lo" userId="56b79940-b079-4a60-9867-02444865aa7a" providerId="ADAL" clId="{72862C8C-3537-47B4-AB94-ED33CE5392CA}" dt="2023-06-08T08:15:49.018" v="47" actId="478"/>
          <ac:graphicFrameMkLst>
            <pc:docMk/>
            <pc:sldMk cId="1310282879" sldId="260"/>
            <ac:graphicFrameMk id="12" creationId="{DC25ADBC-921D-1AF8-43DA-33974D3FD335}"/>
          </ac:graphicFrameMkLst>
        </pc:graphicFrameChg>
        <pc:graphicFrameChg chg="mod">
          <ac:chgData name="Zoe Lo" userId="56b79940-b079-4a60-9867-02444865aa7a" providerId="ADAL" clId="{72862C8C-3537-47B4-AB94-ED33CE5392CA}" dt="2023-06-08T08:37:25.097" v="329" actId="2711"/>
          <ac:graphicFrameMkLst>
            <pc:docMk/>
            <pc:sldMk cId="1310282879" sldId="260"/>
            <ac:graphicFrameMk id="21" creationId="{0FDD9069-24E9-AE31-2214-7D462E4DAA7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25707171505134E-2"/>
          <c:y val="0.11949923235073182"/>
          <c:w val="0.871538252550217"/>
          <c:h val="0.60113289036023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Private Brands</c:v>
                </c:pt>
              </c:strCache>
            </c:strRef>
          </c:tx>
          <c:spPr>
            <a:solidFill>
              <a:srgbClr val="DECEE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FY2022</c:v>
                </c:pt>
                <c:pt idx="1">
                  <c:v>FY2023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175.1</c:v>
                </c:pt>
                <c:pt idx="1">
                  <c:v>208.7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BA-4DD7-AAE9-3D70FC729DDE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Other Brands</c:v>
                </c:pt>
              </c:strCache>
            </c:strRef>
          </c:tx>
          <c:spPr>
            <a:solidFill>
              <a:srgbClr val="AC86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FY2022</c:v>
                </c:pt>
                <c:pt idx="1">
                  <c:v>FY2023</c:v>
                </c:pt>
              </c:strCache>
            </c:strRef>
          </c:cat>
          <c:val>
            <c:numRef>
              <c:f>Sheet1!$D$2:$D$3</c:f>
              <c:numCache>
                <c:formatCode>#,##0.00</c:formatCode>
                <c:ptCount val="2"/>
                <c:pt idx="0">
                  <c:v>962.2</c:v>
                </c:pt>
                <c:pt idx="1">
                  <c:v>839.8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BA-4DD7-AAE9-3D70FC729DDE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Service Sales</c:v>
                </c:pt>
              </c:strCache>
            </c:strRef>
          </c:tx>
          <c:spPr>
            <a:solidFill>
              <a:srgbClr val="303A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FY2022</c:v>
                </c:pt>
                <c:pt idx="1">
                  <c:v>FY2023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49.1</c:v>
                </c:pt>
                <c:pt idx="1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BA-4DD7-AAE9-3D70FC729DDE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BA-4DD7-AAE9-3D70FC729D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FY2022</c:v>
                </c:pt>
                <c:pt idx="1">
                  <c:v>FY2023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BA-4DD7-AAE9-3D70FC729D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96219471"/>
        <c:axId val="796218031"/>
      </c:barChart>
      <c:catAx>
        <c:axId val="79621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96218031"/>
        <c:crosses val="autoZero"/>
        <c:auto val="1"/>
        <c:lblAlgn val="ctr"/>
        <c:lblOffset val="100"/>
        <c:noMultiLvlLbl val="0"/>
      </c:catAx>
      <c:valAx>
        <c:axId val="796218031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96219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1100686607134183"/>
          <c:y val="0.76726379690776136"/>
          <c:w val="0.83327739824435898"/>
          <c:h val="0.15705335593677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59760040034003E-2"/>
          <c:y val="0.11610253505771399"/>
          <c:w val="0.93448047991993199"/>
          <c:h val="0.809690915534714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Margin</c:v>
                </c:pt>
              </c:strCache>
            </c:strRef>
          </c:tx>
          <c:spPr>
            <a:ln w="22225" cap="rnd" cmpd="sng" algn="ctr">
              <a:solidFill>
                <a:srgbClr val="73777C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F68C5C"/>
              </a:solidFill>
              <a:ln w="9525" cap="flat" cmpd="sng" algn="ctr">
                <a:solidFill>
                  <a:srgbClr val="73777C"/>
                </a:solidFill>
                <a:round/>
              </a:ln>
              <a:effectLst/>
            </c:spPr>
          </c:marker>
          <c:dPt>
            <c:idx val="0"/>
            <c:marker>
              <c:symbol val="square"/>
              <c:size val="9"/>
              <c:spPr>
                <a:solidFill>
                  <a:srgbClr val="AC86CF"/>
                </a:solidFill>
                <a:ln w="9525" cap="flat" cmpd="sng" algn="ctr">
                  <a:solidFill>
                    <a:srgbClr val="73777C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CDC-4CC7-869A-4578D388EF26}"/>
              </c:ext>
            </c:extLst>
          </c:dPt>
          <c:dPt>
            <c:idx val="1"/>
            <c:marker>
              <c:symbol val="square"/>
              <c:size val="9"/>
              <c:spPr>
                <a:solidFill>
                  <a:srgbClr val="AC86CF"/>
                </a:solidFill>
                <a:ln w="9525" cap="flat" cmpd="sng" algn="ctr">
                  <a:solidFill>
                    <a:srgbClr val="AC86CF"/>
                  </a:solidFill>
                  <a:round/>
                </a:ln>
                <a:effectLst/>
              </c:spPr>
            </c:marker>
            <c:bubble3D val="0"/>
            <c:spPr>
              <a:ln w="22225" cap="rnd" cmpd="sng" algn="ctr">
                <a:solidFill>
                  <a:srgbClr val="AC86C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DC-4CC7-869A-4578D388EF26}"/>
              </c:ext>
            </c:extLst>
          </c:dPt>
          <c:dPt>
            <c:idx val="2"/>
            <c:marker>
              <c:symbol val="square"/>
              <c:size val="9"/>
              <c:spPr>
                <a:solidFill>
                  <a:srgbClr val="F68C5C"/>
                </a:solidFill>
                <a:ln w="9525" cap="flat" cmpd="sng" algn="ctr">
                  <a:solidFill>
                    <a:srgbClr val="73777C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CDC-4CC7-869A-4578D388EF26}"/>
              </c:ext>
            </c:extLst>
          </c:dPt>
          <c:dPt>
            <c:idx val="3"/>
            <c:marker>
              <c:symbol val="square"/>
              <c:size val="9"/>
              <c:spPr>
                <a:solidFill>
                  <a:srgbClr val="F68C5C"/>
                </a:solidFill>
                <a:ln w="9525" cap="flat" cmpd="sng" algn="ctr">
                  <a:solidFill>
                    <a:srgbClr val="73777C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CDC-4CC7-869A-4578D388EF26}"/>
              </c:ext>
            </c:extLst>
          </c:dPt>
          <c:dLbls>
            <c:dLbl>
              <c:idx val="0"/>
              <c:layout>
                <c:manualLayout>
                  <c:x val="-9.869613063488443E-2"/>
                  <c:y val="-7.30750941717596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CDC-4CC7-869A-4578D388EF26}"/>
                </c:ext>
              </c:extLst>
            </c:dLbl>
            <c:dLbl>
              <c:idx val="1"/>
              <c:layout>
                <c:manualLayout>
                  <c:x val="-0.107630826967551"/>
                  <c:y val="-7.3240757581401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CDC-4CC7-869A-4578D388EF26}"/>
                </c:ext>
              </c:extLst>
            </c:dLbl>
            <c:dLbl>
              <c:idx val="2"/>
              <c:layout>
                <c:manualLayout>
                  <c:x val="-0.10804040020631717"/>
                  <c:y val="-7.0209292490144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DC-4CC7-869A-4578D388EF26}"/>
                </c:ext>
              </c:extLst>
            </c:dLbl>
            <c:dLbl>
              <c:idx val="3"/>
              <c:layout>
                <c:manualLayout>
                  <c:x val="-7.9254870569652705E-2"/>
                  <c:y val="-9.803855399509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DC-4CC7-869A-4578D388EF2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zh-HK"/>
                      <a:t>10.6%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DC-4CC7-869A-4578D388EF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FY2022</c:v>
                </c:pt>
                <c:pt idx="1">
                  <c:v>FY2023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0.20499999999999999</c:v>
                </c:pt>
                <c:pt idx="1">
                  <c:v>0.214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DC-4CC7-869A-4578D388E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827968"/>
        <c:axId val="165791424"/>
      </c:lineChart>
      <c:catAx>
        <c:axId val="12782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5791424"/>
        <c:crosses val="autoZero"/>
        <c:auto val="0"/>
        <c:lblAlgn val="ctr"/>
        <c:lblOffset val="100"/>
        <c:noMultiLvlLbl val="0"/>
      </c:catAx>
      <c:valAx>
        <c:axId val="165791424"/>
        <c:scaling>
          <c:orientation val="minMax"/>
          <c:max val="0.30000000000000004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27827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03354030563136E-2"/>
          <c:y val="7.1422908065708708E-3"/>
          <c:w val="0.94071489176195044"/>
          <c:h val="0.875718269496374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Boqii Mall</c:v>
                </c:pt>
              </c:strCache>
            </c:strRef>
          </c:tx>
          <c:spPr>
            <a:solidFill>
              <a:srgbClr val="DECEE8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CN"/>
                      <a:t>38.1%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71-475C-ACFD-5C46D1B0D29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CN"/>
                      <a:t>41.4%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071-475C-ACFD-5C46D1B0D2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CN"/>
                      <a:t>36.5%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71-475C-ACFD-5C46D1B0D2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CN"/>
                      <a:t>38.6%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71-475C-ACFD-5C46D1B0D2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41.3%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71-475C-ACFD-5C46D1B0D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2"/>
                <c:pt idx="0">
                  <c:v>FY2022</c:v>
                </c:pt>
                <c:pt idx="1">
                  <c:v>FY2023</c:v>
                </c:pt>
              </c:strCache>
            </c:strRef>
          </c:cat>
          <c:val>
            <c:numRef>
              <c:f>Sheet1!$B$3:$B$6</c:f>
              <c:numCache>
                <c:formatCode>0.0</c:formatCode>
                <c:ptCount val="2"/>
                <c:pt idx="0">
                  <c:v>433.6</c:v>
                </c:pt>
                <c:pt idx="1">
                  <c:v>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71-475C-ACFD-5C46D1B0D2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3rd Party E-commerce Platforms</c:v>
                </c:pt>
              </c:strCache>
            </c:strRef>
          </c:tx>
          <c:spPr>
            <a:solidFill>
              <a:srgbClr val="AC86CF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CN"/>
                      <a:t>61.9%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071-475C-ACFD-5C46D1B0D29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CN"/>
                      <a:t>58.6%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071-475C-ACFD-5C46D1B0D2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CN"/>
                      <a:t>59.0%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71-475C-ACFD-5C46D1B0D2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CN"/>
                      <a:t>58.4%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71-475C-ACFD-5C46D1B0D2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55.0%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71-475C-ACFD-5C46D1B0D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2"/>
                <c:pt idx="0">
                  <c:v>FY2022</c:v>
                </c:pt>
                <c:pt idx="1">
                  <c:v>FY2023</c:v>
                </c:pt>
              </c:strCache>
            </c:strRef>
          </c:cat>
          <c:val>
            <c:numRef>
              <c:f>Sheet1!$C$3:$C$6</c:f>
              <c:numCache>
                <c:formatCode>0.0</c:formatCode>
                <c:ptCount val="2"/>
                <c:pt idx="0">
                  <c:v>703.8</c:v>
                </c:pt>
                <c:pt idx="1">
                  <c:v>614.5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071-475C-ACFD-5C46D1B0D2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31"/>
        <c:overlap val="100"/>
        <c:axId val="1356904704"/>
        <c:axId val="1356902624"/>
      </c:barChart>
      <c:catAx>
        <c:axId val="135690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zh-CN"/>
          </a:p>
        </c:txPr>
        <c:crossAx val="1356902624"/>
        <c:crosses val="autoZero"/>
        <c:auto val="1"/>
        <c:lblAlgn val="ctr"/>
        <c:lblOffset val="100"/>
        <c:noMultiLvlLbl val="0"/>
      </c:catAx>
      <c:valAx>
        <c:axId val="1356902624"/>
        <c:scaling>
          <c:orientation val="minMax"/>
          <c:max val="1300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5690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887233310877196E-2"/>
          <c:y val="0.10887139364678815"/>
          <c:w val="0.93087636878325142"/>
          <c:h val="0.7583652217621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people</c:v>
                </c:pt>
              </c:strCache>
            </c:strRef>
          </c:tx>
          <c:spPr>
            <a:solidFill>
              <a:srgbClr val="B5BBD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5BB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F1-48C9-9099-CD8A4472C8AB}"/>
              </c:ext>
            </c:extLst>
          </c:dPt>
          <c:dPt>
            <c:idx val="1"/>
            <c:invertIfNegative val="0"/>
            <c:bubble3D val="0"/>
            <c:spPr>
              <a:solidFill>
                <a:srgbClr val="AC86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F1-48C9-9099-CD8A4472C8AB}"/>
              </c:ext>
            </c:extLst>
          </c:dPt>
          <c:dPt>
            <c:idx val="2"/>
            <c:invertIfNegative val="0"/>
            <c:bubble3D val="0"/>
            <c:spPr>
              <a:solidFill>
                <a:srgbClr val="B5BB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F1-48C9-9099-CD8A4472C8AB}"/>
              </c:ext>
            </c:extLst>
          </c:dPt>
          <c:dPt>
            <c:idx val="3"/>
            <c:invertIfNegative val="0"/>
            <c:bubble3D val="0"/>
            <c:spPr>
              <a:solidFill>
                <a:srgbClr val="B5BB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F1-48C9-9099-CD8A4472C8AB}"/>
              </c:ext>
            </c:extLst>
          </c:dPt>
          <c:dPt>
            <c:idx val="4"/>
            <c:invertIfNegative val="0"/>
            <c:bubble3D val="0"/>
            <c:spPr>
              <a:solidFill>
                <a:srgbClr val="B5BB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0F1-48C9-9099-CD8A4472C8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FY2022</c:v>
                </c:pt>
                <c:pt idx="1">
                  <c:v>FY2023</c:v>
                </c:pt>
              </c:strCache>
            </c:strRef>
          </c:cat>
          <c:val>
            <c:numRef>
              <c:f>Sheet1!$B$2:$B$3</c:f>
              <c:numCache>
                <c:formatCode>_ * #,##0.0_ ;_ * \-#,##0.0_ ;_ * "-"??_ ;_ @_ </c:formatCode>
                <c:ptCount val="2"/>
                <c:pt idx="0">
                  <c:v>5</c:v>
                </c:pt>
                <c:pt idx="1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F1-48C9-9099-CD8A4472C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476844584"/>
        <c:axId val="476851144"/>
      </c:barChart>
      <c:catAx>
        <c:axId val="47684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zh-CN"/>
          </a:p>
        </c:txPr>
        <c:crossAx val="476851144"/>
        <c:crossesAt val="0"/>
        <c:auto val="1"/>
        <c:lblAlgn val="ctr"/>
        <c:lblOffset val="100"/>
        <c:noMultiLvlLbl val="0"/>
      </c:catAx>
      <c:valAx>
        <c:axId val="476851144"/>
        <c:scaling>
          <c:orientation val="minMax"/>
          <c:min val="1"/>
        </c:scaling>
        <c:delete val="0"/>
        <c:axPos val="l"/>
        <c:numFmt formatCode="_ * #,##0.0_ ;_ * \-#,##0.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7684458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60010367249401E-2"/>
          <c:y val="9.2801911098449999E-2"/>
          <c:w val="0.95794097951832302"/>
          <c:h val="0.823025628589882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 &amp; Marketing </c:v>
                </c:pt>
              </c:strCache>
            </c:strRef>
          </c:tx>
          <c:spPr>
            <a:pattFill prst="dkUpDiag">
              <a:fgClr>
                <a:srgbClr val="269DD8"/>
              </a:fgClr>
              <a:bgClr>
                <a:schemeClr val="bg1"/>
              </a:bgClr>
            </a:patt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Sheet1!$A$2:$A$6</c:f>
              <c:strCache>
                <c:ptCount val="2"/>
                <c:pt idx="0">
                  <c:v>FY2022</c:v>
                </c:pt>
                <c:pt idx="1">
                  <c:v>FY2023</c:v>
                </c:pt>
              </c:strCache>
            </c:strRef>
          </c:cat>
          <c:val>
            <c:numRef>
              <c:f>Sheet1!$B$2:$B$6</c:f>
            </c:numRef>
          </c:val>
          <c:extLst>
            <c:ext xmlns:c16="http://schemas.microsoft.com/office/drawing/2014/chart" uri="{C3380CC4-5D6E-409C-BE32-E72D297353CC}">
              <c16:uniqueId val="{00000000-7F71-4A95-86C9-F14E0F8C94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General &amp; Administrative </c:v>
                </c:pt>
              </c:strCache>
            </c:strRef>
          </c:tx>
          <c:spPr>
            <a:solidFill>
              <a:srgbClr val="269DD8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Sheet1!$A$2:$A$6</c:f>
              <c:strCache>
                <c:ptCount val="2"/>
                <c:pt idx="0">
                  <c:v>FY2022</c:v>
                </c:pt>
                <c:pt idx="1">
                  <c:v>FY2023</c:v>
                </c:pt>
              </c:strCache>
            </c:strRef>
          </c:cat>
          <c:val>
            <c:numRef>
              <c:f>Sheet1!$C$2:$C$6</c:f>
            </c:numRef>
          </c:val>
          <c:extLst>
            <c:ext xmlns:c16="http://schemas.microsoft.com/office/drawing/2014/chart" uri="{C3380CC4-5D6E-409C-BE32-E72D297353CC}">
              <c16:uniqueId val="{00000001-7F71-4A95-86C9-F14E0F8C9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830016"/>
        <c:axId val="16579488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Private Labels</c:v>
                </c:pt>
              </c:strCache>
            </c:strRef>
          </c:tx>
          <c:spPr>
            <a:ln w="22225" cap="sq" cmpd="sng" algn="ctr">
              <a:solidFill>
                <a:srgbClr val="8A87CF"/>
              </a:solidFill>
              <a:bevel/>
              <a:headEnd type="diamond"/>
              <a:tailEnd type="diamond"/>
            </a:ln>
            <a:effectLst/>
          </c:spPr>
          <c:marker>
            <c:symbol val="square"/>
            <c:size val="9"/>
            <c:spPr>
              <a:solidFill>
                <a:srgbClr val="8A87CF"/>
              </a:solidFill>
              <a:ln w="9525" cap="flat" cmpd="sng" algn="ctr">
                <a:solidFill>
                  <a:srgbClr val="8A87CF"/>
                </a:solidFill>
                <a:round/>
                <a:headEnd type="diamond"/>
                <a:tailEnd type="diamond"/>
              </a:ln>
              <a:effectLst/>
            </c:spPr>
          </c:marker>
          <c:dPt>
            <c:idx val="2"/>
            <c:marker>
              <c:symbol val="square"/>
              <c:size val="9"/>
              <c:spPr>
                <a:solidFill>
                  <a:srgbClr val="8A87CF"/>
                </a:solidFill>
                <a:ln w="9525" cap="flat" cmpd="sng" algn="ctr">
                  <a:solidFill>
                    <a:srgbClr val="8A87CF"/>
                  </a:solidFill>
                  <a:round/>
                  <a:headEnd type="diamond"/>
                  <a:tailEnd type="diamond"/>
                </a:ln>
                <a:effectLst/>
              </c:spPr>
            </c:marker>
            <c:bubble3D val="0"/>
            <c:spPr>
              <a:ln w="22225" cap="sq" cmpd="sng" algn="ctr">
                <a:solidFill>
                  <a:srgbClr val="8A87CF"/>
                </a:solidFill>
                <a:bevel/>
                <a:headEnd type="diamond"/>
                <a:tailEnd type="diamon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71-4A95-86C9-F14E0F8C949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F71-4A95-86C9-F14E0F8C9490}"/>
                </c:ext>
              </c:extLst>
            </c:dLbl>
            <c:dLbl>
              <c:idx val="1"/>
              <c:layout>
                <c:manualLayout>
                  <c:x val="-0.1001876774238805"/>
                  <c:y val="-7.85136321114100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32.8%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F71-4A95-86C9-F14E0F8C9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2"/>
                <c:pt idx="0">
                  <c:v>FY2022</c:v>
                </c:pt>
                <c:pt idx="1">
                  <c:v>FY2023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2"/>
                <c:pt idx="0">
                  <c:v>0.29299999999999998</c:v>
                </c:pt>
                <c:pt idx="1">
                  <c:v>0.32800000000000001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F71-4A95-86C9-F14E0F8C9490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sq" cmpd="sng" algn="ctr">
              <a:solidFill>
                <a:schemeClr val="accent1">
                  <a:lumMod val="60000"/>
                </a:schemeClr>
              </a:solidFill>
              <a:bevel/>
              <a:headEnd type="diamond"/>
            </a:ln>
            <a:effectLst/>
          </c:spPr>
          <c:marker>
            <c:symbol val="circle"/>
            <c:size val="4"/>
            <c:spPr>
              <a:solidFill>
                <a:schemeClr val="accent1">
                  <a:lumMod val="60000"/>
                </a:schemeClr>
              </a:solidFill>
              <a:ln w="9525" cap="flat" cmpd="sng" algn="ctr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dPt>
            <c:idx val="0"/>
            <c:marker>
              <c:symbol val="circle"/>
              <c:size val="4"/>
              <c:spPr>
                <a:solidFill>
                  <a:schemeClr val="accent1">
                    <a:lumMod val="60000"/>
                  </a:schemeClr>
                </a:solidFill>
                <a:ln w="9525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/>
              </c:spPr>
            </c:marker>
            <c:bubble3D val="0"/>
            <c:spPr>
              <a:ln w="28575" cap="sq" cmpd="sng" algn="ctr">
                <a:solidFill>
                  <a:schemeClr val="accent1">
                    <a:lumMod val="60000"/>
                  </a:schemeClr>
                </a:solidFill>
                <a:bevel/>
                <a:headEnd type="diamond"/>
              </a:ln>
              <a:effectLst/>
            </c:spPr>
            <c:extLst>
              <c:ext xmlns:c16="http://schemas.microsoft.com/office/drawing/2014/chart" uri="{C3380CC4-5D6E-409C-BE32-E72D297353CC}">
                <c16:uniqueId val="{00000008-7F71-4A95-86C9-F14E0F8C9490}"/>
              </c:ext>
            </c:extLst>
          </c:dPt>
          <c:dPt>
            <c:idx val="1"/>
            <c:marker>
              <c:symbol val="circle"/>
              <c:size val="4"/>
              <c:spPr>
                <a:solidFill>
                  <a:schemeClr val="accent1">
                    <a:lumMod val="60000"/>
                  </a:schemeClr>
                </a:solidFill>
                <a:ln w="9525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/>
              </c:spPr>
            </c:marker>
            <c:bubble3D val="0"/>
            <c:spPr>
              <a:ln w="28575" cap="sq" cmpd="sng" algn="ctr">
                <a:solidFill>
                  <a:schemeClr val="accent1">
                    <a:lumMod val="60000"/>
                  </a:schemeClr>
                </a:solidFill>
                <a:bevel/>
                <a:headEnd type="diamond"/>
                <a:tailEnd type="diamon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71-4A95-86C9-F14E0F8C9490}"/>
              </c:ext>
            </c:extLst>
          </c:dPt>
          <c:cat>
            <c:strRef>
              <c:f>Sheet1!$A$2:$A$6</c:f>
              <c:strCache>
                <c:ptCount val="2"/>
                <c:pt idx="0">
                  <c:v>FY2022</c:v>
                </c:pt>
                <c:pt idx="1">
                  <c:v>FY2023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F71-4A95-86C9-F14E0F8C9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545087"/>
        <c:axId val="1554540927"/>
      </c:lineChart>
      <c:catAx>
        <c:axId val="12783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5794880"/>
        <c:crosses val="autoZero"/>
        <c:auto val="1"/>
        <c:lblAlgn val="ctr"/>
        <c:lblOffset val="100"/>
        <c:noMultiLvlLbl val="0"/>
      </c:catAx>
      <c:valAx>
        <c:axId val="165794880"/>
        <c:scaling>
          <c:orientation val="minMax"/>
          <c:max val="0.25"/>
          <c:min val="0.125"/>
        </c:scaling>
        <c:delete val="1"/>
        <c:axPos val="l"/>
        <c:numFmt formatCode="0.0%" sourceLinked="1"/>
        <c:majorTickMark val="out"/>
        <c:minorTickMark val="none"/>
        <c:tickLblPos val="nextTo"/>
        <c:crossAx val="127830016"/>
        <c:crosses val="autoZero"/>
        <c:crossBetween val="between"/>
        <c:majorUnit val="0.3"/>
      </c:valAx>
      <c:catAx>
        <c:axId val="15545450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4540927"/>
        <c:crosses val="autoZero"/>
        <c:auto val="1"/>
        <c:lblAlgn val="ctr"/>
        <c:lblOffset val="100"/>
        <c:noMultiLvlLbl val="0"/>
      </c:catAx>
      <c:valAx>
        <c:axId val="1554540927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54545087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7C180-4FEC-4340-B739-965D2DC56843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8F43E-4AD6-9C44-859C-1F2C8D2D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9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8F43E-4AD6-9C44-859C-1F2C8D2D4B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9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8F43E-4AD6-9C44-859C-1F2C8D2D4B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0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1117" y="845922"/>
            <a:ext cx="6514265" cy="572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730983A-9A1D-706C-69C7-163976F946C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555750" y="1003300"/>
            <a:ext cx="1247949" cy="3896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hyperlink" Target="mailto:ir@dlkadvisory.com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hyperlink" Target="mailto:ir@boqii.com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31">
            <a:extLst>
              <a:ext uri="{FF2B5EF4-FFF2-40B4-BE49-F238E27FC236}">
                <a16:creationId xmlns:a16="http://schemas.microsoft.com/office/drawing/2014/main" id="{358DC191-D03F-FA35-19A8-43F70C88570D}"/>
              </a:ext>
            </a:extLst>
          </p:cNvPr>
          <p:cNvSpPr/>
          <p:nvPr/>
        </p:nvSpPr>
        <p:spPr>
          <a:xfrm>
            <a:off x="715984" y="2677536"/>
            <a:ext cx="2647868" cy="264786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FE72ED"/>
              </a:gs>
            </a:gsLst>
            <a:lin ang="10800000" scaled="0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10">
            <a:extLst>
              <a:ext uri="{FF2B5EF4-FFF2-40B4-BE49-F238E27FC236}">
                <a16:creationId xmlns:a16="http://schemas.microsoft.com/office/drawing/2014/main" id="{6B3F8CED-0348-E825-6FB3-B59B80D614A6}"/>
              </a:ext>
            </a:extLst>
          </p:cNvPr>
          <p:cNvSpPr/>
          <p:nvPr/>
        </p:nvSpPr>
        <p:spPr>
          <a:xfrm rot="5400000" flipV="1">
            <a:off x="-4872757" y="4861791"/>
            <a:ext cx="10693402" cy="969820"/>
          </a:xfrm>
          <a:prstGeom prst="rect">
            <a:avLst/>
          </a:prstGeom>
          <a:gradFill>
            <a:gsLst>
              <a:gs pos="25000">
                <a:srgbClr val="E7DBF1"/>
              </a:gs>
              <a:gs pos="81000">
                <a:srgbClr val="B5BBD6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pic>
        <p:nvPicPr>
          <p:cNvPr id="9" name="圖片 11" descr="一張含有 貓, 哺乳類, 家貓, 白色 的圖片&#10;&#10;自動產生的描述">
            <a:extLst>
              <a:ext uri="{FF2B5EF4-FFF2-40B4-BE49-F238E27FC236}">
                <a16:creationId xmlns:a16="http://schemas.microsoft.com/office/drawing/2014/main" id="{C834FBF4-C1C6-1955-C0BB-FF14730ED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9"/>
          <a:stretch/>
        </p:blipFill>
        <p:spPr>
          <a:xfrm>
            <a:off x="-412750" y="3441280"/>
            <a:ext cx="6041117" cy="7252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7AFAC0E-8EF8-2384-5CC6-D35476451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001"/>
          <a:stretch/>
        </p:blipFill>
        <p:spPr>
          <a:xfrm>
            <a:off x="869374" y="1186892"/>
            <a:ext cx="6921121" cy="2981289"/>
          </a:xfrm>
          <a:prstGeom prst="rect">
            <a:avLst/>
          </a:prstGeom>
        </p:spPr>
      </p:pic>
      <p:cxnSp>
        <p:nvCxnSpPr>
          <p:cNvPr id="11" name="직선 연결선 8">
            <a:extLst>
              <a:ext uri="{FF2B5EF4-FFF2-40B4-BE49-F238E27FC236}">
                <a16:creationId xmlns:a16="http://schemas.microsoft.com/office/drawing/2014/main" id="{B7188210-6311-25AA-C5E5-BE1EE9A843D6}"/>
              </a:ext>
            </a:extLst>
          </p:cNvPr>
          <p:cNvCxnSpPr>
            <a:cxnSpLocks/>
          </p:cNvCxnSpPr>
          <p:nvPr/>
        </p:nvCxnSpPr>
        <p:spPr>
          <a:xfrm>
            <a:off x="7283450" y="0"/>
            <a:ext cx="0" cy="382270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자유형: 도형 15">
            <a:extLst>
              <a:ext uri="{FF2B5EF4-FFF2-40B4-BE49-F238E27FC236}">
                <a16:creationId xmlns:a16="http://schemas.microsoft.com/office/drawing/2014/main" id="{E3CC6C8B-49C0-8654-04D8-7DD5D4CAC084}"/>
              </a:ext>
            </a:extLst>
          </p:cNvPr>
          <p:cNvSpPr/>
          <p:nvPr/>
        </p:nvSpPr>
        <p:spPr>
          <a:xfrm>
            <a:off x="5257835" y="8015863"/>
            <a:ext cx="2298665" cy="2704092"/>
          </a:xfrm>
          <a:custGeom>
            <a:avLst/>
            <a:gdLst>
              <a:gd name="connsiteX0" fmla="*/ 2273300 w 3080424"/>
              <a:gd name="connsiteY0" fmla="*/ 0 h 3623734"/>
              <a:gd name="connsiteX1" fmla="*/ 2949310 w 3080424"/>
              <a:gd name="connsiteY1" fmla="*/ 102203 h 3623734"/>
              <a:gd name="connsiteX2" fmla="*/ 3080424 w 3080424"/>
              <a:gd name="connsiteY2" fmla="*/ 150192 h 3623734"/>
              <a:gd name="connsiteX3" fmla="*/ 3080424 w 3080424"/>
              <a:gd name="connsiteY3" fmla="*/ 1473299 h 3623734"/>
              <a:gd name="connsiteX4" fmla="*/ 3077033 w 3080424"/>
              <a:gd name="connsiteY4" fmla="*/ 1469568 h 3623734"/>
              <a:gd name="connsiteX5" fmla="*/ 2273300 w 3080424"/>
              <a:gd name="connsiteY5" fmla="*/ 1136650 h 3623734"/>
              <a:gd name="connsiteX6" fmla="*/ 1136650 w 3080424"/>
              <a:gd name="connsiteY6" fmla="*/ 2273300 h 3623734"/>
              <a:gd name="connsiteX7" fmla="*/ 2273300 w 3080424"/>
              <a:gd name="connsiteY7" fmla="*/ 3409950 h 3623734"/>
              <a:gd name="connsiteX8" fmla="*/ 3077033 w 3080424"/>
              <a:gd name="connsiteY8" fmla="*/ 3077033 h 3623734"/>
              <a:gd name="connsiteX9" fmla="*/ 3080424 w 3080424"/>
              <a:gd name="connsiteY9" fmla="*/ 3073302 h 3623734"/>
              <a:gd name="connsiteX10" fmla="*/ 3080424 w 3080424"/>
              <a:gd name="connsiteY10" fmla="*/ 3623734 h 3623734"/>
              <a:gd name="connsiteX11" fmla="*/ 447626 w 3080424"/>
              <a:gd name="connsiteY11" fmla="*/ 3623734 h 3623734"/>
              <a:gd name="connsiteX12" fmla="*/ 388244 w 3080424"/>
              <a:gd name="connsiteY12" fmla="*/ 3544324 h 3623734"/>
              <a:gd name="connsiteX13" fmla="*/ 0 w 3080424"/>
              <a:gd name="connsiteY13" fmla="*/ 2273300 h 3623734"/>
              <a:gd name="connsiteX14" fmla="*/ 2273300 w 3080424"/>
              <a:gd name="connsiteY14" fmla="*/ 0 h 362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0424" h="3623734">
                <a:moveTo>
                  <a:pt x="2273300" y="0"/>
                </a:moveTo>
                <a:cubicBezTo>
                  <a:pt x="2508708" y="0"/>
                  <a:pt x="2735759" y="35782"/>
                  <a:pt x="2949310" y="102203"/>
                </a:cubicBezTo>
                <a:lnTo>
                  <a:pt x="3080424" y="150192"/>
                </a:lnTo>
                <a:lnTo>
                  <a:pt x="3080424" y="1473299"/>
                </a:lnTo>
                <a:lnTo>
                  <a:pt x="3077033" y="1469568"/>
                </a:lnTo>
                <a:cubicBezTo>
                  <a:pt x="2871340" y="1263874"/>
                  <a:pt x="2587177" y="1136650"/>
                  <a:pt x="2273300" y="1136650"/>
                </a:cubicBezTo>
                <a:cubicBezTo>
                  <a:pt x="1645546" y="1136650"/>
                  <a:pt x="1136650" y="1645546"/>
                  <a:pt x="1136650" y="2273300"/>
                </a:cubicBezTo>
                <a:cubicBezTo>
                  <a:pt x="1136650" y="2901054"/>
                  <a:pt x="1645546" y="3409950"/>
                  <a:pt x="2273300" y="3409950"/>
                </a:cubicBezTo>
                <a:cubicBezTo>
                  <a:pt x="2587177" y="3409950"/>
                  <a:pt x="2871340" y="3282726"/>
                  <a:pt x="3077033" y="3077033"/>
                </a:cubicBezTo>
                <a:lnTo>
                  <a:pt x="3080424" y="3073302"/>
                </a:lnTo>
                <a:lnTo>
                  <a:pt x="3080424" y="3623734"/>
                </a:lnTo>
                <a:lnTo>
                  <a:pt x="447626" y="3623734"/>
                </a:lnTo>
                <a:lnTo>
                  <a:pt x="388244" y="3544324"/>
                </a:lnTo>
                <a:cubicBezTo>
                  <a:pt x="143127" y="3181503"/>
                  <a:pt x="0" y="2744116"/>
                  <a:pt x="0" y="2273300"/>
                </a:cubicBezTo>
                <a:cubicBezTo>
                  <a:pt x="0" y="1017791"/>
                  <a:pt x="1017791" y="0"/>
                  <a:pt x="2273300" y="0"/>
                </a:cubicBezTo>
                <a:close/>
              </a:path>
            </a:pathLst>
          </a:custGeom>
          <a:gradFill>
            <a:gsLst>
              <a:gs pos="0">
                <a:srgbClr val="E7DB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타원 9">
            <a:extLst>
              <a:ext uri="{FF2B5EF4-FFF2-40B4-BE49-F238E27FC236}">
                <a16:creationId xmlns:a16="http://schemas.microsoft.com/office/drawing/2014/main" id="{EB26E420-FE61-062F-4B42-F036E0737ACB}"/>
              </a:ext>
            </a:extLst>
          </p:cNvPr>
          <p:cNvSpPr/>
          <p:nvPr/>
        </p:nvSpPr>
        <p:spPr>
          <a:xfrm>
            <a:off x="4159250" y="7175500"/>
            <a:ext cx="1276149" cy="1276149"/>
          </a:xfrm>
          <a:prstGeom prst="ellipse">
            <a:avLst/>
          </a:prstGeom>
          <a:solidFill>
            <a:srgbClr val="DECFEC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8">
            <a:extLst>
              <a:ext uri="{FF2B5EF4-FFF2-40B4-BE49-F238E27FC236}">
                <a16:creationId xmlns:a16="http://schemas.microsoft.com/office/drawing/2014/main" id="{6A6F3FD7-0CC2-4106-37FB-A00AAA6B4D21}"/>
              </a:ext>
            </a:extLst>
          </p:cNvPr>
          <p:cNvCxnSpPr>
            <a:cxnSpLocks/>
          </p:cNvCxnSpPr>
          <p:nvPr/>
        </p:nvCxnSpPr>
        <p:spPr>
          <a:xfrm>
            <a:off x="6750050" y="0"/>
            <a:ext cx="0" cy="2222500"/>
          </a:xfrm>
          <a:prstGeom prst="line">
            <a:avLst/>
          </a:prstGeom>
          <a:ln w="101600">
            <a:solidFill>
              <a:srgbClr val="AC86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496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사각형: 둥근 위쪽 모서리 102">
            <a:extLst>
              <a:ext uri="{FF2B5EF4-FFF2-40B4-BE49-F238E27FC236}">
                <a16:creationId xmlns:a16="http://schemas.microsoft.com/office/drawing/2014/main" id="{25E04C08-A9EA-BB7C-AC54-8FEF4EB68AA3}"/>
              </a:ext>
            </a:extLst>
          </p:cNvPr>
          <p:cNvSpPr/>
          <p:nvPr/>
        </p:nvSpPr>
        <p:spPr>
          <a:xfrm rot="5400000">
            <a:off x="3549129" y="2789160"/>
            <a:ext cx="2337595" cy="5285290"/>
          </a:xfrm>
          <a:prstGeom prst="roundRect">
            <a:avLst>
              <a:gd name="adj" fmla="val 4824"/>
            </a:avLst>
          </a:prstGeom>
          <a:gradFill>
            <a:gsLst>
              <a:gs pos="57000">
                <a:srgbClr val="EEEBFE"/>
              </a:gs>
              <a:gs pos="100000">
                <a:srgbClr val="F8E8EB">
                  <a:lumMod val="20000"/>
                  <a:lumOff val="80000"/>
                </a:srgbClr>
              </a:gs>
              <a:gs pos="0">
                <a:srgbClr val="DC8C95">
                  <a:lumMod val="10000"/>
                  <a:lumOff val="90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98" name="object 4">
            <a:extLst>
              <a:ext uri="{FF2B5EF4-FFF2-40B4-BE49-F238E27FC236}">
                <a16:creationId xmlns:a16="http://schemas.microsoft.com/office/drawing/2014/main" id="{66C320C3-A600-3BCF-68D7-735C7D72303C}"/>
              </a:ext>
            </a:extLst>
          </p:cNvPr>
          <p:cNvSpPr/>
          <p:nvPr/>
        </p:nvSpPr>
        <p:spPr>
          <a:xfrm>
            <a:off x="1859978" y="1523804"/>
            <a:ext cx="45719" cy="8266100"/>
          </a:xfrm>
          <a:custGeom>
            <a:avLst/>
            <a:gdLst/>
            <a:ahLst/>
            <a:cxnLst/>
            <a:rect l="l" t="t" r="r" b="b"/>
            <a:pathLst>
              <a:path h="8018780">
                <a:moveTo>
                  <a:pt x="0" y="0"/>
                </a:moveTo>
                <a:lnTo>
                  <a:pt x="1" y="8018549"/>
                </a:lnTo>
              </a:path>
            </a:pathLst>
          </a:custGeom>
          <a:ln w="1314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5">
            <a:extLst>
              <a:ext uri="{FF2B5EF4-FFF2-40B4-BE49-F238E27FC236}">
                <a16:creationId xmlns:a16="http://schemas.microsoft.com/office/drawing/2014/main" id="{81F8FAEE-1219-0451-8019-E31985A14098}"/>
              </a:ext>
            </a:extLst>
          </p:cNvPr>
          <p:cNvSpPr txBox="1"/>
          <p:nvPr/>
        </p:nvSpPr>
        <p:spPr>
          <a:xfrm>
            <a:off x="197345" y="7979791"/>
            <a:ext cx="15387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10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Contact Information</a:t>
            </a:r>
          </a:p>
        </p:txBody>
      </p:sp>
      <p:sp>
        <p:nvSpPr>
          <p:cNvPr id="100" name="object 7">
            <a:extLst>
              <a:ext uri="{FF2B5EF4-FFF2-40B4-BE49-F238E27FC236}">
                <a16:creationId xmlns:a16="http://schemas.microsoft.com/office/drawing/2014/main" id="{68044B77-1AE0-30CA-B253-18845D9FA20F}"/>
              </a:ext>
            </a:extLst>
          </p:cNvPr>
          <p:cNvSpPr txBox="1"/>
          <p:nvPr/>
        </p:nvSpPr>
        <p:spPr>
          <a:xfrm>
            <a:off x="197345" y="8401448"/>
            <a:ext cx="1817882" cy="67454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332105">
              <a:lnSpc>
                <a:spcPts val="1300"/>
              </a:lnSpc>
              <a:spcBef>
                <a:spcPts val="160"/>
              </a:spcBef>
            </a:pPr>
            <a:r>
              <a:rPr lang="en-US" sz="1100" spc="-10" err="1">
                <a:solidFill>
                  <a:srgbClr val="3B3838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</a:rPr>
              <a:t>Boqii</a:t>
            </a:r>
            <a:r>
              <a:rPr lang="en-US" sz="1100" spc="-10">
                <a:solidFill>
                  <a:srgbClr val="3B3838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</a:rPr>
              <a:t> Holding Limited </a:t>
            </a:r>
            <a:r>
              <a:rPr sz="1100" spc="-10">
                <a:solidFill>
                  <a:srgbClr val="3B3838"/>
                </a:solidFill>
                <a:latin typeface="Book Antiqua" panose="02040602050305030304" pitchFamily="18" charset="0"/>
                <a:cs typeface="Calibri"/>
              </a:rPr>
              <a:t> </a:t>
            </a:r>
            <a:endParaRPr lang="en-US" sz="1100" spc="-10">
              <a:solidFill>
                <a:srgbClr val="3B3838"/>
              </a:solidFill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240"/>
              </a:lnSpc>
            </a:pPr>
            <a:r>
              <a:rPr sz="1100" spc="-5">
                <a:solidFill>
                  <a:srgbClr val="3B3838"/>
                </a:solidFill>
                <a:latin typeface="Book Antiqua" panose="02040602050305030304" pitchFamily="18" charset="0"/>
                <a:cs typeface="Calibri"/>
              </a:rPr>
              <a:t>+86</a:t>
            </a:r>
            <a:r>
              <a:rPr sz="1100" spc="-65">
                <a:solidFill>
                  <a:srgbClr val="3B3838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lang="en-US" sz="1100" spc="-5">
                <a:solidFill>
                  <a:srgbClr val="3B3838"/>
                </a:solidFill>
                <a:latin typeface="Book Antiqua" panose="02040602050305030304" pitchFamily="18" charset="0"/>
                <a:cs typeface="Calibri"/>
              </a:rPr>
              <a:t>(21) 6882-6051</a:t>
            </a:r>
            <a:endParaRPr sz="1100"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310"/>
              </a:lnSpc>
            </a:pPr>
            <a:r>
              <a:rPr lang="en-US" sz="1100" u="sng" spc="-10">
                <a:solidFill>
                  <a:schemeClr val="accent1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ir@boqii.com</a:t>
            </a:r>
            <a:endParaRPr lang="en-US" sz="1100" u="sng" spc="-10">
              <a:solidFill>
                <a:schemeClr val="accent1"/>
              </a:solidFill>
              <a:uFill>
                <a:solidFill>
                  <a:srgbClr val="3B3838"/>
                </a:solidFill>
              </a:uFill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310"/>
              </a:lnSpc>
            </a:pPr>
            <a:endParaRPr sz="1100">
              <a:latin typeface="Calibri"/>
              <a:cs typeface="Calibri"/>
            </a:endParaRPr>
          </a:p>
        </p:txBody>
      </p:sp>
      <p:sp>
        <p:nvSpPr>
          <p:cNvPr id="101" name="object 9">
            <a:extLst>
              <a:ext uri="{FF2B5EF4-FFF2-40B4-BE49-F238E27FC236}">
                <a16:creationId xmlns:a16="http://schemas.microsoft.com/office/drawing/2014/main" id="{3EF223DE-BFB7-E3DE-55E8-4EB5261EBD22}"/>
              </a:ext>
            </a:extLst>
          </p:cNvPr>
          <p:cNvSpPr txBox="1"/>
          <p:nvPr/>
        </p:nvSpPr>
        <p:spPr>
          <a:xfrm>
            <a:off x="1991706" y="1364947"/>
            <a:ext cx="5484844" cy="19417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80"/>
              </a:spcBef>
            </a:pPr>
            <a:r>
              <a:rPr sz="1400" b="1">
                <a:solidFill>
                  <a:srgbClr val="8A87CF"/>
                </a:solidFill>
                <a:latin typeface="Book Antiqua" panose="02040602050305030304" pitchFamily="18" charset="0"/>
              </a:rPr>
              <a:t>A</a:t>
            </a:r>
            <a:r>
              <a:rPr lang="en-US" sz="1400" b="1">
                <a:solidFill>
                  <a:srgbClr val="8A87CF"/>
                </a:solidFill>
                <a:latin typeface="Book Antiqua" panose="02040602050305030304" pitchFamily="18" charset="0"/>
              </a:rPr>
              <a:t>BOUT</a:t>
            </a:r>
          </a:p>
          <a:p>
            <a:pPr algn="just">
              <a:lnSpc>
                <a:spcPct val="100000"/>
              </a:lnSpc>
              <a:spcBef>
                <a:spcPts val="180"/>
              </a:spcBef>
            </a:pPr>
            <a:endParaRPr sz="500" b="1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12700" marR="5080" algn="just">
              <a:lnSpc>
                <a:spcPct val="104299"/>
              </a:lnSpc>
              <a:spcBef>
                <a:spcPts val="20"/>
              </a:spcBef>
            </a:pPr>
            <a:r>
              <a:rPr lang="en-US" sz="1200" b="1" spc="10" err="1">
                <a:latin typeface="Book Antiqua" panose="02040602050305030304" pitchFamily="18" charset="0"/>
                <a:cs typeface="Calibri"/>
              </a:rPr>
              <a:t>Boqii</a:t>
            </a:r>
            <a:r>
              <a:rPr lang="en-US" sz="1200" b="1" spc="10">
                <a:latin typeface="Book Antiqua" panose="02040602050305030304" pitchFamily="18" charset="0"/>
                <a:cs typeface="Calibri"/>
              </a:rPr>
              <a:t> Holding Limited (NYSE: BQ) </a:t>
            </a:r>
            <a:r>
              <a:rPr lang="en-US" sz="1100">
                <a:latin typeface="Book Antiqua" panose="02040602050305030304" pitchFamily="18" charset="0"/>
              </a:rPr>
              <a:t>is a leading pet-focused platform in China. We are the leading online destination for pet products and supplies in China with our broad selection of high-quality products including global leading brands, local emerging brands, and our own private label, </a:t>
            </a:r>
            <a:r>
              <a:rPr lang="en-US" sz="1100" err="1">
                <a:latin typeface="Book Antiqua" panose="02040602050305030304" pitchFamily="18" charset="0"/>
              </a:rPr>
              <a:t>Yoken</a:t>
            </a:r>
            <a:r>
              <a:rPr lang="en-US" sz="1100">
                <a:latin typeface="Book Antiqua" panose="02040602050305030304" pitchFamily="18" charset="0"/>
              </a:rPr>
              <a:t> and </a:t>
            </a:r>
            <a:r>
              <a:rPr lang="en-US" sz="1100" err="1">
                <a:latin typeface="Book Antiqua" panose="02040602050305030304" pitchFamily="18" charset="0"/>
              </a:rPr>
              <a:t>Mocare</a:t>
            </a:r>
            <a:r>
              <a:rPr lang="en-US" sz="1100">
                <a:latin typeface="Book Antiqua" panose="02040602050305030304" pitchFamily="18" charset="0"/>
              </a:rPr>
              <a:t>, offered at competitive prices. Our online sales platforms, including </a:t>
            </a:r>
            <a:r>
              <a:rPr lang="en-US" sz="1100" err="1">
                <a:latin typeface="Book Antiqua" panose="02040602050305030304" pitchFamily="18" charset="0"/>
              </a:rPr>
              <a:t>Boqii</a:t>
            </a:r>
            <a:r>
              <a:rPr lang="en-US" sz="1100">
                <a:latin typeface="Book Antiqua" panose="02040602050305030304" pitchFamily="18" charset="0"/>
              </a:rPr>
              <a:t> Mall and our flagship stores on third-party e-commerce platforms, provide customers with convenient access to a wide selection of high-quality pet products and an engaging and personalized shopping experience. Our </a:t>
            </a:r>
            <a:r>
              <a:rPr lang="en-US" sz="1100" err="1">
                <a:latin typeface="Book Antiqua" panose="02040602050305030304" pitchFamily="18" charset="0"/>
              </a:rPr>
              <a:t>Boqii</a:t>
            </a:r>
            <a:r>
              <a:rPr lang="en-US" sz="1100">
                <a:latin typeface="Book Antiqua" panose="02040602050305030304" pitchFamily="18" charset="0"/>
              </a:rPr>
              <a:t> Community provides an informative and interactive content platform for users to share their knowledge and love for pets.</a:t>
            </a:r>
            <a:endParaRPr lang="en-US" sz="1000">
              <a:latin typeface="Book Antiqua" panose="02040602050305030304" pitchFamily="18" charset="0"/>
            </a:endParaRPr>
          </a:p>
        </p:txBody>
      </p:sp>
      <p:sp>
        <p:nvSpPr>
          <p:cNvPr id="102" name="object 15">
            <a:extLst>
              <a:ext uri="{FF2B5EF4-FFF2-40B4-BE49-F238E27FC236}">
                <a16:creationId xmlns:a16="http://schemas.microsoft.com/office/drawing/2014/main" id="{981E09BB-EAFC-BEDC-08B8-88BEC7F2D6FC}"/>
              </a:ext>
            </a:extLst>
          </p:cNvPr>
          <p:cNvSpPr txBox="1"/>
          <p:nvPr/>
        </p:nvSpPr>
        <p:spPr>
          <a:xfrm>
            <a:off x="0" y="10391071"/>
            <a:ext cx="7556500" cy="197490"/>
          </a:xfrm>
          <a:prstGeom prst="rect">
            <a:avLst/>
          </a:prstGeom>
          <a:solidFill>
            <a:srgbClr val="B5BBD6"/>
          </a:solidFill>
          <a:ln w="9855">
            <a:noFill/>
          </a:ln>
        </p:spPr>
        <p:txBody>
          <a:bodyPr vert="horz" wrap="square" lIns="0" tIns="43180" rIns="0" bIns="0" rtlCol="0">
            <a:spAutoFit/>
          </a:bodyPr>
          <a:lstStyle/>
          <a:p>
            <a:pPr marL="94615" algn="ctr">
              <a:lnSpc>
                <a:spcPct val="100000"/>
              </a:lnSpc>
              <a:spcBef>
                <a:spcPts val="340"/>
              </a:spcBef>
              <a:tabLst>
                <a:tab pos="5270500" algn="l"/>
              </a:tabLst>
            </a:pPr>
            <a:r>
              <a:rPr lang="en-US" sz="1000" b="1" spc="5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BOQII HOLDING LIMITED</a:t>
            </a:r>
            <a:r>
              <a:rPr sz="1000" b="1" spc="10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FACTSHEET</a:t>
            </a:r>
            <a:r>
              <a:rPr sz="1000" b="1" spc="105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000" b="1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–</a:t>
            </a:r>
            <a:r>
              <a:rPr sz="1000" b="1" spc="35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000" b="1" spc="15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20</a:t>
            </a:r>
            <a:r>
              <a:rPr lang="en-US" sz="1000" b="1" spc="15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22                                                                       </a:t>
            </a:r>
            <a:r>
              <a:rPr lang="en-US" altLang="zh-CN" sz="1000" b="1" u="sng" spc="15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http://ir.boqii.com/</a:t>
            </a:r>
            <a:r>
              <a:rPr sz="1000" b="1" spc="15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	</a:t>
            </a:r>
            <a:endParaRPr sz="1000" b="1">
              <a:solidFill>
                <a:schemeClr val="bg1"/>
              </a:solidFill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103" name="TextBox 21">
            <a:extLst>
              <a:ext uri="{FF2B5EF4-FFF2-40B4-BE49-F238E27FC236}">
                <a16:creationId xmlns:a16="http://schemas.microsoft.com/office/drawing/2014/main" id="{74557A2B-9145-F437-73EB-2797C4055671}"/>
              </a:ext>
            </a:extLst>
          </p:cNvPr>
          <p:cNvSpPr txBox="1"/>
          <p:nvPr/>
        </p:nvSpPr>
        <p:spPr>
          <a:xfrm>
            <a:off x="197345" y="8177073"/>
            <a:ext cx="1304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pc="-10">
                <a:solidFill>
                  <a:srgbClr val="3B3838"/>
                </a:solidFill>
                <a:latin typeface="Book Antiqua" panose="02040602050305030304" pitchFamily="18" charset="0"/>
                <a:cs typeface="Calibri"/>
              </a:rPr>
              <a:t>China</a:t>
            </a:r>
          </a:p>
        </p:txBody>
      </p:sp>
      <p:sp>
        <p:nvSpPr>
          <p:cNvPr id="104" name="Title 12">
            <a:extLst>
              <a:ext uri="{FF2B5EF4-FFF2-40B4-BE49-F238E27FC236}">
                <a16:creationId xmlns:a16="http://schemas.microsoft.com/office/drawing/2014/main" id="{3C63C0B4-BDE8-1D45-D6F5-72ADB55C885B}"/>
              </a:ext>
            </a:extLst>
          </p:cNvPr>
          <p:cNvSpPr txBox="1">
            <a:spLocks/>
          </p:cNvSpPr>
          <p:nvPr/>
        </p:nvSpPr>
        <p:spPr>
          <a:xfrm>
            <a:off x="2559050" y="359202"/>
            <a:ext cx="46482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2700" u="sng" kern="0">
                <a:solidFill>
                  <a:srgbClr val="8A87CF"/>
                </a:solidFill>
                <a:latin typeface="Book Antiqua" panose="02040602050305030304" pitchFamily="18" charset="0"/>
              </a:rPr>
              <a:t>INVESTOR FACTSHEET</a:t>
            </a:r>
          </a:p>
        </p:txBody>
      </p:sp>
      <p:pic>
        <p:nvPicPr>
          <p:cNvPr id="105" name="图片 104">
            <a:extLst>
              <a:ext uri="{FF2B5EF4-FFF2-40B4-BE49-F238E27FC236}">
                <a16:creationId xmlns:a16="http://schemas.microsoft.com/office/drawing/2014/main" id="{45954BA7-10F3-AF47-5239-0AE3CB8B3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001"/>
          <a:stretch/>
        </p:blipFill>
        <p:spPr>
          <a:xfrm>
            <a:off x="-336550" y="-289184"/>
            <a:ext cx="3239379" cy="1395370"/>
          </a:xfrm>
          <a:prstGeom prst="rect">
            <a:avLst/>
          </a:prstGeom>
        </p:spPr>
      </p:pic>
      <p:sp>
        <p:nvSpPr>
          <p:cNvPr id="106" name="object 2">
            <a:extLst>
              <a:ext uri="{FF2B5EF4-FFF2-40B4-BE49-F238E27FC236}">
                <a16:creationId xmlns:a16="http://schemas.microsoft.com/office/drawing/2014/main" id="{A50F7AFA-48B5-284F-BBF4-2AE90B030246}"/>
              </a:ext>
            </a:extLst>
          </p:cNvPr>
          <p:cNvSpPr txBox="1"/>
          <p:nvPr/>
        </p:nvSpPr>
        <p:spPr>
          <a:xfrm>
            <a:off x="250063" y="1439792"/>
            <a:ext cx="1318181" cy="19749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Stock</a:t>
            </a:r>
            <a:r>
              <a:rPr sz="1200" b="1" spc="-20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200" b="1" spc="10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Information</a:t>
            </a:r>
            <a:endParaRPr sz="1200">
              <a:solidFill>
                <a:srgbClr val="8A87CF"/>
              </a:solidFill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107" name="object 3">
            <a:extLst>
              <a:ext uri="{FF2B5EF4-FFF2-40B4-BE49-F238E27FC236}">
                <a16:creationId xmlns:a16="http://schemas.microsoft.com/office/drawing/2014/main" id="{274E28AB-EC88-21C0-9609-9423AA528ED9}"/>
              </a:ext>
            </a:extLst>
          </p:cNvPr>
          <p:cNvSpPr txBox="1"/>
          <p:nvPr/>
        </p:nvSpPr>
        <p:spPr>
          <a:xfrm>
            <a:off x="250063" y="1693875"/>
            <a:ext cx="1553445" cy="1433726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(as of </a:t>
            </a:r>
            <a:r>
              <a:rPr lang="en-US" sz="1000" b="1" spc="5" dirty="0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31 M</a:t>
            </a:r>
            <a:r>
              <a:rPr lang="en-GB" sz="1000" b="1" spc="5" dirty="0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arch</a:t>
            </a:r>
            <a:r>
              <a:rPr sz="1000" b="1" spc="15" dirty="0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,</a:t>
            </a:r>
            <a:r>
              <a:rPr lang="zh-CN" altLang="en-US" sz="1000" b="1" spc="15" dirty="0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000" b="1" spc="15" dirty="0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20</a:t>
            </a:r>
            <a:r>
              <a:rPr lang="en-US" sz="1000" b="1" spc="15" dirty="0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23</a:t>
            </a:r>
            <a:r>
              <a:rPr sz="1000" b="1" spc="15" dirty="0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)</a:t>
            </a:r>
            <a:endParaRPr sz="1000" dirty="0">
              <a:solidFill>
                <a:srgbClr val="8A87CF"/>
              </a:solidFill>
              <a:latin typeface="Book Antiqua" panose="02040602050305030304" pitchFamily="18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 dirty="0">
              <a:latin typeface="Calibri"/>
              <a:cs typeface="Calibri"/>
            </a:endParaRPr>
          </a:p>
          <a:p>
            <a:pPr marL="12700" marR="885190">
              <a:lnSpc>
                <a:spcPts val="1210"/>
              </a:lnSpc>
              <a:spcBef>
                <a:spcPts val="5"/>
              </a:spcBef>
            </a:pPr>
            <a:r>
              <a:rPr sz="1100" spc="-10" dirty="0">
                <a:latin typeface="Book Antiqua" panose="02040602050305030304" pitchFamily="18" charset="0"/>
                <a:cs typeface="Calibri"/>
              </a:rPr>
              <a:t>E</a:t>
            </a:r>
            <a:r>
              <a:rPr sz="1100" spc="-15" dirty="0">
                <a:latin typeface="Book Antiqua" panose="02040602050305030304" pitchFamily="18" charset="0"/>
                <a:cs typeface="Calibri"/>
              </a:rPr>
              <a:t>x</a:t>
            </a:r>
            <a:r>
              <a:rPr sz="1100" dirty="0">
                <a:latin typeface="Book Antiqua" panose="02040602050305030304" pitchFamily="18" charset="0"/>
                <a:cs typeface="Calibri"/>
              </a:rPr>
              <a:t>c</a:t>
            </a:r>
            <a:r>
              <a:rPr sz="1100" spc="-10" dirty="0">
                <a:latin typeface="Book Antiqua" panose="02040602050305030304" pitchFamily="18" charset="0"/>
                <a:cs typeface="Calibri"/>
              </a:rPr>
              <a:t>ha</a:t>
            </a:r>
            <a:r>
              <a:rPr lang="en-US" sz="1100" spc="-10" dirty="0">
                <a:latin typeface="Book Antiqua" panose="02040602050305030304" pitchFamily="18" charset="0"/>
                <a:cs typeface="Calibri"/>
              </a:rPr>
              <a:t>n</a:t>
            </a:r>
            <a:r>
              <a:rPr lang="en-US" sz="1100" spc="-5" dirty="0">
                <a:latin typeface="Book Antiqua" panose="02040602050305030304" pitchFamily="18" charset="0"/>
                <a:cs typeface="Calibri"/>
              </a:rPr>
              <a:t>ge:</a:t>
            </a:r>
            <a:r>
              <a:rPr sz="1100" dirty="0">
                <a:latin typeface="Book Antiqua" panose="02040602050305030304" pitchFamily="18" charset="0"/>
                <a:cs typeface="Calibri"/>
              </a:rPr>
              <a:t> </a:t>
            </a:r>
            <a:r>
              <a:rPr lang="en-US" sz="1100" spc="-5" dirty="0">
                <a:solidFill>
                  <a:srgbClr val="767171"/>
                </a:solidFill>
                <a:latin typeface="Book Antiqua" panose="02040602050305030304" pitchFamily="18" charset="0"/>
                <a:cs typeface="Calibri"/>
              </a:rPr>
              <a:t>NYSE</a:t>
            </a:r>
            <a:endParaRPr sz="1100" spc="-5" dirty="0">
              <a:solidFill>
                <a:srgbClr val="767171"/>
              </a:solidFill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210"/>
              </a:lnSpc>
              <a:spcBef>
                <a:spcPts val="790"/>
              </a:spcBef>
            </a:pPr>
            <a:r>
              <a:rPr sz="1100" spc="-10" dirty="0">
                <a:latin typeface="Book Antiqua" panose="02040602050305030304" pitchFamily="18" charset="0"/>
                <a:cs typeface="Calibri"/>
              </a:rPr>
              <a:t>Ticker</a:t>
            </a:r>
            <a:r>
              <a:rPr sz="1100" spc="-20" dirty="0">
                <a:latin typeface="Book Antiqua" panose="02040602050305030304" pitchFamily="18" charset="0"/>
                <a:cs typeface="Calibri"/>
              </a:rPr>
              <a:t> </a:t>
            </a:r>
            <a:r>
              <a:rPr sz="1100" spc="-10" dirty="0">
                <a:latin typeface="Book Antiqua" panose="02040602050305030304" pitchFamily="18" charset="0"/>
                <a:cs typeface="Calibri"/>
              </a:rPr>
              <a:t>Symbol:</a:t>
            </a:r>
            <a:endParaRPr sz="1100" dirty="0"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210"/>
              </a:lnSpc>
            </a:pPr>
            <a:r>
              <a:rPr lang="en-US" sz="1100" spc="-5" dirty="0">
                <a:solidFill>
                  <a:srgbClr val="767171"/>
                </a:solidFill>
                <a:latin typeface="Book Antiqua" panose="02040602050305030304" pitchFamily="18" charset="0"/>
                <a:cs typeface="Calibri"/>
              </a:rPr>
              <a:t>BQ</a:t>
            </a:r>
            <a:endParaRPr sz="1100" dirty="0"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165"/>
              </a:lnSpc>
              <a:spcBef>
                <a:spcPts val="770"/>
              </a:spcBef>
            </a:pPr>
            <a:r>
              <a:rPr lang="en-US" altLang="zh-CN" sz="1100" spc="-10" dirty="0">
                <a:latin typeface="Book Antiqua" panose="02040602050305030304" pitchFamily="18" charset="0"/>
                <a:cs typeface="Calibri"/>
              </a:rPr>
              <a:t>Shares</a:t>
            </a:r>
            <a:r>
              <a:rPr lang="en-US" altLang="zh-CN" sz="1100" spc="-15" dirty="0">
                <a:latin typeface="Book Antiqua" panose="02040602050305030304" pitchFamily="18" charset="0"/>
                <a:cs typeface="Calibri"/>
              </a:rPr>
              <a:t> </a:t>
            </a:r>
            <a:r>
              <a:rPr lang="en-US" altLang="zh-CN" sz="1100" spc="-10" dirty="0">
                <a:latin typeface="Book Antiqua" panose="02040602050305030304" pitchFamily="18" charset="0"/>
                <a:cs typeface="Calibri"/>
              </a:rPr>
              <a:t>Outstanding:</a:t>
            </a:r>
            <a:endParaRPr lang="en-US" altLang="zh-CN" sz="1100" dirty="0"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165"/>
              </a:lnSpc>
            </a:pPr>
            <a:r>
              <a:rPr lang="en-US" altLang="zh-CN" sz="1100" spc="-10" dirty="0" smtClean="0">
                <a:solidFill>
                  <a:srgbClr val="767171"/>
                </a:solidFill>
                <a:latin typeface="Book Antiqua" panose="02040602050305030304" pitchFamily="18" charset="0"/>
                <a:cs typeface="Calibri"/>
              </a:rPr>
              <a:t>15.71 </a:t>
            </a:r>
            <a:r>
              <a:rPr lang="en-US" altLang="zh-CN" sz="1100" spc="-10" dirty="0">
                <a:solidFill>
                  <a:srgbClr val="767171"/>
                </a:solidFill>
                <a:latin typeface="Book Antiqua" panose="02040602050305030304" pitchFamily="18" charset="0"/>
                <a:cs typeface="Calibri"/>
              </a:rPr>
              <a:t>million (ADS)</a:t>
            </a:r>
            <a:endParaRPr lang="en-US" altLang="zh-CN" sz="1100" dirty="0"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108" name="object 14">
            <a:extLst>
              <a:ext uri="{FF2B5EF4-FFF2-40B4-BE49-F238E27FC236}">
                <a16:creationId xmlns:a16="http://schemas.microsoft.com/office/drawing/2014/main" id="{93713B94-90D3-8295-A2B2-119D8AB391C0}"/>
              </a:ext>
            </a:extLst>
          </p:cNvPr>
          <p:cNvSpPr txBox="1"/>
          <p:nvPr/>
        </p:nvSpPr>
        <p:spPr>
          <a:xfrm>
            <a:off x="2174529" y="5526014"/>
            <a:ext cx="1815163" cy="695223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29348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sz="1050" spc="-4">
                <a:latin typeface="Book Antiqua" panose="02040602050305030304" pitchFamily="18" charset="0"/>
                <a:cs typeface="Arial" panose="020B0604020202020204" pitchFamily="34" charset="0"/>
              </a:rPr>
              <a:t>Food </a:t>
            </a: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and</a:t>
            </a:r>
            <a:r>
              <a:rPr lang="zh-CN" altLang="en-US" sz="1050" spc="-4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050" spc="-4">
                <a:latin typeface="Book Antiqua" panose="02040602050305030304" pitchFamily="18" charset="0"/>
                <a:cs typeface="Arial" panose="020B0604020202020204" pitchFamily="34" charset="0"/>
              </a:rPr>
              <a:t>Treats</a:t>
            </a:r>
          </a:p>
          <a:p>
            <a:pPr marL="29348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S</a:t>
            </a:r>
            <a:r>
              <a:rPr lang="en-US" sz="1050" spc="-4">
                <a:latin typeface="Book Antiqua" panose="02040602050305030304" pitchFamily="18" charset="0"/>
                <a:cs typeface="Arial" panose="020B0604020202020204" pitchFamily="34" charset="0"/>
              </a:rPr>
              <a:t>hampoos, </a:t>
            </a: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C</a:t>
            </a:r>
            <a:r>
              <a:rPr lang="en-US" sz="1050" spc="-4">
                <a:latin typeface="Book Antiqua" panose="02040602050305030304" pitchFamily="18" charset="0"/>
                <a:cs typeface="Arial" panose="020B0604020202020204" pitchFamily="34" charset="0"/>
              </a:rPr>
              <a:t>ages, </a:t>
            </a: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T</a:t>
            </a:r>
            <a:r>
              <a:rPr lang="en-US" sz="1050" spc="-4">
                <a:latin typeface="Book Antiqua" panose="02040602050305030304" pitchFamily="18" charset="0"/>
                <a:cs typeface="Arial" panose="020B0604020202020204" pitchFamily="34" charset="0"/>
              </a:rPr>
              <a:t>oys</a:t>
            </a: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…</a:t>
            </a:r>
            <a:endParaRPr lang="en-US" sz="1050" spc="-4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9348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Nutritional Supplements </a:t>
            </a:r>
          </a:p>
          <a:p>
            <a:pPr marL="29348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OTC</a:t>
            </a:r>
            <a:r>
              <a:rPr lang="zh-CN" altLang="en-US" sz="1050" spc="-4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Pharmacy</a:t>
            </a:r>
          </a:p>
        </p:txBody>
      </p:sp>
      <p:sp>
        <p:nvSpPr>
          <p:cNvPr id="109" name="object 15">
            <a:extLst>
              <a:ext uri="{FF2B5EF4-FFF2-40B4-BE49-F238E27FC236}">
                <a16:creationId xmlns:a16="http://schemas.microsoft.com/office/drawing/2014/main" id="{07B7BC06-C916-C551-135A-C224D962272B}"/>
              </a:ext>
            </a:extLst>
          </p:cNvPr>
          <p:cNvSpPr txBox="1"/>
          <p:nvPr/>
        </p:nvSpPr>
        <p:spPr>
          <a:xfrm>
            <a:off x="4093750" y="5520978"/>
            <a:ext cx="1677442" cy="1205619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12">
                <a:latin typeface="Book Antiqua" panose="02040602050305030304" pitchFamily="18" charset="0"/>
                <a:cs typeface="Arial" panose="020B0604020202020204" pitchFamily="34" charset="0"/>
              </a:rPr>
              <a:t>Pet</a:t>
            </a:r>
            <a:r>
              <a:rPr lang="zh-CN" altLang="en-US" sz="1050" spc="-12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zh-CN" sz="1050" spc="-12">
                <a:latin typeface="Book Antiqua" panose="02040602050305030304" pitchFamily="18" charset="0"/>
                <a:cs typeface="Arial" panose="020B0604020202020204" pitchFamily="34" charset="0"/>
              </a:rPr>
              <a:t>Adoption/Acquisition</a:t>
            </a:r>
            <a:endParaRPr lang="en-US" sz="1050" spc="-12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sz="1050" spc="-12">
                <a:latin typeface="Book Antiqua" panose="02040602050305030304" pitchFamily="18" charset="0"/>
                <a:cs typeface="Arial" panose="020B0604020202020204" pitchFamily="34" charset="0"/>
              </a:rPr>
              <a:t>Grooming</a:t>
            </a: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12">
                <a:latin typeface="Book Antiqua" panose="02040602050305030304" pitchFamily="18" charset="0"/>
                <a:cs typeface="Arial" panose="020B0604020202020204" pitchFamily="34" charset="0"/>
              </a:rPr>
              <a:t>Pet</a:t>
            </a:r>
            <a:r>
              <a:rPr lang="zh-CN" altLang="en-US" sz="1050" spc="-12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050" spc="-12">
                <a:latin typeface="Book Antiqua" panose="02040602050305030304" pitchFamily="18" charset="0"/>
                <a:cs typeface="Arial" panose="020B0604020202020204" pitchFamily="34" charset="0"/>
              </a:rPr>
              <a:t>Boarding</a:t>
            </a:r>
            <a:r>
              <a:rPr lang="en-US" altLang="zh-CN" sz="1050" spc="-12">
                <a:latin typeface="Book Antiqua" panose="02040602050305030304" pitchFamily="18" charset="0"/>
                <a:cs typeface="Arial" panose="020B0604020202020204" pitchFamily="34" charset="0"/>
              </a:rPr>
              <a:t>/Training</a:t>
            </a: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Veterinary</a:t>
            </a:r>
            <a:r>
              <a:rPr lang="zh-CN" altLang="en-US" sz="1050" spc="-4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Services</a:t>
            </a:r>
            <a:endParaRPr lang="en-US" sz="1050" spc="-12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10319" marR="4128" algn="l">
              <a:spcBef>
                <a:spcPts val="81"/>
              </a:spcBef>
              <a:buSzPct val="50000"/>
            </a:pPr>
            <a:endParaRPr lang="en-US" sz="1050" spc="-12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10319" marR="4128" indent="3096" algn="l">
              <a:spcBef>
                <a:spcPts val="81"/>
              </a:spcBef>
            </a:pPr>
            <a:endParaRPr lang="en-US" sz="1050" spc="-12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10" name="object 16">
            <a:extLst>
              <a:ext uri="{FF2B5EF4-FFF2-40B4-BE49-F238E27FC236}">
                <a16:creationId xmlns:a16="http://schemas.microsoft.com/office/drawing/2014/main" id="{2BEFD10D-3C3D-C873-88AC-A9D4EA1A4D67}"/>
              </a:ext>
            </a:extLst>
          </p:cNvPr>
          <p:cNvSpPr txBox="1"/>
          <p:nvPr/>
        </p:nvSpPr>
        <p:spPr>
          <a:xfrm>
            <a:off x="6049298" y="5530156"/>
            <a:ext cx="1295399" cy="856805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8">
                <a:latin typeface="Book Antiqua" panose="02040602050305030304" pitchFamily="18" charset="0"/>
                <a:cs typeface="Arial" panose="020B0604020202020204" pitchFamily="34" charset="0"/>
              </a:rPr>
              <a:t>Sharing </a:t>
            </a: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8">
                <a:latin typeface="Book Antiqua" panose="02040602050305030304" pitchFamily="18" charset="0"/>
                <a:cs typeface="Arial" panose="020B0604020202020204" pitchFamily="34" charset="0"/>
              </a:rPr>
              <a:t>Educating</a:t>
            </a:r>
            <a:r>
              <a:rPr lang="en-US" sz="1050" spc="-8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sz="1050" spc="-8">
                <a:latin typeface="Book Antiqua" panose="02040602050305030304" pitchFamily="18" charset="0"/>
                <a:cs typeface="Arial" panose="020B0604020202020204" pitchFamily="34" charset="0"/>
              </a:rPr>
              <a:t>Social</a:t>
            </a:r>
            <a:r>
              <a:rPr lang="zh-CN" altLang="en-US" sz="1050" spc="-8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zh-CN" sz="1050" spc="-8">
                <a:latin typeface="Book Antiqua" panose="02040602050305030304" pitchFamily="18" charset="0"/>
                <a:cs typeface="Arial" panose="020B0604020202020204" pitchFamily="34" charset="0"/>
              </a:rPr>
              <a:t>Networking</a:t>
            </a:r>
            <a:endParaRPr lang="en-US" sz="1050" spc="-8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8">
                <a:latin typeface="Book Antiqua" panose="02040602050305030304" pitchFamily="18" charset="0"/>
                <a:cs typeface="Arial" panose="020B0604020202020204" pitchFamily="34" charset="0"/>
              </a:rPr>
              <a:t>Promoting</a:t>
            </a:r>
            <a:endParaRPr lang="en-US" sz="1050" spc="-8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33C7BD63-F680-EFCB-CD06-6D342823627E}"/>
              </a:ext>
            </a:extLst>
          </p:cNvPr>
          <p:cNvSpPr/>
          <p:nvPr/>
        </p:nvSpPr>
        <p:spPr>
          <a:xfrm>
            <a:off x="2265554" y="4531701"/>
            <a:ext cx="1828196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03" marR="4128" indent="-2064">
              <a:spcBef>
                <a:spcPts val="81"/>
              </a:spcBef>
            </a:pPr>
            <a:r>
              <a:rPr lang="en-US" altLang="zh-CN" sz="1200" b="1" spc="-8">
                <a:latin typeface="Book Antiqua" panose="02040602050305030304" pitchFamily="18" charset="0"/>
                <a:cs typeface="Arial" panose="020B0604020202020204" pitchFamily="34" charset="0"/>
              </a:rPr>
              <a:t>High Frequency</a:t>
            </a:r>
          </a:p>
          <a:p>
            <a:pPr marL="9803" marR="4128" indent="-2064">
              <a:spcBef>
                <a:spcPts val="81"/>
              </a:spcBef>
            </a:pPr>
            <a:r>
              <a:rPr lang="en-US" altLang="zh-CN" sz="1200" b="1" spc="-8">
                <a:latin typeface="Book Antiqua" panose="02040602050305030304" pitchFamily="18" charset="0"/>
                <a:cs typeface="Arial" panose="020B0604020202020204" pitchFamily="34" charset="0"/>
              </a:rPr>
              <a:t>High Volume</a:t>
            </a:r>
          </a:p>
          <a:p>
            <a:pPr marL="9803" marR="4128" indent="-2064">
              <a:spcBef>
                <a:spcPts val="81"/>
              </a:spcBef>
            </a:pPr>
            <a:r>
              <a:rPr lang="en-US" altLang="zh-CN" sz="1200" b="1" spc="-8">
                <a:solidFill>
                  <a:srgbClr val="DC8C9B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Product</a:t>
            </a:r>
            <a:r>
              <a:rPr lang="zh-CN" altLang="en-US" sz="1200" b="1" spc="-8">
                <a:solidFill>
                  <a:srgbClr val="DC8C9B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zh-CN" sz="1200" b="1" spc="-8">
                <a:solidFill>
                  <a:srgbClr val="DC8C9B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Purchases</a:t>
            </a: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A7BD93B9-5997-5D45-C2F1-E8C21F046748}"/>
              </a:ext>
            </a:extLst>
          </p:cNvPr>
          <p:cNvSpPr/>
          <p:nvPr/>
        </p:nvSpPr>
        <p:spPr>
          <a:xfrm>
            <a:off x="4165604" y="4534812"/>
            <a:ext cx="1533734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9" marR="4128" indent="3096">
              <a:spcBef>
                <a:spcPts val="81"/>
              </a:spcBef>
            </a:pPr>
            <a:r>
              <a:rPr lang="en-US" altLang="zh-CN" sz="1200" b="1" spc="-8">
                <a:latin typeface="Book Antiqua" panose="02040602050305030304" pitchFamily="18" charset="0"/>
                <a:cs typeface="Arial" panose="020B0604020202020204" pitchFamily="34" charset="0"/>
              </a:rPr>
              <a:t>Low Frequency </a:t>
            </a:r>
          </a:p>
          <a:p>
            <a:pPr marL="10319" marR="4128" indent="3096">
              <a:spcBef>
                <a:spcPts val="81"/>
              </a:spcBef>
            </a:pPr>
            <a:r>
              <a:rPr lang="en-US" altLang="zh-CN" sz="1200" b="1" spc="-8">
                <a:latin typeface="Book Antiqua" panose="02040602050305030304" pitchFamily="18" charset="0"/>
                <a:cs typeface="Arial" panose="020B0604020202020204" pitchFamily="34" charset="0"/>
              </a:rPr>
              <a:t>High Value-Added </a:t>
            </a:r>
            <a:r>
              <a:rPr lang="en-US" altLang="zh-CN" sz="1200" b="1" spc="-8">
                <a:solidFill>
                  <a:srgbClr val="DC8C9B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567C860F-7F59-0321-9D1E-5B82DBB1640A}"/>
              </a:ext>
            </a:extLst>
          </p:cNvPr>
          <p:cNvSpPr/>
          <p:nvPr/>
        </p:nvSpPr>
        <p:spPr>
          <a:xfrm>
            <a:off x="5997498" y="4523421"/>
            <a:ext cx="1142999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9" marR="4128" indent="516">
              <a:spcBef>
                <a:spcPts val="81"/>
              </a:spcBef>
            </a:pPr>
            <a:r>
              <a:rPr lang="en-US" altLang="zh-CN" sz="1200" b="1" spc="-8">
                <a:latin typeface="Book Antiqua" panose="02040602050305030304" pitchFamily="18" charset="0"/>
                <a:cs typeface="Arial" panose="020B0604020202020204" pitchFamily="34" charset="0"/>
              </a:rPr>
              <a:t>Trusted </a:t>
            </a:r>
          </a:p>
          <a:p>
            <a:pPr marL="10319" marR="4128" indent="516">
              <a:spcBef>
                <a:spcPts val="81"/>
              </a:spcBef>
            </a:pPr>
            <a:r>
              <a:rPr lang="en-US" altLang="zh-CN" sz="1200" b="1" spc="-8">
                <a:latin typeface="Book Antiqua" panose="02040602050305030304" pitchFamily="18" charset="0"/>
                <a:cs typeface="Arial" panose="020B0604020202020204" pitchFamily="34" charset="0"/>
              </a:rPr>
              <a:t>Online </a:t>
            </a:r>
          </a:p>
          <a:p>
            <a:pPr marL="10319" marR="4128" indent="516">
              <a:spcBef>
                <a:spcPts val="81"/>
              </a:spcBef>
            </a:pPr>
            <a:r>
              <a:rPr lang="en-US" altLang="zh-CN" sz="1200" b="1" spc="-8">
                <a:solidFill>
                  <a:srgbClr val="DC8C9B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Community</a:t>
            </a:r>
          </a:p>
        </p:txBody>
      </p:sp>
      <p:sp>
        <p:nvSpPr>
          <p:cNvPr id="114" name="object 9">
            <a:extLst>
              <a:ext uri="{FF2B5EF4-FFF2-40B4-BE49-F238E27FC236}">
                <a16:creationId xmlns:a16="http://schemas.microsoft.com/office/drawing/2014/main" id="{D8680795-FC9C-7DA3-897E-368F47F7D4D6}"/>
              </a:ext>
            </a:extLst>
          </p:cNvPr>
          <p:cNvSpPr txBox="1">
            <a:spLocks/>
          </p:cNvSpPr>
          <p:nvPr/>
        </p:nvSpPr>
        <p:spPr>
          <a:xfrm>
            <a:off x="1991706" y="3889845"/>
            <a:ext cx="5484844" cy="267091"/>
          </a:xfrm>
          <a:prstGeom prst="rect">
            <a:avLst/>
          </a:prstGeom>
        </p:spPr>
        <p:txBody>
          <a:bodyPr vert="horz" wrap="square" lIns="0" tIns="47465" rIns="0" bIns="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sz="2500" b="1" i="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0319" marR="4128" algn="ctr">
              <a:lnSpc>
                <a:spcPct val="89300"/>
              </a:lnSpc>
              <a:spcBef>
                <a:spcPts val="373"/>
              </a:spcBef>
            </a:pPr>
            <a:r>
              <a:rPr lang="en-US" sz="1400" kern="0" spc="-49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We are the </a:t>
            </a:r>
            <a:r>
              <a:rPr lang="en-US" sz="1600" kern="1200" spc="-8">
                <a:solidFill>
                  <a:srgbClr val="DC8C9B"/>
                </a:solidFill>
                <a:latin typeface="Book Antiqua" panose="02040602050305030304" pitchFamily="18" charset="0"/>
                <a:ea typeface="ヒラギノ角ゴ Pro W3" pitchFamily="124" charset="-128"/>
                <a:cs typeface="Arial" panose="020B0604020202020204" pitchFamily="34" charset="0"/>
              </a:rPr>
              <a:t>One-Stop Service Platform </a:t>
            </a:r>
            <a:r>
              <a:rPr lang="en-US" sz="1400" kern="0" spc="-49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for Pets and Pet Parents</a:t>
            </a:r>
          </a:p>
        </p:txBody>
      </p:sp>
      <p:sp>
        <p:nvSpPr>
          <p:cNvPr id="115" name="object 9">
            <a:extLst>
              <a:ext uri="{FF2B5EF4-FFF2-40B4-BE49-F238E27FC236}">
                <a16:creationId xmlns:a16="http://schemas.microsoft.com/office/drawing/2014/main" id="{3C2C0A90-D208-DF3C-0E0F-56224D1E9566}"/>
              </a:ext>
            </a:extLst>
          </p:cNvPr>
          <p:cNvSpPr txBox="1"/>
          <p:nvPr/>
        </p:nvSpPr>
        <p:spPr>
          <a:xfrm>
            <a:off x="1994280" y="3477329"/>
            <a:ext cx="5372041" cy="23852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lang="en-US" altLang="zh-CN" sz="1400" b="1">
                <a:solidFill>
                  <a:srgbClr val="8A87CF"/>
                </a:solidFill>
                <a:latin typeface="Book Antiqua" panose="02040602050305030304" pitchFamily="18" charset="0"/>
              </a:rPr>
              <a:t>WHO</a:t>
            </a:r>
            <a:r>
              <a:rPr lang="zh-CN" altLang="en-US" sz="1400" b="1">
                <a:solidFill>
                  <a:srgbClr val="8A87CF"/>
                </a:solidFill>
                <a:latin typeface="Book Antiqua" panose="02040602050305030304" pitchFamily="18" charset="0"/>
              </a:rPr>
              <a:t> </a:t>
            </a:r>
            <a:r>
              <a:rPr lang="en-US" altLang="zh-CN" sz="1400" b="1">
                <a:solidFill>
                  <a:srgbClr val="8A87CF"/>
                </a:solidFill>
                <a:latin typeface="Book Antiqua" panose="02040602050305030304" pitchFamily="18" charset="0"/>
              </a:rPr>
              <a:t>WE</a:t>
            </a:r>
            <a:r>
              <a:rPr lang="zh-CN" altLang="en-US" sz="1400" b="1">
                <a:solidFill>
                  <a:srgbClr val="8A87CF"/>
                </a:solidFill>
                <a:latin typeface="Book Antiqua" panose="02040602050305030304" pitchFamily="18" charset="0"/>
              </a:rPr>
              <a:t> </a:t>
            </a:r>
            <a:r>
              <a:rPr lang="en-US" altLang="zh-CN" sz="1400" b="1">
                <a:solidFill>
                  <a:srgbClr val="8A87CF"/>
                </a:solidFill>
                <a:latin typeface="Book Antiqua" panose="02040602050305030304" pitchFamily="18" charset="0"/>
              </a:rPr>
              <a:t>ARE</a:t>
            </a:r>
            <a:endParaRPr lang="en-US" sz="1400" b="1">
              <a:solidFill>
                <a:srgbClr val="8A87CF"/>
              </a:solidFill>
              <a:latin typeface="Book Antiqua" panose="02040602050305030304" pitchFamily="18" charset="0"/>
            </a:endParaRPr>
          </a:p>
        </p:txBody>
      </p:sp>
      <p:sp>
        <p:nvSpPr>
          <p:cNvPr id="116" name="object 9">
            <a:extLst>
              <a:ext uri="{FF2B5EF4-FFF2-40B4-BE49-F238E27FC236}">
                <a16:creationId xmlns:a16="http://schemas.microsoft.com/office/drawing/2014/main" id="{259FB00D-E968-81FC-5A29-5C7A12F16190}"/>
              </a:ext>
            </a:extLst>
          </p:cNvPr>
          <p:cNvSpPr txBox="1"/>
          <p:nvPr/>
        </p:nvSpPr>
        <p:spPr>
          <a:xfrm>
            <a:off x="1988531" y="6743798"/>
            <a:ext cx="5372041" cy="23852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lang="en-US" sz="1400" b="1">
                <a:solidFill>
                  <a:srgbClr val="8A87CF"/>
                </a:solidFill>
                <a:latin typeface="Book Antiqua" panose="02040602050305030304" pitchFamily="18" charset="0"/>
              </a:rPr>
              <a:t>BUSINESS MODEL</a:t>
            </a:r>
          </a:p>
        </p:txBody>
      </p:sp>
      <p:sp>
        <p:nvSpPr>
          <p:cNvPr id="117" name="任意多边形 30">
            <a:extLst>
              <a:ext uri="{FF2B5EF4-FFF2-40B4-BE49-F238E27FC236}">
                <a16:creationId xmlns:a16="http://schemas.microsoft.com/office/drawing/2014/main" id="{04A46789-C4ED-3E08-9A3D-E33D13DBC65F}"/>
              </a:ext>
            </a:extLst>
          </p:cNvPr>
          <p:cNvSpPr>
            <a:spLocks/>
          </p:cNvSpPr>
          <p:nvPr/>
        </p:nvSpPr>
        <p:spPr bwMode="auto">
          <a:xfrm rot="5213487">
            <a:off x="4623384" y="8594653"/>
            <a:ext cx="1725220" cy="1547066"/>
          </a:xfrm>
          <a:custGeom>
            <a:avLst/>
            <a:gdLst>
              <a:gd name="T0" fmla="*/ 0 w 2385637"/>
              <a:gd name="T1" fmla="*/ 297380 h 2173474"/>
              <a:gd name="T2" fmla="*/ 354401 w 2385637"/>
              <a:gd name="T3" fmla="*/ 12686 h 2173474"/>
              <a:gd name="T4" fmla="*/ 354414 w 2385637"/>
              <a:gd name="T5" fmla="*/ 12446 h 2173474"/>
              <a:gd name="T6" fmla="*/ 354668 w 2385637"/>
              <a:gd name="T7" fmla="*/ 12471 h 2173474"/>
              <a:gd name="T8" fmla="*/ 370193 w 2385637"/>
              <a:gd name="T9" fmla="*/ 0 h 2173474"/>
              <a:gd name="T10" fmla="*/ 369437 w 2385637"/>
              <a:gd name="T11" fmla="*/ 13924 h 2173474"/>
              <a:gd name="T12" fmla="*/ 434657 w 2385637"/>
              <a:gd name="T13" fmla="*/ 20339 h 2173474"/>
              <a:gd name="T14" fmla="*/ 2385439 w 2385637"/>
              <a:gd name="T15" fmla="*/ 2148492 h 2173474"/>
              <a:gd name="T16" fmla="*/ 2385637 w 2385637"/>
              <a:gd name="T17" fmla="*/ 2173474 h 2173474"/>
              <a:gd name="T18" fmla="*/ 2369869 w 2385637"/>
              <a:gd name="T19" fmla="*/ 2172618 h 2173474"/>
              <a:gd name="T20" fmla="*/ 2086456 w 2385637"/>
              <a:gd name="T21" fmla="*/ 1772471 h 2173474"/>
              <a:gd name="T22" fmla="*/ 1761374 w 2385637"/>
              <a:gd name="T23" fmla="*/ 2139572 h 2173474"/>
              <a:gd name="T24" fmla="*/ 1759067 w 2385637"/>
              <a:gd name="T25" fmla="*/ 2139447 h 2173474"/>
              <a:gd name="T26" fmla="*/ 1746088 w 2385637"/>
              <a:gd name="T27" fmla="*/ 2020129 h 2173474"/>
              <a:gd name="T28" fmla="*/ 333387 w 2385637"/>
              <a:gd name="T29" fmla="*/ 634638 h 2173474"/>
              <a:gd name="T30" fmla="*/ 320690 w 2385637"/>
              <a:gd name="T31" fmla="*/ 633429 h 2173474"/>
              <a:gd name="T32" fmla="*/ 321485 w 2385637"/>
              <a:gd name="T33" fmla="*/ 618780 h 2173474"/>
              <a:gd name="T34" fmla="*/ 0 w 2385637"/>
              <a:gd name="T35" fmla="*/ 297380 h 2173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85637" h="2173474">
                <a:moveTo>
                  <a:pt x="0" y="297380"/>
                </a:moveTo>
                <a:lnTo>
                  <a:pt x="354401" y="12686"/>
                </a:lnTo>
                <a:lnTo>
                  <a:pt x="354414" y="12446"/>
                </a:lnTo>
                <a:lnTo>
                  <a:pt x="354668" y="12471"/>
                </a:lnTo>
                <a:lnTo>
                  <a:pt x="370193" y="0"/>
                </a:lnTo>
                <a:lnTo>
                  <a:pt x="369437" y="13924"/>
                </a:lnTo>
                <a:lnTo>
                  <a:pt x="434657" y="20339"/>
                </a:lnTo>
                <a:cubicBezTo>
                  <a:pt x="1505641" y="177108"/>
                  <a:pt x="2322340" y="1069218"/>
                  <a:pt x="2385439" y="2148492"/>
                </a:cubicBezTo>
                <a:lnTo>
                  <a:pt x="2385637" y="2173474"/>
                </a:lnTo>
                <a:lnTo>
                  <a:pt x="2369869" y="2172618"/>
                </a:lnTo>
                <a:lnTo>
                  <a:pt x="2086456" y="1772471"/>
                </a:lnTo>
                <a:lnTo>
                  <a:pt x="1761374" y="2139572"/>
                </a:lnTo>
                <a:lnTo>
                  <a:pt x="1759067" y="2139447"/>
                </a:lnTo>
                <a:lnTo>
                  <a:pt x="1746088" y="2020129"/>
                </a:lnTo>
                <a:cubicBezTo>
                  <a:pt x="1632095" y="1306710"/>
                  <a:pt x="1062674" y="736717"/>
                  <a:pt x="333387" y="634638"/>
                </a:cubicBezTo>
                <a:lnTo>
                  <a:pt x="320690" y="633429"/>
                </a:lnTo>
                <a:lnTo>
                  <a:pt x="321485" y="618780"/>
                </a:lnTo>
                <a:lnTo>
                  <a:pt x="0" y="297380"/>
                </a:lnTo>
                <a:close/>
              </a:path>
            </a:pathLst>
          </a:custGeom>
          <a:solidFill>
            <a:srgbClr val="5C1C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800">
              <a:solidFill>
                <a:srgbClr val="53565A"/>
              </a:solidFill>
              <a:latin typeface="Book Antiqua" panose="02040602050305030304" pitchFamily="18" charset="0"/>
            </a:endParaRPr>
          </a:p>
        </p:txBody>
      </p:sp>
      <p:sp>
        <p:nvSpPr>
          <p:cNvPr id="118" name="任意多边形 31">
            <a:extLst>
              <a:ext uri="{FF2B5EF4-FFF2-40B4-BE49-F238E27FC236}">
                <a16:creationId xmlns:a16="http://schemas.microsoft.com/office/drawing/2014/main" id="{100DC34A-643B-0093-035E-6B56EBCDBF4D}"/>
              </a:ext>
            </a:extLst>
          </p:cNvPr>
          <p:cNvSpPr>
            <a:spLocks/>
          </p:cNvSpPr>
          <p:nvPr/>
        </p:nvSpPr>
        <p:spPr bwMode="auto">
          <a:xfrm rot="15987081">
            <a:off x="2926357" y="7037706"/>
            <a:ext cx="1704214" cy="1687045"/>
          </a:xfrm>
          <a:custGeom>
            <a:avLst/>
            <a:gdLst>
              <a:gd name="T0" fmla="*/ 2354513 w 2356590"/>
              <a:gd name="T1" fmla="*/ 2370130 h 2370130"/>
              <a:gd name="T2" fmla="*/ 2352887 w 2356590"/>
              <a:gd name="T3" fmla="*/ 2370061 h 2370130"/>
              <a:gd name="T4" fmla="*/ 2070221 w 2356590"/>
              <a:gd name="T5" fmla="*/ 1964401 h 2370130"/>
              <a:gd name="T6" fmla="*/ 1732621 w 2356590"/>
              <a:gd name="T7" fmla="*/ 2339790 h 2370130"/>
              <a:gd name="T8" fmla="*/ 1731307 w 2356590"/>
              <a:gd name="T9" fmla="*/ 2174302 h 2370130"/>
              <a:gd name="T10" fmla="*/ 464391 w 2356590"/>
              <a:gd name="T11" fmla="*/ 654726 h 2370130"/>
              <a:gd name="T12" fmla="*/ 333444 w 2356590"/>
              <a:gd name="T13" fmla="*/ 629243 h 2370130"/>
              <a:gd name="T14" fmla="*/ 333222 w 2356590"/>
              <a:gd name="T15" fmla="*/ 632818 h 2370130"/>
              <a:gd name="T16" fmla="*/ 0 w 2356590"/>
              <a:gd name="T17" fmla="*/ 294527 h 2370130"/>
              <a:gd name="T18" fmla="*/ 372466 w 2356590"/>
              <a:gd name="T19" fmla="*/ 0 h 2370130"/>
              <a:gd name="T20" fmla="*/ 372048 w 2356590"/>
              <a:gd name="T21" fmla="*/ 6747 h 2370130"/>
              <a:gd name="T22" fmla="*/ 416146 w 2356590"/>
              <a:gd name="T23" fmla="*/ 11224 h 2370130"/>
              <a:gd name="T24" fmla="*/ 2354513 w 2356590"/>
              <a:gd name="T25" fmla="*/ 2370130 h 2370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56590" h="2370130">
                <a:moveTo>
                  <a:pt x="2354513" y="2370130"/>
                </a:moveTo>
                <a:lnTo>
                  <a:pt x="2352887" y="2370061"/>
                </a:lnTo>
                <a:lnTo>
                  <a:pt x="2070221" y="1964401"/>
                </a:lnTo>
                <a:lnTo>
                  <a:pt x="1732621" y="2339790"/>
                </a:lnTo>
                <a:lnTo>
                  <a:pt x="1731307" y="2174302"/>
                </a:lnTo>
                <a:cubicBezTo>
                  <a:pt x="1688428" y="1440911"/>
                  <a:pt x="1167602" y="826223"/>
                  <a:pt x="464391" y="654726"/>
                </a:cubicBezTo>
                <a:lnTo>
                  <a:pt x="333444" y="629243"/>
                </a:lnTo>
                <a:lnTo>
                  <a:pt x="333222" y="632818"/>
                </a:lnTo>
                <a:lnTo>
                  <a:pt x="0" y="294527"/>
                </a:lnTo>
                <a:lnTo>
                  <a:pt x="372466" y="0"/>
                </a:lnTo>
                <a:lnTo>
                  <a:pt x="372048" y="6747"/>
                </a:lnTo>
                <a:lnTo>
                  <a:pt x="416146" y="11224"/>
                </a:lnTo>
                <a:cubicBezTo>
                  <a:pt x="1556107" y="185404"/>
                  <a:pt x="2404224" y="1193468"/>
                  <a:pt x="2354513" y="2370130"/>
                </a:cubicBezTo>
                <a:close/>
              </a:path>
            </a:pathLst>
          </a:custGeom>
          <a:solidFill>
            <a:srgbClr val="8052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800">
              <a:solidFill>
                <a:srgbClr val="53565A"/>
              </a:solidFill>
              <a:latin typeface="Book Antiqua" panose="02040602050305030304" pitchFamily="18" charset="0"/>
            </a:endParaRPr>
          </a:p>
        </p:txBody>
      </p:sp>
      <p:sp>
        <p:nvSpPr>
          <p:cNvPr id="119" name="任意多边形 32">
            <a:extLst>
              <a:ext uri="{FF2B5EF4-FFF2-40B4-BE49-F238E27FC236}">
                <a16:creationId xmlns:a16="http://schemas.microsoft.com/office/drawing/2014/main" id="{CAABC327-CC06-537C-52F5-3DBDD95DC3CE}"/>
              </a:ext>
            </a:extLst>
          </p:cNvPr>
          <p:cNvSpPr>
            <a:spLocks/>
          </p:cNvSpPr>
          <p:nvPr/>
        </p:nvSpPr>
        <p:spPr bwMode="auto">
          <a:xfrm rot="16200000">
            <a:off x="4508882" y="6918571"/>
            <a:ext cx="1638079" cy="1759285"/>
          </a:xfrm>
          <a:custGeom>
            <a:avLst/>
            <a:gdLst>
              <a:gd name="T0" fmla="*/ 2265138 w 2265138"/>
              <a:gd name="T1" fmla="*/ 353522 h 2471620"/>
              <a:gd name="T2" fmla="*/ 2253902 w 2265138"/>
              <a:gd name="T3" fmla="*/ 353522 h 2471620"/>
              <a:gd name="T4" fmla="*/ 2251840 w 2265138"/>
              <a:gd name="T5" fmla="*/ 400774 h 2471620"/>
              <a:gd name="T6" fmla="*/ 8338 w 2265138"/>
              <a:gd name="T7" fmla="*/ 2471620 h 2471620"/>
              <a:gd name="T8" fmla="*/ 8109 w 2265138"/>
              <a:gd name="T9" fmla="*/ 2456683 h 2471620"/>
              <a:gd name="T10" fmla="*/ 387041 w 2265138"/>
              <a:gd name="T11" fmla="*/ 2156156 h 2471620"/>
              <a:gd name="T12" fmla="*/ 0 w 2265138"/>
              <a:gd name="T13" fmla="*/ 1849200 h 2471620"/>
              <a:gd name="T14" fmla="*/ 167994 w 2265138"/>
              <a:gd name="T15" fmla="*/ 1838182 h 2471620"/>
              <a:gd name="T16" fmla="*/ 1612178 w 2265138"/>
              <a:gd name="T17" fmla="*/ 485955 h 2471620"/>
              <a:gd name="T18" fmla="*/ 1632136 w 2265138"/>
              <a:gd name="T19" fmla="*/ 338634 h 2471620"/>
              <a:gd name="T20" fmla="*/ 1644455 w 2265138"/>
              <a:gd name="T21" fmla="*/ 338634 h 2471620"/>
              <a:gd name="T22" fmla="*/ 1948121 w 2265138"/>
              <a:gd name="T23" fmla="*/ 0 h 2471620"/>
              <a:gd name="T24" fmla="*/ 2251786 w 2265138"/>
              <a:gd name="T25" fmla="*/ 338633 h 2471620"/>
              <a:gd name="T26" fmla="*/ 2254552 w 2265138"/>
              <a:gd name="T27" fmla="*/ 338633 h 2471620"/>
              <a:gd name="T28" fmla="*/ 2254423 w 2265138"/>
              <a:gd name="T29" fmla="*/ 341574 h 2471620"/>
              <a:gd name="T30" fmla="*/ 2265138 w 2265138"/>
              <a:gd name="T31" fmla="*/ 353522 h 247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65138" h="2471620">
                <a:moveTo>
                  <a:pt x="2265138" y="353522"/>
                </a:moveTo>
                <a:lnTo>
                  <a:pt x="2253902" y="353522"/>
                </a:lnTo>
                <a:lnTo>
                  <a:pt x="2251840" y="400774"/>
                </a:lnTo>
                <a:cubicBezTo>
                  <a:pt x="2143521" y="1548866"/>
                  <a:pt x="1185911" y="2453565"/>
                  <a:pt x="8338" y="2471620"/>
                </a:cubicBezTo>
                <a:lnTo>
                  <a:pt x="8109" y="2456683"/>
                </a:lnTo>
                <a:lnTo>
                  <a:pt x="387041" y="2156156"/>
                </a:lnTo>
                <a:lnTo>
                  <a:pt x="0" y="1849200"/>
                </a:lnTo>
                <a:lnTo>
                  <a:pt x="167994" y="1838182"/>
                </a:lnTo>
                <a:cubicBezTo>
                  <a:pt x="897705" y="1753189"/>
                  <a:pt x="1481415" y="1197866"/>
                  <a:pt x="1612178" y="485955"/>
                </a:cubicBezTo>
                <a:lnTo>
                  <a:pt x="1632136" y="338634"/>
                </a:lnTo>
                <a:lnTo>
                  <a:pt x="1644455" y="338634"/>
                </a:lnTo>
                <a:lnTo>
                  <a:pt x="1948121" y="0"/>
                </a:lnTo>
                <a:lnTo>
                  <a:pt x="2251786" y="338633"/>
                </a:lnTo>
                <a:lnTo>
                  <a:pt x="2254552" y="338633"/>
                </a:lnTo>
                <a:lnTo>
                  <a:pt x="2254423" y="341574"/>
                </a:lnTo>
                <a:lnTo>
                  <a:pt x="2265138" y="353522"/>
                </a:lnTo>
                <a:close/>
              </a:path>
            </a:pathLst>
          </a:custGeom>
          <a:solidFill>
            <a:srgbClr val="DC8C9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800">
              <a:solidFill>
                <a:srgbClr val="53565A"/>
              </a:solidFill>
              <a:latin typeface="Book Antiqua" panose="02040602050305030304" pitchFamily="18" charset="0"/>
            </a:endParaRPr>
          </a:p>
        </p:txBody>
      </p:sp>
      <p:sp>
        <p:nvSpPr>
          <p:cNvPr id="120" name="任意多边形 43">
            <a:extLst>
              <a:ext uri="{FF2B5EF4-FFF2-40B4-BE49-F238E27FC236}">
                <a16:creationId xmlns:a16="http://schemas.microsoft.com/office/drawing/2014/main" id="{4895EB88-6B6D-50D5-28B2-BE5C48D8DEFA}"/>
              </a:ext>
            </a:extLst>
          </p:cNvPr>
          <p:cNvSpPr>
            <a:spLocks/>
          </p:cNvSpPr>
          <p:nvPr/>
        </p:nvSpPr>
        <p:spPr bwMode="auto">
          <a:xfrm>
            <a:off x="2970309" y="8652780"/>
            <a:ext cx="1860926" cy="1629540"/>
          </a:xfrm>
          <a:custGeom>
            <a:avLst/>
            <a:gdLst>
              <a:gd name="T0" fmla="*/ 622266 w 2614415"/>
              <a:gd name="T1" fmla="*/ 0 h 2253331"/>
              <a:gd name="T2" fmla="*/ 2140617 w 2614415"/>
              <a:gd name="T3" fmla="*/ 1623509 h 2253331"/>
              <a:gd name="T4" fmla="*/ 2149517 w 2614415"/>
              <a:gd name="T5" fmla="*/ 1623839 h 2253331"/>
              <a:gd name="T6" fmla="*/ 2149517 w 2614415"/>
              <a:gd name="T7" fmla="*/ 1625407 h 2253331"/>
              <a:gd name="T8" fmla="*/ 2260893 w 2614415"/>
              <a:gd name="T9" fmla="*/ 1625407 h 2253331"/>
              <a:gd name="T10" fmla="*/ 2260893 w 2614415"/>
              <a:gd name="T11" fmla="*/ 1619297 h 2253331"/>
              <a:gd name="T12" fmla="*/ 2267707 w 2614415"/>
              <a:gd name="T13" fmla="*/ 1625407 h 2253331"/>
              <a:gd name="T14" fmla="*/ 2274961 w 2614415"/>
              <a:gd name="T15" fmla="*/ 1625407 h 2253331"/>
              <a:gd name="T16" fmla="*/ 2274961 w 2614415"/>
              <a:gd name="T17" fmla="*/ 1631913 h 2253331"/>
              <a:gd name="T18" fmla="*/ 2614415 w 2614415"/>
              <a:gd name="T19" fmla="*/ 1936314 h 2253331"/>
              <a:gd name="T20" fmla="*/ 2260893 w 2614415"/>
              <a:gd name="T21" fmla="*/ 2253331 h 2253331"/>
              <a:gd name="T22" fmla="*/ 2260893 w 2614415"/>
              <a:gd name="T23" fmla="*/ 2239263 h 2253331"/>
              <a:gd name="T24" fmla="*/ 2149518 w 2614415"/>
              <a:gd name="T25" fmla="*/ 2239263 h 2253331"/>
              <a:gd name="T26" fmla="*/ 2149518 w 2614415"/>
              <a:gd name="T27" fmla="*/ 2245898 h 2253331"/>
              <a:gd name="T28" fmla="*/ 2085475 w 2614415"/>
              <a:gd name="T29" fmla="*/ 2243523 h 2253331"/>
              <a:gd name="T30" fmla="*/ 0 w 2614415"/>
              <a:gd name="T31" fmla="*/ 13612 h 2253331"/>
              <a:gd name="T32" fmla="*/ 29391 w 2614415"/>
              <a:gd name="T33" fmla="*/ 12969 h 2253331"/>
              <a:gd name="T34" fmla="*/ 316683 w 2614415"/>
              <a:gd name="T35" fmla="*/ 375214 h 2253331"/>
              <a:gd name="T36" fmla="*/ 614121 w 2614415"/>
              <a:gd name="T37" fmla="*/ 178 h 2253331"/>
              <a:gd name="T38" fmla="*/ 622266 w 2614415"/>
              <a:gd name="T39" fmla="*/ 0 h 2253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14415" h="2253331">
                <a:moveTo>
                  <a:pt x="622266" y="0"/>
                </a:moveTo>
                <a:cubicBezTo>
                  <a:pt x="641018" y="857240"/>
                  <a:pt x="1304239" y="1550114"/>
                  <a:pt x="2140617" y="1623509"/>
                </a:cubicBezTo>
                <a:lnTo>
                  <a:pt x="2149517" y="1623839"/>
                </a:lnTo>
                <a:lnTo>
                  <a:pt x="2149517" y="1625407"/>
                </a:lnTo>
                <a:lnTo>
                  <a:pt x="2260893" y="1625407"/>
                </a:lnTo>
                <a:lnTo>
                  <a:pt x="2260893" y="1619297"/>
                </a:lnTo>
                <a:lnTo>
                  <a:pt x="2267707" y="1625407"/>
                </a:lnTo>
                <a:lnTo>
                  <a:pt x="2274961" y="1625407"/>
                </a:lnTo>
                <a:lnTo>
                  <a:pt x="2274961" y="1631913"/>
                </a:lnTo>
                <a:lnTo>
                  <a:pt x="2614415" y="1936314"/>
                </a:lnTo>
                <a:lnTo>
                  <a:pt x="2260893" y="2253331"/>
                </a:lnTo>
                <a:lnTo>
                  <a:pt x="2260893" y="2239263"/>
                </a:lnTo>
                <a:lnTo>
                  <a:pt x="2149518" y="2239263"/>
                </a:lnTo>
                <a:lnTo>
                  <a:pt x="2149518" y="2245898"/>
                </a:lnTo>
                <a:lnTo>
                  <a:pt x="2085475" y="2243523"/>
                </a:lnTo>
                <a:cubicBezTo>
                  <a:pt x="936698" y="2142714"/>
                  <a:pt x="25756" y="1191041"/>
                  <a:pt x="0" y="13612"/>
                </a:cubicBezTo>
                <a:lnTo>
                  <a:pt x="29391" y="12969"/>
                </a:lnTo>
                <a:lnTo>
                  <a:pt x="316683" y="375214"/>
                </a:lnTo>
                <a:lnTo>
                  <a:pt x="614121" y="178"/>
                </a:lnTo>
                <a:lnTo>
                  <a:pt x="622266" y="0"/>
                </a:lnTo>
                <a:close/>
              </a:path>
            </a:pathLst>
          </a:custGeom>
          <a:solidFill>
            <a:srgbClr val="8A87C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800">
              <a:solidFill>
                <a:srgbClr val="53565A"/>
              </a:solidFill>
              <a:latin typeface="Book Antiqua" panose="02040602050305030304" pitchFamily="18" charset="0"/>
            </a:endParaRPr>
          </a:p>
        </p:txBody>
      </p:sp>
      <p:sp>
        <p:nvSpPr>
          <p:cNvPr id="121" name="文本框 7">
            <a:extLst>
              <a:ext uri="{FF2B5EF4-FFF2-40B4-BE49-F238E27FC236}">
                <a16:creationId xmlns:a16="http://schemas.microsoft.com/office/drawing/2014/main" id="{E5468E8A-2772-CD3F-FE4C-81700831163B}"/>
              </a:ext>
            </a:extLst>
          </p:cNvPr>
          <p:cNvSpPr txBox="1">
            <a:spLocks noChangeArrowheads="1"/>
          </p:cNvSpPr>
          <p:nvPr/>
        </p:nvSpPr>
        <p:spPr bwMode="auto">
          <a:xfrm rot="18515384">
            <a:off x="2940863" y="7704951"/>
            <a:ext cx="1549286" cy="32866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Omni-Channel Network</a:t>
            </a:r>
          </a:p>
        </p:txBody>
      </p:sp>
      <p:sp>
        <p:nvSpPr>
          <p:cNvPr id="122" name="TextBox 306">
            <a:extLst>
              <a:ext uri="{FF2B5EF4-FFF2-40B4-BE49-F238E27FC236}">
                <a16:creationId xmlns:a16="http://schemas.microsoft.com/office/drawing/2014/main" id="{5A7FCE7F-24AA-228A-6A3F-21ECCC08EC81}"/>
              </a:ext>
            </a:extLst>
          </p:cNvPr>
          <p:cNvSpPr txBox="1"/>
          <p:nvPr/>
        </p:nvSpPr>
        <p:spPr>
          <a:xfrm rot="2445557">
            <a:off x="4451532" y="7515600"/>
            <a:ext cx="1654282" cy="59208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99998"/>
              </a:avLst>
            </a:prstTxWarp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Supply </a:t>
            </a:r>
            <a:r>
              <a:rPr lang="en-US" altLang="zh-CN" sz="1200" b="1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C</a:t>
            </a:r>
            <a:r>
              <a:rPr lang="en-US" sz="1200" b="1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hain Capabilities</a:t>
            </a:r>
          </a:p>
        </p:txBody>
      </p:sp>
      <p:sp>
        <p:nvSpPr>
          <p:cNvPr id="123" name="TextBox 307">
            <a:extLst>
              <a:ext uri="{FF2B5EF4-FFF2-40B4-BE49-F238E27FC236}">
                <a16:creationId xmlns:a16="http://schemas.microsoft.com/office/drawing/2014/main" id="{4A09B19E-E655-CF1F-4F92-43F01E227C53}"/>
              </a:ext>
            </a:extLst>
          </p:cNvPr>
          <p:cNvSpPr txBox="1"/>
          <p:nvPr/>
        </p:nvSpPr>
        <p:spPr>
          <a:xfrm rot="1699968">
            <a:off x="3155772" y="9262185"/>
            <a:ext cx="2324386" cy="78275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464130"/>
              </a:avLst>
            </a:prstTxWarp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Offline Touchpoints</a:t>
            </a:r>
          </a:p>
        </p:txBody>
      </p:sp>
      <p:sp>
        <p:nvSpPr>
          <p:cNvPr id="124" name="TextBox 308">
            <a:extLst>
              <a:ext uri="{FF2B5EF4-FFF2-40B4-BE49-F238E27FC236}">
                <a16:creationId xmlns:a16="http://schemas.microsoft.com/office/drawing/2014/main" id="{478F9DC9-5977-E5F9-881A-9C2103D802DD}"/>
              </a:ext>
            </a:extLst>
          </p:cNvPr>
          <p:cNvSpPr txBox="1"/>
          <p:nvPr/>
        </p:nvSpPr>
        <p:spPr>
          <a:xfrm rot="18077767">
            <a:off x="4594623" y="8864453"/>
            <a:ext cx="1831315" cy="68529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UGC/PUGC  Community</a:t>
            </a:r>
          </a:p>
        </p:txBody>
      </p:sp>
      <p:pic>
        <p:nvPicPr>
          <p:cNvPr id="125" name="图片 124">
            <a:extLst>
              <a:ext uri="{FF2B5EF4-FFF2-40B4-BE49-F238E27FC236}">
                <a16:creationId xmlns:a16="http://schemas.microsoft.com/office/drawing/2014/main" id="{E945A2D5-3468-995A-0D65-50F9DC1A8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226" y="8326495"/>
            <a:ext cx="174026" cy="128314"/>
          </a:xfrm>
          <a:prstGeom prst="rect">
            <a:avLst/>
          </a:prstGeom>
        </p:spPr>
      </p:pic>
      <p:pic>
        <p:nvPicPr>
          <p:cNvPr id="126" name="图片 125">
            <a:extLst>
              <a:ext uri="{FF2B5EF4-FFF2-40B4-BE49-F238E27FC236}">
                <a16:creationId xmlns:a16="http://schemas.microsoft.com/office/drawing/2014/main" id="{7ECB0D4B-06B5-4E4D-554E-A59B433F6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1526" y="7794919"/>
            <a:ext cx="195454" cy="115765"/>
          </a:xfrm>
          <a:prstGeom prst="rect">
            <a:avLst/>
          </a:prstGeom>
        </p:spPr>
      </p:pic>
      <p:pic>
        <p:nvPicPr>
          <p:cNvPr id="127" name="图片 126">
            <a:extLst>
              <a:ext uri="{FF2B5EF4-FFF2-40B4-BE49-F238E27FC236}">
                <a16:creationId xmlns:a16="http://schemas.microsoft.com/office/drawing/2014/main" id="{5928A362-D802-71CC-E39B-A0FFECE156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636778" y="8021155"/>
            <a:ext cx="157456" cy="137636"/>
          </a:xfrm>
          <a:prstGeom prst="rect">
            <a:avLst/>
          </a:prstGeom>
        </p:spPr>
      </p:pic>
      <p:pic>
        <p:nvPicPr>
          <p:cNvPr id="128" name="Picture 503">
            <a:extLst>
              <a:ext uri="{FF2B5EF4-FFF2-40B4-BE49-F238E27FC236}">
                <a16:creationId xmlns:a16="http://schemas.microsoft.com/office/drawing/2014/main" id="{4E34B022-FEE3-5489-0D79-F35BAC8B235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629" y="7620627"/>
            <a:ext cx="163949" cy="163949"/>
          </a:xfrm>
          <a:prstGeom prst="rect">
            <a:avLst/>
          </a:prstGeom>
        </p:spPr>
      </p:pic>
      <p:pic>
        <p:nvPicPr>
          <p:cNvPr id="129" name="Picture 4" descr="China logo social wechat icon - Free Social 1">
            <a:extLst>
              <a:ext uri="{FF2B5EF4-FFF2-40B4-BE49-F238E27FC236}">
                <a16:creationId xmlns:a16="http://schemas.microsoft.com/office/drawing/2014/main" id="{FA8AF7EA-9D89-7E0F-9836-9BFA57C2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957" y="8699181"/>
            <a:ext cx="206059" cy="20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图片 129">
            <a:extLst>
              <a:ext uri="{FF2B5EF4-FFF2-40B4-BE49-F238E27FC236}">
                <a16:creationId xmlns:a16="http://schemas.microsoft.com/office/drawing/2014/main" id="{32892FDE-7F26-B1DF-8AC8-8C68E9EEAE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2336" y="9375764"/>
            <a:ext cx="156888" cy="156888"/>
          </a:xfrm>
          <a:prstGeom prst="rect">
            <a:avLst/>
          </a:prstGeom>
        </p:spPr>
      </p:pic>
      <p:pic>
        <p:nvPicPr>
          <p:cNvPr id="131" name="图片 130">
            <a:extLst>
              <a:ext uri="{FF2B5EF4-FFF2-40B4-BE49-F238E27FC236}">
                <a16:creationId xmlns:a16="http://schemas.microsoft.com/office/drawing/2014/main" id="{A050512B-B210-8F11-FC8D-9334B6A0CD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2465" y="9075129"/>
            <a:ext cx="167058" cy="169951"/>
          </a:xfrm>
          <a:prstGeom prst="rect">
            <a:avLst/>
          </a:prstGeom>
        </p:spPr>
      </p:pic>
      <p:pic>
        <p:nvPicPr>
          <p:cNvPr id="132" name="图片 131">
            <a:extLst>
              <a:ext uri="{FF2B5EF4-FFF2-40B4-BE49-F238E27FC236}">
                <a16:creationId xmlns:a16="http://schemas.microsoft.com/office/drawing/2014/main" id="{A0951E42-F91D-3635-4CA6-BE1DBE3E35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402725">
            <a:off x="4851954" y="7645979"/>
            <a:ext cx="332345" cy="176558"/>
          </a:xfrm>
          <a:prstGeom prst="rect">
            <a:avLst/>
          </a:prstGeom>
        </p:spPr>
      </p:pic>
      <p:pic>
        <p:nvPicPr>
          <p:cNvPr id="133" name="图片 132">
            <a:extLst>
              <a:ext uri="{FF2B5EF4-FFF2-40B4-BE49-F238E27FC236}">
                <a16:creationId xmlns:a16="http://schemas.microsoft.com/office/drawing/2014/main" id="{125B228F-40F3-FE98-E545-9F48CF34FE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261747" y="7921831"/>
            <a:ext cx="233477" cy="184896"/>
          </a:xfrm>
          <a:prstGeom prst="rect">
            <a:avLst/>
          </a:prstGeom>
        </p:spPr>
      </p:pic>
      <p:pic>
        <p:nvPicPr>
          <p:cNvPr id="134" name="图片 133">
            <a:extLst>
              <a:ext uri="{FF2B5EF4-FFF2-40B4-BE49-F238E27FC236}">
                <a16:creationId xmlns:a16="http://schemas.microsoft.com/office/drawing/2014/main" id="{FF59B617-A6EA-573E-A698-F1A4888EA4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51767" y="8294244"/>
            <a:ext cx="233259" cy="143969"/>
          </a:xfrm>
          <a:prstGeom prst="rect">
            <a:avLst/>
          </a:prstGeom>
        </p:spPr>
      </p:pic>
      <p:pic>
        <p:nvPicPr>
          <p:cNvPr id="135" name="图片 134">
            <a:extLst>
              <a:ext uri="{FF2B5EF4-FFF2-40B4-BE49-F238E27FC236}">
                <a16:creationId xmlns:a16="http://schemas.microsoft.com/office/drawing/2014/main" id="{2ED38182-5E8E-487C-4805-4E327BA2C2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82422" y="9349260"/>
            <a:ext cx="219764" cy="158821"/>
          </a:xfrm>
          <a:prstGeom prst="rect">
            <a:avLst/>
          </a:prstGeom>
        </p:spPr>
      </p:pic>
      <p:pic>
        <p:nvPicPr>
          <p:cNvPr id="136" name="图片 135">
            <a:extLst>
              <a:ext uri="{FF2B5EF4-FFF2-40B4-BE49-F238E27FC236}">
                <a16:creationId xmlns:a16="http://schemas.microsoft.com/office/drawing/2014/main" id="{58AE0E32-D683-49BE-C28A-29A0C99ACAD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4074168" y="9499541"/>
            <a:ext cx="186660" cy="192228"/>
          </a:xfrm>
          <a:prstGeom prst="rect">
            <a:avLst/>
          </a:prstGeom>
        </p:spPr>
      </p:pic>
      <p:pic>
        <p:nvPicPr>
          <p:cNvPr id="137" name="图片 136">
            <a:extLst>
              <a:ext uri="{FF2B5EF4-FFF2-40B4-BE49-F238E27FC236}">
                <a16:creationId xmlns:a16="http://schemas.microsoft.com/office/drawing/2014/main" id="{10D9D78D-4BB2-6A54-61D0-32273EF6BA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72332" y="9610492"/>
            <a:ext cx="200931" cy="165210"/>
          </a:xfrm>
          <a:prstGeom prst="rect">
            <a:avLst/>
          </a:prstGeom>
        </p:spPr>
      </p:pic>
      <p:pic>
        <p:nvPicPr>
          <p:cNvPr id="138" name="图片 137">
            <a:extLst>
              <a:ext uri="{FF2B5EF4-FFF2-40B4-BE49-F238E27FC236}">
                <a16:creationId xmlns:a16="http://schemas.microsoft.com/office/drawing/2014/main" id="{85421696-E353-76DB-C8A8-9239D05B84C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72595" y="9066046"/>
            <a:ext cx="192890" cy="172223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333468F6-EB97-1AAA-52AB-5A6402A0F34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3477543" y="8723312"/>
            <a:ext cx="152357" cy="169352"/>
          </a:xfrm>
          <a:prstGeom prst="rect">
            <a:avLst/>
          </a:prstGeom>
        </p:spPr>
      </p:pic>
      <p:pic>
        <p:nvPicPr>
          <p:cNvPr id="140" name="Picture 2" descr="1736f1d27843ae071271">
            <a:extLst>
              <a:ext uri="{FF2B5EF4-FFF2-40B4-BE49-F238E27FC236}">
                <a16:creationId xmlns:a16="http://schemas.microsoft.com/office/drawing/2014/main" id="{34774CFC-24B6-8AB9-2E5F-D5904E30E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56" y="7495398"/>
            <a:ext cx="227308" cy="22730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2" descr="1736f1d27843ae071271">
            <a:extLst>
              <a:ext uri="{FF2B5EF4-FFF2-40B4-BE49-F238E27FC236}">
                <a16:creationId xmlns:a16="http://schemas.microsoft.com/office/drawing/2014/main" id="{4EAE22F0-B9F6-1854-3D96-A4E6D585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31" y="9521207"/>
            <a:ext cx="193556" cy="23130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object 8">
            <a:extLst>
              <a:ext uri="{FF2B5EF4-FFF2-40B4-BE49-F238E27FC236}">
                <a16:creationId xmlns:a16="http://schemas.microsoft.com/office/drawing/2014/main" id="{2BAA57C6-5266-307B-E54A-80B278B1BE1B}"/>
              </a:ext>
            </a:extLst>
          </p:cNvPr>
          <p:cNvSpPr txBox="1"/>
          <p:nvPr/>
        </p:nvSpPr>
        <p:spPr>
          <a:xfrm>
            <a:off x="197345" y="9088692"/>
            <a:ext cx="1723831" cy="5315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354330">
              <a:lnSpc>
                <a:spcPct val="101800"/>
              </a:lnSpc>
              <a:spcBef>
                <a:spcPts val="75"/>
              </a:spcBef>
            </a:pPr>
            <a:r>
              <a:rPr lang="en-GB" sz="1050" spc="-10">
                <a:solidFill>
                  <a:srgbClr val="3B3838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</a:rPr>
              <a:t>DLK Advisory Limited</a:t>
            </a:r>
          </a:p>
          <a:p>
            <a:pPr marL="12700" marR="354330">
              <a:lnSpc>
                <a:spcPct val="101800"/>
              </a:lnSpc>
              <a:spcBef>
                <a:spcPts val="75"/>
              </a:spcBef>
            </a:pPr>
            <a:r>
              <a:rPr lang="en-GB" sz="1050" spc="-10">
                <a:solidFill>
                  <a:srgbClr val="3B3838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</a:rPr>
              <a:t> +852-2857-7101</a:t>
            </a:r>
          </a:p>
          <a:p>
            <a:pPr marL="12700" marR="354330">
              <a:lnSpc>
                <a:spcPts val="1310"/>
              </a:lnSpc>
              <a:spcBef>
                <a:spcPts val="75"/>
              </a:spcBef>
            </a:pPr>
            <a:r>
              <a:rPr lang="en-GB" sz="1100" u="sng" spc="-10">
                <a:solidFill>
                  <a:schemeClr val="accent1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  <a:hlinkClick r:id="rId2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ir@dlkadvisory.com</a:t>
            </a:r>
            <a:endParaRPr sz="1100" u="sng" spc="-10">
              <a:solidFill>
                <a:schemeClr val="accent1"/>
              </a:solidFill>
              <a:uFill>
                <a:solidFill>
                  <a:srgbClr val="3B3838"/>
                </a:solidFill>
              </a:uFill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2E164F31-605E-F90E-30FE-ECB7A1F538C8}"/>
              </a:ext>
            </a:extLst>
          </p:cNvPr>
          <p:cNvSpPr/>
          <p:nvPr/>
        </p:nvSpPr>
        <p:spPr>
          <a:xfrm>
            <a:off x="7937405" y="7192824"/>
            <a:ext cx="1359603" cy="95542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" name="標題 1">
            <a:extLst>
              <a:ext uri="{FF2B5EF4-FFF2-40B4-BE49-F238E27FC236}">
                <a16:creationId xmlns:a16="http://schemas.microsoft.com/office/drawing/2014/main" id="{F2DD0160-C6EF-B622-D461-1B7E6632B6B3}"/>
              </a:ext>
            </a:extLst>
          </p:cNvPr>
          <p:cNvSpPr txBox="1">
            <a:spLocks/>
          </p:cNvSpPr>
          <p:nvPr/>
        </p:nvSpPr>
        <p:spPr>
          <a:xfrm>
            <a:off x="3588165" y="8242279"/>
            <a:ext cx="2030580" cy="7288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b="1" err="1">
                <a:gradFill flip="none" rotWithShape="1">
                  <a:gsLst>
                    <a:gs pos="100000">
                      <a:srgbClr val="EEEBFE">
                        <a:lumMod val="75000"/>
                      </a:srgbClr>
                    </a:gs>
                    <a:gs pos="61000">
                      <a:srgbClr val="DC8C95">
                        <a:lumMod val="60000"/>
                        <a:lumOff val="40000"/>
                      </a:srgbClr>
                    </a:gs>
                    <a:gs pos="0">
                      <a:srgbClr val="DC8C95">
                        <a:lumMod val="25000"/>
                        <a:lumOff val="75000"/>
                        <a:tint val="23500"/>
                        <a:satMod val="160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Boqii</a:t>
            </a:r>
            <a:endParaRPr lang="zh-HK" altLang="en-US" sz="4400" b="1">
              <a:solidFill>
                <a:srgbClr val="AA8EF6"/>
              </a:solidFill>
              <a:effectLst>
                <a:reflection blurRad="6350" stA="0" endPos="45500" dir="5400000" sy="-100000" algn="bl" rotWithShape="0"/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92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C3A3A82F-767F-DF26-053A-99109707D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609221"/>
              </p:ext>
            </p:extLst>
          </p:nvPr>
        </p:nvGraphicFramePr>
        <p:xfrm>
          <a:off x="179585" y="4376650"/>
          <a:ext cx="3191199" cy="3188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9"/>
          <p:cNvSpPr txBox="1"/>
          <p:nvPr/>
        </p:nvSpPr>
        <p:spPr>
          <a:xfrm>
            <a:off x="246699" y="3595052"/>
            <a:ext cx="5372041" cy="23852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lang="en-US" sz="1400" b="1">
                <a:solidFill>
                  <a:srgbClr val="8A87CF"/>
                </a:solidFill>
                <a:latin typeface="Book Antiqua" panose="02040602050305030304" pitchFamily="18" charset="0"/>
              </a:rPr>
              <a:t>FINANCIAL </a:t>
            </a:r>
            <a:r>
              <a:rPr lang="en-US" altLang="zh-CN" sz="1400" b="1">
                <a:solidFill>
                  <a:srgbClr val="8A87CF"/>
                </a:solidFill>
                <a:latin typeface="Book Antiqua" panose="02040602050305030304" pitchFamily="18" charset="0"/>
              </a:rPr>
              <a:t>AND OPERATING </a:t>
            </a:r>
            <a:r>
              <a:rPr lang="en-US" sz="1400" b="1">
                <a:solidFill>
                  <a:srgbClr val="8A87CF"/>
                </a:solidFill>
                <a:latin typeface="Book Antiqua" panose="02040602050305030304" pitchFamily="18" charset="0"/>
              </a:rPr>
              <a:t>HIGHLIGHTS</a:t>
            </a:r>
            <a:endParaRPr sz="1400" b="1">
              <a:solidFill>
                <a:srgbClr val="8A87CF"/>
              </a:solidFill>
              <a:latin typeface="Book Antiqua" panose="0204060205030503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83E08989-3F01-8E40-A060-E7C9ED7462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001"/>
          <a:stretch/>
        </p:blipFill>
        <p:spPr>
          <a:xfrm>
            <a:off x="-338328" y="-292608"/>
            <a:ext cx="3236976" cy="1394335"/>
          </a:xfrm>
          <a:prstGeom prst="rect">
            <a:avLst/>
          </a:prstGeom>
        </p:spPr>
      </p:pic>
      <p:sp>
        <p:nvSpPr>
          <p:cNvPr id="27" name="Title 12"/>
          <p:cNvSpPr txBox="1">
            <a:spLocks/>
          </p:cNvSpPr>
          <p:nvPr/>
        </p:nvSpPr>
        <p:spPr>
          <a:xfrm>
            <a:off x="2808241" y="343813"/>
            <a:ext cx="431518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2700" u="sng" kern="0">
                <a:solidFill>
                  <a:srgbClr val="8A87CF"/>
                </a:solidFill>
                <a:latin typeface="Book Antiqua" panose="02040602050305030304" pitchFamily="18" charset="0"/>
              </a:rPr>
              <a:t>INVESTOR FACTSHEET</a:t>
            </a:r>
          </a:p>
        </p:txBody>
      </p:sp>
      <p:sp>
        <p:nvSpPr>
          <p:cNvPr id="56" name="object 15"/>
          <p:cNvSpPr txBox="1"/>
          <p:nvPr/>
        </p:nvSpPr>
        <p:spPr>
          <a:xfrm>
            <a:off x="0" y="10391071"/>
            <a:ext cx="7556500" cy="197490"/>
          </a:xfrm>
          <a:prstGeom prst="rect">
            <a:avLst/>
          </a:prstGeom>
          <a:solidFill>
            <a:srgbClr val="B5BBD6"/>
          </a:solidFill>
          <a:ln w="9855">
            <a:noFill/>
          </a:ln>
        </p:spPr>
        <p:txBody>
          <a:bodyPr vert="horz" wrap="square" lIns="0" tIns="43180" rIns="0" bIns="0" rtlCol="0">
            <a:spAutoFit/>
          </a:bodyPr>
          <a:lstStyle/>
          <a:p>
            <a:pPr marL="94615" algn="ctr">
              <a:lnSpc>
                <a:spcPct val="100000"/>
              </a:lnSpc>
              <a:spcBef>
                <a:spcPts val="340"/>
              </a:spcBef>
              <a:tabLst>
                <a:tab pos="5270500" algn="l"/>
              </a:tabLst>
            </a:pPr>
            <a:r>
              <a:rPr lang="en-US" sz="1000" b="1" spc="5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BOQII HOLDING LIMITED</a:t>
            </a:r>
            <a:r>
              <a:rPr sz="1000" b="1" spc="10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FACTSHEET</a:t>
            </a:r>
            <a:r>
              <a:rPr sz="1000" b="1" spc="105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000" b="1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–</a:t>
            </a:r>
            <a:r>
              <a:rPr sz="1000" b="1" spc="35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000" b="1" spc="15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20</a:t>
            </a:r>
            <a:r>
              <a:rPr lang="en-US" sz="1000" b="1" spc="15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22</a:t>
            </a:r>
            <a:r>
              <a:rPr lang="en-US" sz="1000" spc="15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                                                                      </a:t>
            </a:r>
            <a:r>
              <a:rPr lang="en-US" altLang="zh-CN" sz="1000" b="1" u="sng" spc="15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http://ir.boqii.com/ </a:t>
            </a:r>
            <a:r>
              <a:rPr sz="1000" spc="15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	</a:t>
            </a:r>
            <a:endParaRPr sz="1000">
              <a:solidFill>
                <a:schemeClr val="bg1"/>
              </a:solidFill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33" name="object 10"/>
          <p:cNvSpPr txBox="1"/>
          <p:nvPr/>
        </p:nvSpPr>
        <p:spPr>
          <a:xfrm>
            <a:off x="197469" y="1928797"/>
            <a:ext cx="7123795" cy="123367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09550" indent="-171450">
              <a:lnSpc>
                <a:spcPct val="10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GB" altLang="zh-CN" sz="1200" spc="5">
                <a:latin typeface="Book Antiqua" panose="02040602050305030304" pitchFamily="18" charset="0"/>
                <a:cs typeface="Calibri"/>
              </a:rPr>
              <a:t>Established industry leader covering full spectrum of the pet industry value chain</a:t>
            </a:r>
          </a:p>
          <a:p>
            <a:pPr marL="209550" indent="-171450">
              <a:lnSpc>
                <a:spcPct val="10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GB" altLang="zh-CN" sz="1200" spc="5">
                <a:latin typeface="Book Antiqua" panose="02040602050305030304" pitchFamily="18" charset="0"/>
                <a:cs typeface="Calibri"/>
              </a:rPr>
              <a:t>Strong e-commerce footprint and offline reach through 15,000+ physical pet stores and pet hospitals, covering 250+ cities in China</a:t>
            </a:r>
          </a:p>
          <a:p>
            <a:pPr marL="209550" indent="-171450">
              <a:lnSpc>
                <a:spcPct val="10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GB" altLang="zh-CN" sz="1200" spc="5">
                <a:latin typeface="Book Antiqua" panose="02040602050305030304" pitchFamily="18" charset="0"/>
                <a:cs typeface="Calibri"/>
              </a:rPr>
              <a:t>Rich product assortments of  26,705SKUs from 681 brands</a:t>
            </a:r>
          </a:p>
          <a:p>
            <a:pPr marL="209550" indent="-171450">
              <a:lnSpc>
                <a:spcPct val="10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GB" altLang="zh-CN" sz="1200" spc="5">
                <a:latin typeface="Book Antiqua" panose="02040602050305030304" pitchFamily="18" charset="0"/>
                <a:cs typeface="Calibri"/>
              </a:rPr>
              <a:t>Solid infrastructure to serve including nationwide supply chain and actionable database</a:t>
            </a:r>
          </a:p>
          <a:p>
            <a:pPr marL="209550" indent="-171450">
              <a:lnSpc>
                <a:spcPct val="10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GB" altLang="zh-CN" sz="1200" spc="5">
                <a:latin typeface="Book Antiqua" panose="02040602050305030304" pitchFamily="18" charset="0"/>
                <a:cs typeface="Calibri"/>
              </a:rPr>
              <a:t>Strong brand equity as customer acquisition cost hit a new low of RMB5.3 per user</a:t>
            </a:r>
          </a:p>
        </p:txBody>
      </p:sp>
      <p:sp>
        <p:nvSpPr>
          <p:cNvPr id="37" name="object 9"/>
          <p:cNvSpPr txBox="1"/>
          <p:nvPr/>
        </p:nvSpPr>
        <p:spPr>
          <a:xfrm>
            <a:off x="246700" y="1398925"/>
            <a:ext cx="5372041" cy="23852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lang="en-US" sz="1400" b="1">
                <a:solidFill>
                  <a:srgbClr val="8A87CF"/>
                </a:solidFill>
                <a:latin typeface="Book Antiqua" panose="02040602050305030304" pitchFamily="18" charset="0"/>
              </a:rPr>
              <a:t>INVESTMENT HIGHLIGHTS</a:t>
            </a:r>
          </a:p>
        </p:txBody>
      </p:sp>
      <p:grpSp>
        <p:nvGrpSpPr>
          <p:cNvPr id="42" name="Group 37"/>
          <p:cNvGrpSpPr/>
          <p:nvPr/>
        </p:nvGrpSpPr>
        <p:grpSpPr>
          <a:xfrm>
            <a:off x="349250" y="7164909"/>
            <a:ext cx="1284006" cy="184666"/>
            <a:chOff x="5163835" y="1295149"/>
            <a:chExt cx="1285246" cy="184666"/>
          </a:xfrm>
        </p:grpSpPr>
        <p:sp>
          <p:nvSpPr>
            <p:cNvPr id="43" name="Content Placeholder 40"/>
            <p:cNvSpPr txBox="1">
              <a:spLocks/>
            </p:cNvSpPr>
            <p:nvPr/>
          </p:nvSpPr>
          <p:spPr bwMode="gray">
            <a:xfrm>
              <a:off x="5163835" y="1295149"/>
              <a:ext cx="9803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marR="0" lvl="0" indent="0" algn="l" defTabSz="1838325" eaLnBrk="1" latinLnBrk="0" hangingPunct="1">
                <a:lnSpc>
                  <a:spcPct val="100000"/>
                </a:lnSpc>
                <a:spcBef>
                  <a:spcPct val="75000"/>
                </a:spcBef>
                <a:buClr>
                  <a:srgbClr val="269DD8"/>
                </a:buClr>
                <a:buSzPct val="100000"/>
                <a:buFont typeface="Symbol"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STKaiti"/>
                </a:defRPr>
              </a:lvl1pPr>
              <a:lvl2pPr marL="3429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2pPr>
              <a:lvl3pPr marL="5143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3pPr>
              <a:lvl4pPr marL="6858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4pPr>
              <a:lvl5pPr marL="8572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5pPr>
              <a:lvl6pPr marL="10287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6pPr>
              <a:lvl7pPr marL="12001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7pPr>
              <a:lvl8pPr marL="13716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8pPr>
              <a:lvl9pPr marL="15430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9pPr>
            </a:lstStyle>
            <a:p>
              <a:pPr lvl="0" fontAlgn="base">
                <a:spcAft>
                  <a:spcPct val="0"/>
                </a:spcAft>
                <a:defRPr/>
              </a:pPr>
              <a:r>
                <a:rPr lang="en-US" altLang="zh-CN">
                  <a:solidFill>
                    <a:srgbClr val="DC8C9B"/>
                  </a:solidFill>
                  <a:latin typeface="Book Antiqua" panose="02040602050305030304" pitchFamily="18" charset="0"/>
                </a:rPr>
                <a:t>Active Buyers</a:t>
              </a:r>
            </a:p>
          </p:txBody>
        </p:sp>
        <p:sp>
          <p:nvSpPr>
            <p:cNvPr id="44" name="TextBox 39"/>
            <p:cNvSpPr txBox="1"/>
            <p:nvPr/>
          </p:nvSpPr>
          <p:spPr bwMode="gray">
            <a:xfrm>
              <a:off x="6144216" y="1298968"/>
              <a:ext cx="30486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marR="0" lvl="0" indent="0" algn="l" defTabSz="1838325" eaLnBrk="1" latinLnBrk="0" hangingPunct="1">
                <a:lnSpc>
                  <a:spcPct val="100000"/>
                </a:lnSpc>
                <a:spcBef>
                  <a:spcPct val="75000"/>
                </a:spcBef>
                <a:buClr>
                  <a:srgbClr val="269DD8"/>
                </a:buClr>
                <a:buSzPct val="100000"/>
                <a:buFont typeface="Symbol"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/>
                  <a:ea typeface="STKaiti"/>
                </a:defRPr>
              </a:lvl1pPr>
              <a:lvl2pPr marL="3429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2pPr>
              <a:lvl3pPr marL="5143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3pPr>
              <a:lvl4pPr marL="6858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4pPr>
              <a:lvl5pPr marL="8572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5pPr>
              <a:lvl6pPr marL="10287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6pPr>
              <a:lvl7pPr marL="12001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7pPr>
              <a:lvl8pPr marL="13716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8pPr>
              <a:lvl9pPr marL="15430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l" defTabSz="1838325" rtl="0" eaLnBrk="1" fontAlgn="base" latinLnBrk="0" hangingPunct="1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Symbo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DC8C9B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(</a:t>
              </a:r>
              <a:r>
                <a:rPr kumimoji="0" lang="en-US" sz="1100" b="1" i="0" u="none" strike="noStrike" kern="0" cap="none" spc="0" normalizeH="0" baseline="0" noProof="0" err="1">
                  <a:ln>
                    <a:noFill/>
                  </a:ln>
                  <a:solidFill>
                    <a:srgbClr val="DC8C9B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mn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DC8C9B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)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DE829DA-B9E3-B267-5874-59A4EE86DBD6}"/>
              </a:ext>
            </a:extLst>
          </p:cNvPr>
          <p:cNvGrpSpPr/>
          <p:nvPr/>
        </p:nvGrpSpPr>
        <p:grpSpPr>
          <a:xfrm>
            <a:off x="269895" y="4085096"/>
            <a:ext cx="2062668" cy="354574"/>
            <a:chOff x="269895" y="4085096"/>
            <a:chExt cx="2062668" cy="354574"/>
          </a:xfrm>
        </p:grpSpPr>
        <p:sp>
          <p:nvSpPr>
            <p:cNvPr id="34" name="Content Placeholder 40"/>
            <p:cNvSpPr txBox="1">
              <a:spLocks/>
            </p:cNvSpPr>
            <p:nvPr/>
          </p:nvSpPr>
          <p:spPr bwMode="gray">
            <a:xfrm>
              <a:off x="269895" y="4085096"/>
              <a:ext cx="20626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marR="0" lvl="0" indent="0" algn="l" defTabSz="1838325" eaLnBrk="1" latinLnBrk="0" hangingPunct="1">
                <a:lnSpc>
                  <a:spcPct val="100000"/>
                </a:lnSpc>
                <a:spcBef>
                  <a:spcPct val="75000"/>
                </a:spcBef>
                <a:buClr>
                  <a:srgbClr val="269DD8"/>
                </a:buClr>
                <a:buSzPct val="100000"/>
                <a:buFont typeface="Symbol"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STKaiti"/>
                </a:defRPr>
              </a:lvl1pPr>
              <a:lvl2pPr marL="3429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2pPr>
              <a:lvl3pPr marL="5143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3pPr>
              <a:lvl4pPr marL="6858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4pPr>
              <a:lvl5pPr marL="8572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5pPr>
              <a:lvl6pPr marL="10287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6pPr>
              <a:lvl7pPr marL="12001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7pPr>
              <a:lvl8pPr marL="13716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8pPr>
              <a:lvl9pPr marL="15430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l" defTabSz="1838325" rtl="0" eaLnBrk="1" fontAlgn="base" latinLnBrk="0" hangingPunct="1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Symbol"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srgbClr val="DC8C9B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Total Revenues by </a:t>
              </a:r>
              <a:r>
                <a:rPr lang="en-US" altLang="zh-CN">
                  <a:solidFill>
                    <a:srgbClr val="DC8C9B"/>
                  </a:solidFill>
                  <a:latin typeface="Book Antiqua" panose="02040602050305030304" pitchFamily="18" charset="0"/>
                </a:rPr>
                <a:t>Segments</a:t>
              </a: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DC8C9B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46" name="TextBox 16"/>
            <p:cNvSpPr txBox="1"/>
            <p:nvPr/>
          </p:nvSpPr>
          <p:spPr bwMode="gray">
            <a:xfrm>
              <a:off x="269895" y="4270402"/>
              <a:ext cx="701683" cy="169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38325" rtl="0" eaLnBrk="1" fontAlgn="base" latinLnBrk="0" hangingPunct="1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Symbo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AC86CF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(RMB </a:t>
              </a:r>
              <a:r>
                <a:rPr kumimoji="0" lang="en-US" sz="1100" b="1" i="0" u="none" strike="noStrike" kern="0" cap="none" spc="0" normalizeH="0" baseline="0" noProof="0" err="1">
                  <a:ln>
                    <a:noFill/>
                  </a:ln>
                  <a:solidFill>
                    <a:srgbClr val="AC86CF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mn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AC86CF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)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6AE473C-D358-77DD-8A7C-2B8110F8FDF5}"/>
              </a:ext>
            </a:extLst>
          </p:cNvPr>
          <p:cNvGrpSpPr/>
          <p:nvPr/>
        </p:nvGrpSpPr>
        <p:grpSpPr>
          <a:xfrm>
            <a:off x="3787814" y="4085096"/>
            <a:ext cx="3341170" cy="441011"/>
            <a:chOff x="3787814" y="4090117"/>
            <a:chExt cx="3341170" cy="441011"/>
          </a:xfrm>
        </p:grpSpPr>
        <p:sp>
          <p:nvSpPr>
            <p:cNvPr id="36" name="Content Placeholder 40"/>
            <p:cNvSpPr txBox="1">
              <a:spLocks/>
            </p:cNvSpPr>
            <p:nvPr/>
          </p:nvSpPr>
          <p:spPr bwMode="gray">
            <a:xfrm>
              <a:off x="3800230" y="4090117"/>
              <a:ext cx="186108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marR="0" lvl="0" indent="0" algn="l" defTabSz="1838325" eaLnBrk="1" latinLnBrk="0" hangingPunct="1">
                <a:lnSpc>
                  <a:spcPct val="100000"/>
                </a:lnSpc>
                <a:spcBef>
                  <a:spcPct val="75000"/>
                </a:spcBef>
                <a:buClr>
                  <a:srgbClr val="269DD8"/>
                </a:buClr>
                <a:buSzPct val="100000"/>
                <a:buFont typeface="Symbol"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STKaiti"/>
                </a:defRPr>
              </a:lvl1pPr>
              <a:lvl2pPr marL="3429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2pPr>
              <a:lvl3pPr marL="5143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3pPr>
              <a:lvl4pPr marL="6858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4pPr>
              <a:lvl5pPr marL="8572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5pPr>
              <a:lvl6pPr marL="10287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6pPr>
              <a:lvl7pPr marL="12001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7pPr>
              <a:lvl8pPr marL="13716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8pPr>
              <a:lvl9pPr marL="15430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9pPr>
            </a:lstStyle>
            <a:p>
              <a:pPr lvl="0" fontAlgn="base">
                <a:spcAft>
                  <a:spcPct val="0"/>
                </a:spcAft>
                <a:defRPr/>
              </a:pPr>
              <a:r>
                <a:rPr lang="en-US" altLang="zh-CN">
                  <a:solidFill>
                    <a:srgbClr val="DC8C9B"/>
                  </a:solidFill>
                  <a:latin typeface="Book Antiqua" panose="02040602050305030304" pitchFamily="18" charset="0"/>
                </a:rPr>
                <a:t>Revenue Mix by Channels</a:t>
              </a: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DC8C9B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40" name="TextBox 58"/>
            <p:cNvSpPr txBox="1"/>
            <p:nvPr/>
          </p:nvSpPr>
          <p:spPr>
            <a:xfrm>
              <a:off x="4677257" y="4269518"/>
              <a:ext cx="24517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>
                  <a:ea typeface="+mj-ea"/>
                  <a:cs typeface="Arial" panose="020B0604020202020204" pitchFamily="34" charset="0"/>
                </a:rPr>
                <a:t>3</a:t>
              </a:r>
              <a:r>
                <a:rPr lang="en-US" sz="1100" baseline="30000">
                  <a:ea typeface="+mj-ea"/>
                  <a:cs typeface="Arial" panose="020B0604020202020204" pitchFamily="34" charset="0"/>
                </a:rPr>
                <a:t>rd</a:t>
              </a:r>
              <a:r>
                <a:rPr lang="en-US" sz="1100">
                  <a:ea typeface="+mj-ea"/>
                  <a:cs typeface="Arial" panose="020B0604020202020204" pitchFamily="34" charset="0"/>
                </a:rPr>
                <a:t> Party E-commerce Platform</a:t>
              </a:r>
              <a:r>
                <a:rPr lang="en-US" altLang="zh-CN" sz="1100">
                  <a:ea typeface="+mj-ea"/>
                  <a:cs typeface="Arial" panose="020B0604020202020204" pitchFamily="34" charset="0"/>
                </a:rPr>
                <a:t>s</a:t>
              </a:r>
              <a:endParaRPr lang="en-US" sz="1100" baseline="0"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41" name="TextBox 57"/>
            <p:cNvSpPr txBox="1"/>
            <p:nvPr/>
          </p:nvSpPr>
          <p:spPr>
            <a:xfrm>
              <a:off x="3882903" y="4269518"/>
              <a:ext cx="955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err="1">
                  <a:ea typeface="+mj-ea"/>
                  <a:cs typeface="Arial" panose="020B0604020202020204" pitchFamily="34" charset="0"/>
                </a:rPr>
                <a:t>Boqii</a:t>
              </a:r>
              <a:r>
                <a:rPr lang="en-US" sz="1100">
                  <a:ea typeface="+mj-ea"/>
                  <a:cs typeface="Arial" panose="020B0604020202020204" pitchFamily="34" charset="0"/>
                </a:rPr>
                <a:t> Mall</a:t>
              </a:r>
              <a:endParaRPr lang="en-US" sz="1100" baseline="0"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47" name="Rectangle 55"/>
            <p:cNvSpPr/>
            <p:nvPr/>
          </p:nvSpPr>
          <p:spPr bwMode="gray">
            <a:xfrm>
              <a:off x="3787814" y="4362298"/>
              <a:ext cx="91440" cy="91440"/>
            </a:xfrm>
            <a:prstGeom prst="rect">
              <a:avLst/>
            </a:prstGeom>
            <a:solidFill>
              <a:srgbClr val="DECEE8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angle 56"/>
            <p:cNvSpPr/>
            <p:nvPr/>
          </p:nvSpPr>
          <p:spPr bwMode="gray">
            <a:xfrm>
              <a:off x="4634590" y="4349124"/>
              <a:ext cx="91440" cy="91440"/>
            </a:xfrm>
            <a:prstGeom prst="rect">
              <a:avLst/>
            </a:prstGeom>
            <a:solidFill>
              <a:srgbClr val="AC86CF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47">
            <a:extLst>
              <a:ext uri="{FF2B5EF4-FFF2-40B4-BE49-F238E27FC236}">
                <a16:creationId xmlns:a16="http://schemas.microsoft.com/office/drawing/2014/main" id="{2D29DDB9-CE9A-D292-07EA-A2F8736A8CD2}"/>
              </a:ext>
            </a:extLst>
          </p:cNvPr>
          <p:cNvSpPr txBox="1"/>
          <p:nvPr/>
        </p:nvSpPr>
        <p:spPr bwMode="gray">
          <a:xfrm>
            <a:off x="179585" y="10018592"/>
            <a:ext cx="723624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kumimoji="0" lang="en-US" altLang="ja-JP" sz="800" b="0" i="0" u="none" strike="noStrike" kern="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Book Antiqua" panose="02040602050305030304" pitchFamily="18" charset="0"/>
                <a:ea typeface="MS PGothic" panose="020B0600070205080204" pitchFamily="34" charset="-128"/>
              </a:rPr>
              <a:t>Note:</a:t>
            </a:r>
            <a:r>
              <a:rPr lang="en-US" altLang="ja-JP" sz="800" kern="0">
                <a:solidFill>
                  <a:srgbClr val="53565A"/>
                </a:solidFill>
                <a:latin typeface="Book Antiqua" panose="02040602050305030304" pitchFamily="18" charset="0"/>
              </a:rPr>
              <a:t> Fiscal year ends on March 31, 2023</a:t>
            </a:r>
          </a:p>
        </p:txBody>
      </p:sp>
      <p:graphicFrame>
        <p:nvGraphicFramePr>
          <p:cNvPr id="8" name="Chart 4">
            <a:extLst>
              <a:ext uri="{FF2B5EF4-FFF2-40B4-BE49-F238E27FC236}">
                <a16:creationId xmlns:a16="http://schemas.microsoft.com/office/drawing/2014/main" id="{79A278F0-9A2C-61E5-5E83-8645108A4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115439"/>
              </p:ext>
            </p:extLst>
          </p:nvPr>
        </p:nvGraphicFramePr>
        <p:xfrm>
          <a:off x="3787814" y="8159172"/>
          <a:ext cx="3266815" cy="171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EC8FE40C-C547-E15F-753B-77A2BE42AB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66275"/>
              </p:ext>
            </p:extLst>
          </p:nvPr>
        </p:nvGraphicFramePr>
        <p:xfrm>
          <a:off x="3788036" y="4745940"/>
          <a:ext cx="3335390" cy="216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4">
            <a:extLst>
              <a:ext uri="{FF2B5EF4-FFF2-40B4-BE49-F238E27FC236}">
                <a16:creationId xmlns:a16="http://schemas.microsoft.com/office/drawing/2014/main" id="{0FDD9069-24E9-AE31-2214-7D462E4DA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020439"/>
              </p:ext>
            </p:extLst>
          </p:nvPr>
        </p:nvGraphicFramePr>
        <p:xfrm>
          <a:off x="197469" y="7759647"/>
          <a:ext cx="3335391" cy="215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椭圆 21">
            <a:extLst>
              <a:ext uri="{FF2B5EF4-FFF2-40B4-BE49-F238E27FC236}">
                <a16:creationId xmlns:a16="http://schemas.microsoft.com/office/drawing/2014/main" id="{988FC469-5754-8F5E-6608-BCB7AFBED56D}"/>
              </a:ext>
            </a:extLst>
          </p:cNvPr>
          <p:cNvSpPr/>
          <p:nvPr/>
        </p:nvSpPr>
        <p:spPr bwMode="gray">
          <a:xfrm>
            <a:off x="2482463" y="7336006"/>
            <a:ext cx="832369" cy="506622"/>
          </a:xfrm>
          <a:prstGeom prst="ellipse">
            <a:avLst/>
          </a:prstGeom>
          <a:solidFill>
            <a:srgbClr val="3B446B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altLang="zh-CN" sz="1100" b="1">
                <a:solidFill>
                  <a:schemeClr val="bg1"/>
                </a:solidFill>
              </a:rPr>
              <a:t>YoY: +16.2%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095AAA5-2837-9FEE-EE13-096591E0AB7D}"/>
              </a:ext>
            </a:extLst>
          </p:cNvPr>
          <p:cNvSpPr txBox="1"/>
          <p:nvPr/>
        </p:nvSpPr>
        <p:spPr>
          <a:xfrm>
            <a:off x="814916" y="4519774"/>
            <a:ext cx="868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baseline="0">
                <a:ea typeface="+mj-ea"/>
              </a:rPr>
              <a:t>1,186.4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75FC0D-7829-DFE5-4E65-7EDF2BD242B7}"/>
              </a:ext>
            </a:extLst>
          </p:cNvPr>
          <p:cNvSpPr txBox="1"/>
          <p:nvPr/>
        </p:nvSpPr>
        <p:spPr>
          <a:xfrm>
            <a:off x="2192132" y="4656217"/>
            <a:ext cx="868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baseline="0">
                <a:ea typeface="+mj-ea"/>
              </a:rPr>
              <a:t>1,092.1</a:t>
            </a:r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99DBDA4F-5E72-BDA3-01F6-CC2DFACF96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956226"/>
              </p:ext>
            </p:extLst>
          </p:nvPr>
        </p:nvGraphicFramePr>
        <p:xfrm>
          <a:off x="2671499" y="7711409"/>
          <a:ext cx="5588312" cy="228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58">
            <a:extLst>
              <a:ext uri="{FF2B5EF4-FFF2-40B4-BE49-F238E27FC236}">
                <a16:creationId xmlns:a16="http://schemas.microsoft.com/office/drawing/2014/main" id="{ABF7FF24-61D3-2CAF-9566-772084F90822}"/>
              </a:ext>
            </a:extLst>
          </p:cNvPr>
          <p:cNvSpPr txBox="1"/>
          <p:nvPr/>
        </p:nvSpPr>
        <p:spPr>
          <a:xfrm>
            <a:off x="3995041" y="7733004"/>
            <a:ext cx="2451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ea typeface="+mj-ea"/>
                <a:cs typeface="Arial" panose="020B0604020202020204" pitchFamily="34" charset="0"/>
              </a:rPr>
              <a:t>Company GPM</a:t>
            </a:r>
            <a:endParaRPr lang="en-US" sz="1100" baseline="0" dirty="0"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B57F3BE-AEFD-2EF6-BFC1-8FEABFB46666}"/>
              </a:ext>
            </a:extLst>
          </p:cNvPr>
          <p:cNvGrpSpPr/>
          <p:nvPr/>
        </p:nvGrpSpPr>
        <p:grpSpPr>
          <a:xfrm>
            <a:off x="3918250" y="7203336"/>
            <a:ext cx="3098496" cy="526419"/>
            <a:chOff x="3918250" y="7109648"/>
            <a:chExt cx="3098496" cy="526419"/>
          </a:xfrm>
        </p:grpSpPr>
        <p:sp>
          <p:nvSpPr>
            <p:cNvPr id="49" name="Content Placeholder 40"/>
            <p:cNvSpPr txBox="1">
              <a:spLocks/>
            </p:cNvSpPr>
            <p:nvPr/>
          </p:nvSpPr>
          <p:spPr bwMode="gray">
            <a:xfrm>
              <a:off x="3918250" y="7109648"/>
              <a:ext cx="30984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marR="0" lvl="0" indent="0" algn="l" defTabSz="1838325" eaLnBrk="1" latinLnBrk="0" hangingPunct="1">
                <a:lnSpc>
                  <a:spcPct val="100000"/>
                </a:lnSpc>
                <a:spcBef>
                  <a:spcPct val="75000"/>
                </a:spcBef>
                <a:buClr>
                  <a:srgbClr val="269DD8"/>
                </a:buClr>
                <a:buSzPct val="100000"/>
                <a:buFont typeface="Symbol"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STKaiti"/>
                </a:defRPr>
              </a:lvl1pPr>
              <a:lvl2pPr marL="3429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2pPr>
              <a:lvl3pPr marL="5143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3pPr>
              <a:lvl4pPr marL="6858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4pPr>
              <a:lvl5pPr marL="8572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5pPr>
              <a:lvl6pPr marL="10287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6pPr>
              <a:lvl7pPr marL="12001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7pPr>
              <a:lvl8pPr marL="13716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8pPr>
              <a:lvl9pPr marL="15430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9pPr>
            </a:lstStyle>
            <a:p>
              <a:pPr lvl="0">
                <a:spcBef>
                  <a:spcPts val="0"/>
                </a:spcBef>
                <a:defRPr/>
              </a:pPr>
              <a:r>
                <a:rPr lang="en-US" altLang="zh-CN" dirty="0">
                  <a:solidFill>
                    <a:srgbClr val="DC8C9B"/>
                  </a:solidFill>
                  <a:latin typeface="Book Antiqua" panose="02040602050305030304" pitchFamily="18" charset="0"/>
                </a:rPr>
                <a:t>Gross Profit Margin Trends</a:t>
              </a:r>
              <a:endParaRPr lang="en-US" altLang="zh-CN" sz="1100" dirty="0">
                <a:solidFill>
                  <a:srgbClr val="DC8C9B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EDE217BE-66C1-0B66-F78A-6D1F502302AB}"/>
                </a:ext>
              </a:extLst>
            </p:cNvPr>
            <p:cNvSpPr txBox="1"/>
            <p:nvPr/>
          </p:nvSpPr>
          <p:spPr>
            <a:xfrm>
              <a:off x="3983392" y="7374457"/>
              <a:ext cx="1358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smtClean="0">
                  <a:ea typeface="+mj-ea"/>
                  <a:cs typeface="Arial" panose="020B0604020202020204" pitchFamily="34" charset="0"/>
                </a:rPr>
                <a:t>Private L</a:t>
              </a:r>
              <a:r>
                <a:rPr lang="en-US" altLang="zh-CN" sz="1100" smtClean="0">
                  <a:ea typeface="+mj-ea"/>
                  <a:cs typeface="Arial" panose="020B0604020202020204" pitchFamily="34" charset="0"/>
                </a:rPr>
                <a:t>abels</a:t>
              </a:r>
              <a:r>
                <a:rPr lang="en-US" sz="1100" smtClean="0">
                  <a:ea typeface="+mj-ea"/>
                  <a:cs typeface="Arial" panose="020B0604020202020204" pitchFamily="34" charset="0"/>
                </a:rPr>
                <a:t> </a:t>
              </a:r>
              <a:r>
                <a:rPr lang="en-US" sz="1100" dirty="0">
                  <a:ea typeface="+mj-ea"/>
                  <a:cs typeface="Arial" panose="020B0604020202020204" pitchFamily="34" charset="0"/>
                </a:rPr>
                <a:t>GPM</a:t>
              </a:r>
              <a:endParaRPr lang="en-US" sz="1100" baseline="0" dirty="0"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4" name="Rectangle 55">
              <a:extLst>
                <a:ext uri="{FF2B5EF4-FFF2-40B4-BE49-F238E27FC236}">
                  <a16:creationId xmlns:a16="http://schemas.microsoft.com/office/drawing/2014/main" id="{C01FD238-0C8E-787C-D0B6-FB1F70CD1318}"/>
                </a:ext>
              </a:extLst>
            </p:cNvPr>
            <p:cNvSpPr/>
            <p:nvPr/>
          </p:nvSpPr>
          <p:spPr bwMode="gray">
            <a:xfrm>
              <a:off x="3949321" y="7465469"/>
              <a:ext cx="91440" cy="91440"/>
            </a:xfrm>
            <a:prstGeom prst="rect">
              <a:avLst/>
            </a:prstGeom>
            <a:solidFill>
              <a:srgbClr val="8A87CF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" name="Rectangle 56">
            <a:extLst>
              <a:ext uri="{FF2B5EF4-FFF2-40B4-BE49-F238E27FC236}">
                <a16:creationId xmlns:a16="http://schemas.microsoft.com/office/drawing/2014/main" id="{B03E3C50-0B30-0586-D1CD-367BC7A083CF}"/>
              </a:ext>
            </a:extLst>
          </p:cNvPr>
          <p:cNvSpPr/>
          <p:nvPr/>
        </p:nvSpPr>
        <p:spPr bwMode="gray">
          <a:xfrm>
            <a:off x="3949321" y="7808374"/>
            <a:ext cx="91440" cy="93739"/>
          </a:xfrm>
          <a:prstGeom prst="rect">
            <a:avLst/>
          </a:prstGeom>
          <a:solidFill>
            <a:srgbClr val="AC86CF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>
              <a:ln>
                <a:noFill/>
              </a:ln>
              <a:solidFill>
                <a:srgbClr val="FFFFFF"/>
              </a:solidFill>
              <a:effectLst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82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紫蘿蘭色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ICG_Fonts">
    <a:majorFont>
      <a:latin typeface="Arial"/>
      <a:ea typeface="STKaiti"/>
      <a:cs typeface=""/>
      <a:font script="Jpan" typeface="MS PGothic"/>
    </a:majorFont>
    <a:minorFont>
      <a:latin typeface="Arial"/>
      <a:ea typeface="STKaiti"/>
      <a:cs typeface=""/>
      <a:font script="Jpan" typeface="MS PGothic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0bc211-decb-491b-805e-4dd1ad3f9013" xsi:nil="true"/>
    <lcf76f155ced4ddcb4097134ff3c332f xmlns="e91bc3a5-9721-45b3-b406-25b895c2781d">
      <Terms xmlns="http://schemas.microsoft.com/office/infopath/2007/PartnerControls"/>
    </lcf76f155ced4ddcb4097134ff3c332f>
    <_Flow_SignoffStatus xmlns="e91bc3a5-9721-45b3-b406-25b895c2781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B52C5114A1CCDE4DBFFE6FF8DB9720A5" ma:contentTypeVersion="18" ma:contentTypeDescription="建立新的文件。" ma:contentTypeScope="" ma:versionID="e013ecba4afe701f67703a9433f70224">
  <xsd:schema xmlns:xsd="http://www.w3.org/2001/XMLSchema" xmlns:xs="http://www.w3.org/2001/XMLSchema" xmlns:p="http://schemas.microsoft.com/office/2006/metadata/properties" xmlns:ns2="e91bc3a5-9721-45b3-b406-25b895c2781d" xmlns:ns3="c2924a54-706c-4de9-9c12-91e2ebeadcc9" xmlns:ns4="890bc211-decb-491b-805e-4dd1ad3f9013" targetNamespace="http://schemas.microsoft.com/office/2006/metadata/properties" ma:root="true" ma:fieldsID="9ea7462cab9fbb8f85d145622006ba5a" ns2:_="" ns3:_="" ns4:_="">
    <xsd:import namespace="e91bc3a5-9721-45b3-b406-25b895c2781d"/>
    <xsd:import namespace="c2924a54-706c-4de9-9c12-91e2ebeadcc9"/>
    <xsd:import namespace="890bc211-decb-491b-805e-4dd1ad3f90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bc3a5-9721-45b3-b406-25b895c278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影像標籤" ma:readOnly="false" ma:fieldId="{5cf76f15-5ced-4ddc-b409-7134ff3c332f}" ma:taxonomyMulti="true" ma:sspId="9640141a-2e92-467f-a3d1-84a4290489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簽核狀態" ma:internalName="_x7c3d__x6838__x72c0__x614b_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24a54-706c-4de9-9c12-91e2ebeadc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bc211-decb-491b-805e-4dd1ad3f901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ac918d5-de7c-4505-a581-a74b90850777}" ma:internalName="TaxCatchAll" ma:showField="CatchAllData" ma:web="890bc211-decb-491b-805e-4dd1ad3f90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D3060-F265-4D2F-836D-0EE0EB2036F4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890bc211-decb-491b-805e-4dd1ad3f9013"/>
    <ds:schemaRef ds:uri="c2924a54-706c-4de9-9c12-91e2ebeadcc9"/>
    <ds:schemaRef ds:uri="e91bc3a5-9721-45b3-b406-25b895c2781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527A09D-107A-4BAA-A911-4D3AA13FA3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99709-868B-4A1B-BC9B-522FD70AA902}">
  <ds:schemaRefs>
    <ds:schemaRef ds:uri="890bc211-decb-491b-805e-4dd1ad3f9013"/>
    <ds:schemaRef ds:uri="c2924a54-706c-4de9-9c12-91e2ebeadcc9"/>
    <ds:schemaRef ds:uri="e91bc3a5-9721-45b3-b406-25b895c278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412</Words>
  <Application>Microsoft Office PowerPoint</Application>
  <PresentationFormat>自定义</PresentationFormat>
  <Paragraphs>89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7" baseType="lpstr">
      <vt:lpstr>맑은 고딕</vt:lpstr>
      <vt:lpstr>微軟正黑體</vt:lpstr>
      <vt:lpstr>MS PGothic</vt:lpstr>
      <vt:lpstr>MS PGothic</vt:lpstr>
      <vt:lpstr>ヒラギノ角ゴ Pro W3</vt:lpstr>
      <vt:lpstr>等线</vt:lpstr>
      <vt:lpstr>STKaiti</vt:lpstr>
      <vt:lpstr>宋体</vt:lpstr>
      <vt:lpstr>Arial</vt:lpstr>
      <vt:lpstr>Book Antiqua</vt:lpstr>
      <vt:lpstr>Calibri</vt:lpstr>
      <vt:lpstr>Symbol</vt:lpstr>
      <vt:lpstr>Wingdings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FACTSHEET</dc:title>
  <dc:creator>Administrator</dc:creator>
  <cp:lastModifiedBy>BQ-BN-</cp:lastModifiedBy>
  <cp:revision>3</cp:revision>
  <cp:lastPrinted>2020-01-21T04:18:20Z</cp:lastPrinted>
  <dcterms:created xsi:type="dcterms:W3CDTF">2019-07-11T02:23:00Z</dcterms:created>
  <dcterms:modified xsi:type="dcterms:W3CDTF">2023-06-21T02:30:48Z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2019-07-11T00:00:00Z</vt:filetime>
  </property>
  <property fmtid="{D5CDD505-2E9C-101B-9397-08002B2CF9AE}" pid="3" name="Creator">
    <vt:lpwstr>Aspose Ltd.</vt:lpwstr>
  </property>
  <property fmtid="{D5CDD505-2E9C-101B-9397-08002B2CF9AE}" pid="4" name="LastSaved">
    <vt:filetime>2019-07-11T00:00:00Z</vt:filetime>
  </property>
  <property fmtid="{D5CDD505-2E9C-101B-9397-08002B2CF9AE}" pid="5" name="ContentTypeId">
    <vt:lpwstr>0x010100B52C5114A1CCDE4DBFFE6FF8DB9720A5</vt:lpwstr>
  </property>
  <property fmtid="{D5CDD505-2E9C-101B-9397-08002B2CF9AE}" pid="6" name="MediaServiceImageTags">
    <vt:lpwstr/>
  </property>
</Properties>
</file>