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6.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 id="2147483674" r:id="rId8"/>
    <p:sldMasterId id="2147483681" r:id="rId9"/>
    <p:sldMasterId id="2147483693" r:id="rId10"/>
    <p:sldMasterId id="2147483700" r:id="rId11"/>
  </p:sldMasterIdLst>
  <p:notesMasterIdLst>
    <p:notesMasterId r:id="rId24"/>
  </p:notesMasterIdLst>
  <p:handoutMasterIdLst>
    <p:handoutMasterId r:id="rId25"/>
  </p:handoutMasterIdLst>
  <p:sldIdLst>
    <p:sldId id="696" r:id="rId12"/>
    <p:sldId id="598" r:id="rId13"/>
    <p:sldId id="693" r:id="rId14"/>
    <p:sldId id="733" r:id="rId15"/>
    <p:sldId id="729" r:id="rId16"/>
    <p:sldId id="732" r:id="rId17"/>
    <p:sldId id="719" r:id="rId18"/>
    <p:sldId id="724" r:id="rId19"/>
    <p:sldId id="727" r:id="rId20"/>
    <p:sldId id="687" r:id="rId21"/>
    <p:sldId id="688" r:id="rId22"/>
    <p:sldId id="715" r:id="rId23"/>
  </p:sldIdLst>
  <p:sldSz cx="12192000" cy="6858000"/>
  <p:notesSz cx="7315200" cy="9601200"/>
  <p:defaultTextStyle>
    <a:defPPr>
      <a:defRPr lang="en-US"/>
    </a:defPPr>
    <a:lvl1pPr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1pPr>
    <a:lvl2pPr marL="4572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2pPr>
    <a:lvl3pPr marL="9144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3pPr>
    <a:lvl4pPr marL="13716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4pPr>
    <a:lvl5pPr marL="18288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1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1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1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1400" kern="1200">
        <a:solidFill>
          <a:schemeClr val="tx1"/>
        </a:solidFill>
        <a:latin typeface="Arial" pitchFamily="34" charset="0"/>
        <a:ea typeface="ヒラギノ角ゴ Pro W3" pitchFamily="124" charset="-128"/>
        <a:cs typeface="+mn-cs"/>
      </a:defRPr>
    </a:lvl9pPr>
  </p:defaultTextStyle>
  <p:extLst>
    <p:ext uri="{EFAFB233-063F-42B5-8137-9DF3F51BA10A}">
      <p15:sldGuideLst xmlns:p15="http://schemas.microsoft.com/office/powerpoint/2012/main">
        <p15:guide id="1" orient="horz" pos="2448" userDrawn="1">
          <p15:clr>
            <a:srgbClr val="A4A3A4"/>
          </p15:clr>
        </p15:guide>
        <p15:guide id="2" orient="horz" pos="2352" userDrawn="1">
          <p15:clr>
            <a:srgbClr val="A4A3A4"/>
          </p15:clr>
        </p15:guide>
        <p15:guide id="3" orient="horz" pos="294" userDrawn="1">
          <p15:clr>
            <a:srgbClr val="A4A3A4"/>
          </p15:clr>
        </p15:guide>
        <p15:guide id="4" orient="horz" pos="666" userDrawn="1">
          <p15:clr>
            <a:srgbClr val="A4A3A4"/>
          </p15:clr>
        </p15:guide>
        <p15:guide id="5" orient="horz" pos="816" userDrawn="1">
          <p15:clr>
            <a:srgbClr val="A4A3A4"/>
          </p15:clr>
        </p15:guide>
        <p15:guide id="6" orient="horz" pos="3888" userDrawn="1">
          <p15:clr>
            <a:srgbClr val="A4A3A4"/>
          </p15:clr>
        </p15:guide>
        <p15:guide id="7" orient="horz" pos="2256" userDrawn="1">
          <p15:clr>
            <a:srgbClr val="A4A3A4"/>
          </p15:clr>
        </p15:guide>
        <p15:guide id="8" orient="horz" pos="432" userDrawn="1">
          <p15:clr>
            <a:srgbClr val="A4A3A4"/>
          </p15:clr>
        </p15:guide>
        <p15:guide id="9" pos="3722" userDrawn="1">
          <p15:clr>
            <a:srgbClr val="A4A3A4"/>
          </p15:clr>
        </p15:guide>
        <p15:guide id="10" pos="3958" userDrawn="1">
          <p15:clr>
            <a:srgbClr val="A4A3A4"/>
          </p15:clr>
        </p15:guide>
        <p15:guide id="11" pos="118" userDrawn="1">
          <p15:clr>
            <a:srgbClr val="A4A3A4"/>
          </p15:clr>
        </p15:guide>
        <p15:guide id="12" pos="7562" userDrawn="1">
          <p15:clr>
            <a:srgbClr val="A4A3A4"/>
          </p15:clr>
        </p15:guide>
        <p15:guide id="13" pos="3840" userDrawn="1">
          <p15:clr>
            <a:srgbClr val="A4A3A4"/>
          </p15:clr>
        </p15:guide>
        <p15:guide id="14" orient="horz" pos="39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Luo" initials="MOU" lastIdx="2" clrIdx="0">
    <p:extLst>
      <p:ext uri="{19B8F6BF-5375-455C-9EA6-DF929625EA0E}">
        <p15:presenceInfo xmlns:p15="http://schemas.microsoft.com/office/powerpoint/2012/main" userId="Mandy Luo" providerId="None"/>
      </p:ext>
    </p:extLst>
  </p:cmAuthor>
  <p:cmAuthor id="2" name="Yilia" initials="B" lastIdx="7" clrIdx="1">
    <p:extLst>
      <p:ext uri="{19B8F6BF-5375-455C-9EA6-DF929625EA0E}">
        <p15:presenceInfo xmlns:p15="http://schemas.microsoft.com/office/powerpoint/2012/main" userId="Yi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DD8"/>
    <a:srgbClr val="76C03A"/>
    <a:srgbClr val="BAD981"/>
    <a:srgbClr val="6DCEE5"/>
    <a:srgbClr val="F04F24"/>
    <a:srgbClr val="F68C5C"/>
    <a:srgbClr val="FF7D2E"/>
    <a:srgbClr val="FFFFFF"/>
    <a:srgbClr val="97999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CD9E9-71FC-4C2C-B7BF-4B8D236E61B0}" v="75" dt="2022-09-14T14:51:48.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9" autoAdjust="0"/>
  </p:normalViewPr>
  <p:slideViewPr>
    <p:cSldViewPr snapToGrid="0">
      <p:cViewPr varScale="1">
        <p:scale>
          <a:sx n="106" d="100"/>
          <a:sy n="106" d="100"/>
        </p:scale>
        <p:origin x="1368" y="78"/>
      </p:cViewPr>
      <p:guideLst>
        <p:guide orient="horz" pos="2448"/>
        <p:guide orient="horz" pos="2352"/>
        <p:guide orient="horz" pos="294"/>
        <p:guide orient="horz" pos="666"/>
        <p:guide orient="horz" pos="816"/>
        <p:guide orient="horz" pos="3888"/>
        <p:guide orient="horz" pos="2256"/>
        <p:guide orient="horz" pos="432"/>
        <p:guide pos="3722"/>
        <p:guide pos="3958"/>
        <p:guide pos="118"/>
        <p:guide pos="7562"/>
        <p:guide pos="3840"/>
        <p:guide orient="horz" pos="397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1.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4.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Lo" userId="56b79940-b079-4a60-9867-02444865aa7a" providerId="ADAL" clId="{04BCD9E9-71FC-4C2C-B7BF-4B8D236E61B0}"/>
    <pc:docChg chg="undo custSel modSld">
      <pc:chgData name="Zoe Lo" userId="56b79940-b079-4a60-9867-02444865aa7a" providerId="ADAL" clId="{04BCD9E9-71FC-4C2C-B7BF-4B8D236E61B0}" dt="2022-09-14T14:51:48.702" v="141" actId="552"/>
      <pc:docMkLst>
        <pc:docMk/>
      </pc:docMkLst>
      <pc:sldChg chg="modSp mod">
        <pc:chgData name="Zoe Lo" userId="56b79940-b079-4a60-9867-02444865aa7a" providerId="ADAL" clId="{04BCD9E9-71FC-4C2C-B7BF-4B8D236E61B0}" dt="2022-09-14T14:51:48.702" v="141" actId="552"/>
        <pc:sldMkLst>
          <pc:docMk/>
          <pc:sldMk cId="3442723140" sldId="732"/>
        </pc:sldMkLst>
        <pc:spChg chg="mod">
          <ac:chgData name="Zoe Lo" userId="56b79940-b079-4a60-9867-02444865aa7a" providerId="ADAL" clId="{04BCD9E9-71FC-4C2C-B7BF-4B8D236E61B0}" dt="2022-09-14T14:51:48.702" v="141" actId="552"/>
          <ac:spMkLst>
            <pc:docMk/>
            <pc:sldMk cId="3442723140" sldId="732"/>
            <ac:spMk id="21" creationId="{CF025E2A-15BC-473A-B814-3384C3A079EB}"/>
          </ac:spMkLst>
        </pc:spChg>
        <pc:spChg chg="mod">
          <ac:chgData name="Zoe Lo" userId="56b79940-b079-4a60-9867-02444865aa7a" providerId="ADAL" clId="{04BCD9E9-71FC-4C2C-B7BF-4B8D236E61B0}" dt="2022-09-14T14:51:48.702" v="141" actId="552"/>
          <ac:spMkLst>
            <pc:docMk/>
            <pc:sldMk cId="3442723140" sldId="732"/>
            <ac:spMk id="29" creationId="{543FB230-5721-4CEF-9E12-C12DB1D8B19D}"/>
          </ac:spMkLst>
        </pc:spChg>
        <pc:graphicFrameChg chg="mod">
          <ac:chgData name="Zoe Lo" userId="56b79940-b079-4a60-9867-02444865aa7a" providerId="ADAL" clId="{04BCD9E9-71FC-4C2C-B7BF-4B8D236E61B0}" dt="2022-09-14T14:42:59.980" v="78" actId="1076"/>
          <ac:graphicFrameMkLst>
            <pc:docMk/>
            <pc:sldMk cId="3442723140" sldId="732"/>
            <ac:graphicFrameMk id="5" creationId="{B2C1A936-F377-1F47-2A85-E9CF2E3987D7}"/>
          </ac:graphicFrameMkLst>
        </pc:graphicFrameChg>
        <pc:graphicFrameChg chg="mod">
          <ac:chgData name="Zoe Lo" userId="56b79940-b079-4a60-9867-02444865aa7a" providerId="ADAL" clId="{04BCD9E9-71FC-4C2C-B7BF-4B8D236E61B0}" dt="2022-09-14T14:42:49.027" v="77" actId="1076"/>
          <ac:graphicFrameMkLst>
            <pc:docMk/>
            <pc:sldMk cId="3442723140" sldId="732"/>
            <ac:graphicFrameMk id="28" creationId="{740333D1-FED4-42F1-8A36-283FC82C3BF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25890055691558E-2"/>
          <c:y val="2.9022806066992198E-2"/>
          <c:w val="0.93034427127656827"/>
          <c:h val="0.87979645078093827"/>
        </c:manualLayout>
      </c:layout>
      <c:barChart>
        <c:barDir val="col"/>
        <c:grouping val="clustered"/>
        <c:varyColors val="0"/>
        <c:ser>
          <c:idx val="0"/>
          <c:order val="0"/>
          <c:tx>
            <c:strRef>
              <c:f>Sheet1!$B$1</c:f>
              <c:strCache>
                <c:ptCount val="1"/>
                <c:pt idx="0">
                  <c:v>GMV (RMB mn)</c:v>
                </c:pt>
              </c:strCache>
            </c:strRef>
          </c:tx>
          <c:spPr>
            <a:solidFill>
              <a:schemeClr val="accent1"/>
            </a:solidFill>
            <a:ln>
              <a:noFill/>
            </a:ln>
            <a:effectLst/>
          </c:spPr>
          <c:invertIfNegative val="0"/>
          <c:dPt>
            <c:idx val="0"/>
            <c:invertIfNegative val="0"/>
            <c:bubble3D val="0"/>
            <c:spPr>
              <a:solidFill>
                <a:srgbClr val="76C03A"/>
              </a:solidFill>
              <a:ln>
                <a:noFill/>
              </a:ln>
              <a:effectLst/>
            </c:spPr>
            <c:extLst>
              <c:ext xmlns:c16="http://schemas.microsoft.com/office/drawing/2014/chart" uri="{C3380CC4-5D6E-409C-BE32-E72D297353CC}">
                <c16:uniqueId val="{00000001-BF8D-49AF-B2CD-2D143FCC7742}"/>
              </c:ext>
            </c:extLst>
          </c:dPt>
          <c:dPt>
            <c:idx val="1"/>
            <c:invertIfNegative val="0"/>
            <c:bubble3D val="0"/>
            <c:spPr>
              <a:solidFill>
                <a:srgbClr val="76C03A"/>
              </a:solidFill>
              <a:ln>
                <a:noFill/>
              </a:ln>
              <a:effectLst/>
            </c:spPr>
            <c:extLst>
              <c:ext xmlns:c16="http://schemas.microsoft.com/office/drawing/2014/chart" uri="{C3380CC4-5D6E-409C-BE32-E72D297353CC}">
                <c16:uniqueId val="{00000003-BF8D-49AF-B2CD-2D143FCC7742}"/>
              </c:ext>
            </c:extLst>
          </c:dPt>
          <c:dPt>
            <c:idx val="2"/>
            <c:invertIfNegative val="0"/>
            <c:bubble3D val="0"/>
            <c:spPr>
              <a:solidFill>
                <a:srgbClr val="76C03A"/>
              </a:solidFill>
              <a:ln>
                <a:noFill/>
              </a:ln>
              <a:effectLst/>
            </c:spPr>
            <c:extLst>
              <c:ext xmlns:c16="http://schemas.microsoft.com/office/drawing/2014/chart" uri="{C3380CC4-5D6E-409C-BE32-E72D297353CC}">
                <c16:uniqueId val="{00000005-BF8D-49AF-B2CD-2D143FCC7742}"/>
              </c:ext>
            </c:extLst>
          </c:dPt>
          <c:dPt>
            <c:idx val="3"/>
            <c:invertIfNegative val="0"/>
            <c:bubble3D val="0"/>
            <c:spPr>
              <a:solidFill>
                <a:srgbClr val="76C03A"/>
              </a:solidFill>
              <a:ln>
                <a:noFill/>
              </a:ln>
              <a:effectLst/>
            </c:spPr>
            <c:extLst>
              <c:ext xmlns:c16="http://schemas.microsoft.com/office/drawing/2014/chart" uri="{C3380CC4-5D6E-409C-BE32-E72D297353CC}">
                <c16:uniqueId val="{00000007-BF8D-49AF-B2CD-2D143FCC7742}"/>
              </c:ext>
            </c:extLst>
          </c:dPt>
          <c:dPt>
            <c:idx val="4"/>
            <c:invertIfNegative val="0"/>
            <c:bubble3D val="0"/>
            <c:spPr>
              <a:solidFill>
                <a:srgbClr val="269DD8"/>
              </a:solidFill>
              <a:ln>
                <a:noFill/>
              </a:ln>
              <a:effectLst/>
            </c:spPr>
            <c:extLst>
              <c:ext xmlns:c16="http://schemas.microsoft.com/office/drawing/2014/chart" uri="{C3380CC4-5D6E-409C-BE32-E72D297353CC}">
                <c16:uniqueId val="{00000009-BF8D-49AF-B2CD-2D143FCC774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1QFY22</c:v>
                </c:pt>
                <c:pt idx="1">
                  <c:v>2QFY22</c:v>
                </c:pt>
                <c:pt idx="2">
                  <c:v>3QFY22</c:v>
                </c:pt>
                <c:pt idx="3">
                  <c:v>4QFY22</c:v>
                </c:pt>
                <c:pt idx="4">
                  <c:v>1QFY23</c:v>
                </c:pt>
              </c:strCache>
            </c:strRef>
          </c:cat>
          <c:val>
            <c:numRef>
              <c:f>Sheet1!$B$2:$B$6</c:f>
              <c:numCache>
                <c:formatCode>_ * #,##0.0_ ;_ * \-#,##0.0_ ;_ * "-"??_ ;_ @_ </c:formatCode>
                <c:ptCount val="5"/>
                <c:pt idx="0">
                  <c:v>792.1</c:v>
                </c:pt>
                <c:pt idx="1">
                  <c:v>692.6</c:v>
                </c:pt>
                <c:pt idx="2">
                  <c:v>816.5</c:v>
                </c:pt>
                <c:pt idx="3">
                  <c:v>606</c:v>
                </c:pt>
                <c:pt idx="4">
                  <c:v>731.5</c:v>
                </c:pt>
              </c:numCache>
            </c:numRef>
          </c:val>
          <c:extLst>
            <c:ext xmlns:c16="http://schemas.microsoft.com/office/drawing/2014/chart" uri="{C3380CC4-5D6E-409C-BE32-E72D297353CC}">
              <c16:uniqueId val="{0000000A-BF8D-49AF-B2CD-2D143FCC7742}"/>
            </c:ext>
          </c:extLst>
        </c:ser>
        <c:dLbls>
          <c:showLegendKey val="0"/>
          <c:showVal val="0"/>
          <c:showCatName val="0"/>
          <c:showSerName val="0"/>
          <c:showPercent val="0"/>
          <c:showBubbleSize val="0"/>
        </c:dLbls>
        <c:gapWidth val="200"/>
        <c:axId val="476844584"/>
        <c:axId val="476851144"/>
      </c:barChart>
      <c:catAx>
        <c:axId val="47684458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zh-CN"/>
          </a:p>
        </c:txPr>
        <c:crossAx val="476851144"/>
        <c:crosses val="autoZero"/>
        <c:auto val="1"/>
        <c:lblAlgn val="ctr"/>
        <c:lblOffset val="100"/>
        <c:noMultiLvlLbl val="0"/>
      </c:catAx>
      <c:valAx>
        <c:axId val="476851144"/>
        <c:scaling>
          <c:orientation val="minMax"/>
          <c:max val="1000"/>
        </c:scaling>
        <c:delete val="0"/>
        <c:axPos val="l"/>
        <c:numFmt formatCode="_ * #,##0.0_ ;_ * \-#,##0.0_ ;_ * &quot;-&quot;??_ ;_ @_ "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zh-CN"/>
          </a:p>
        </c:txPr>
        <c:crossAx val="476844584"/>
        <c:crosses val="autoZero"/>
        <c:crossBetween val="between"/>
      </c:valAx>
      <c:spPr>
        <a:noFill/>
        <a:ln>
          <a:solidFill>
            <a:schemeClr val="bg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Number of Active Buyers (mn)</c:v>
                </c:pt>
              </c:strCache>
            </c:strRef>
          </c:tx>
          <c:spPr>
            <a:solidFill>
              <a:srgbClr val="6DCEE5"/>
            </a:solidFill>
            <a:ln w="9525" cap="flat" cmpd="sng" algn="ctr">
              <a:noFill/>
              <a:round/>
            </a:ln>
            <a:effectLst/>
          </c:spPr>
          <c:invertIfNegative val="0"/>
          <c:dPt>
            <c:idx val="0"/>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1-F44C-47A3-9B90-9ABCEDB56E69}"/>
              </c:ext>
            </c:extLst>
          </c:dPt>
          <c:dPt>
            <c:idx val="1"/>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3-F44C-47A3-9B90-9ABCEDB56E69}"/>
              </c:ext>
            </c:extLst>
          </c:dPt>
          <c:dPt>
            <c:idx val="2"/>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5-F44C-47A3-9B90-9ABCEDB56E69}"/>
              </c:ext>
            </c:extLst>
          </c:dPt>
          <c:dPt>
            <c:idx val="3"/>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7-F44C-47A3-9B90-9ABCEDB56E69}"/>
              </c:ext>
            </c:extLst>
          </c:dPt>
          <c:dPt>
            <c:idx val="4"/>
            <c:invertIfNegative val="0"/>
            <c:bubble3D val="0"/>
            <c:spPr>
              <a:solidFill>
                <a:srgbClr val="269DD8"/>
              </a:solidFill>
              <a:ln w="9525" cap="flat" cmpd="sng" algn="ctr">
                <a:noFill/>
                <a:round/>
              </a:ln>
              <a:effectLst/>
            </c:spPr>
            <c:extLst>
              <c:ext xmlns:c16="http://schemas.microsoft.com/office/drawing/2014/chart" uri="{C3380CC4-5D6E-409C-BE32-E72D297353CC}">
                <c16:uniqueId val="{00000009-F44C-47A3-9B90-9ABCEDB56E6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工作表1!$A$2:$A$6</c:f>
              <c:strCache>
                <c:ptCount val="5"/>
                <c:pt idx="0">
                  <c:v>1QFY22</c:v>
                </c:pt>
                <c:pt idx="1">
                  <c:v>2QFY22</c:v>
                </c:pt>
                <c:pt idx="2">
                  <c:v>3QFY22</c:v>
                </c:pt>
                <c:pt idx="3">
                  <c:v>4QFY22</c:v>
                </c:pt>
                <c:pt idx="4">
                  <c:v>1QFY23</c:v>
                </c:pt>
              </c:strCache>
            </c:strRef>
          </c:cat>
          <c:val>
            <c:numRef>
              <c:f>工作表1!$B$2:$B$6</c:f>
              <c:numCache>
                <c:formatCode>General</c:formatCode>
                <c:ptCount val="5"/>
                <c:pt idx="0">
                  <c:v>2.4500000000000002</c:v>
                </c:pt>
                <c:pt idx="1">
                  <c:v>2.38</c:v>
                </c:pt>
                <c:pt idx="2">
                  <c:v>2.84</c:v>
                </c:pt>
                <c:pt idx="3">
                  <c:v>2.19</c:v>
                </c:pt>
                <c:pt idx="4" formatCode="#,##0.00">
                  <c:v>2.48</c:v>
                </c:pt>
              </c:numCache>
            </c:numRef>
          </c:val>
          <c:extLst>
            <c:ext xmlns:c16="http://schemas.microsoft.com/office/drawing/2014/chart" uri="{C3380CC4-5D6E-409C-BE32-E72D297353CC}">
              <c16:uniqueId val="{0000000A-F44C-47A3-9B90-9ABCEDB56E69}"/>
            </c:ext>
          </c:extLst>
        </c:ser>
        <c:dLbls>
          <c:dLblPos val="ctr"/>
          <c:showLegendKey val="0"/>
          <c:showVal val="1"/>
          <c:showCatName val="0"/>
          <c:showSerName val="0"/>
          <c:showPercent val="0"/>
          <c:showBubbleSize val="0"/>
        </c:dLbls>
        <c:gapWidth val="219"/>
        <c:axId val="1426906256"/>
        <c:axId val="1426923312"/>
      </c:barChart>
      <c:catAx>
        <c:axId val="14269062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spc="20" baseline="0">
                <a:solidFill>
                  <a:schemeClr val="bg1">
                    <a:lumMod val="50000"/>
                  </a:schemeClr>
                </a:solidFill>
                <a:latin typeface="Arial" panose="020B0604020202020204" pitchFamily="34" charset="0"/>
                <a:ea typeface="+mn-ea"/>
                <a:cs typeface="Arial" panose="020B0604020202020204" pitchFamily="34" charset="0"/>
              </a:defRPr>
            </a:pPr>
            <a:endParaRPr lang="zh-CN"/>
          </a:p>
        </c:txPr>
        <c:crossAx val="1426923312"/>
        <c:crosses val="autoZero"/>
        <c:auto val="1"/>
        <c:lblAlgn val="ctr"/>
        <c:lblOffset val="100"/>
        <c:noMultiLvlLbl val="0"/>
      </c:catAx>
      <c:valAx>
        <c:axId val="1426923312"/>
        <c:scaling>
          <c:orientation val="minMax"/>
        </c:scaling>
        <c:delete val="0"/>
        <c:axPos val="l"/>
        <c:numFmt formatCode="General" sourceLinked="1"/>
        <c:majorTickMark val="out"/>
        <c:minorTickMark val="none"/>
        <c:tickLblPos val="nextTo"/>
        <c:spPr>
          <a:noFill/>
          <a:ln>
            <a:noFill/>
          </a:ln>
          <a:effectLst/>
        </c:spPr>
        <c:txPr>
          <a:bodyPr rot="0" spcFirstLastPara="1" vertOverflow="ellipsis" wrap="square" anchor="t" anchorCtr="0"/>
          <a:lstStyle/>
          <a:p>
            <a:pPr>
              <a:defRPr sz="100" b="0" i="0" u="none" strike="noStrike" kern="1200" spc="20" baseline="0">
                <a:solidFill>
                  <a:schemeClr val="bg1"/>
                </a:solidFill>
                <a:latin typeface="+mn-lt"/>
                <a:ea typeface="+mn-ea"/>
                <a:cs typeface="+mn-cs"/>
              </a:defRPr>
            </a:pPr>
            <a:endParaRPr lang="zh-CN"/>
          </a:p>
        </c:txPr>
        <c:crossAx val="1426906256"/>
        <c:crosses val="autoZero"/>
        <c:crossBetween val="between"/>
      </c:valAx>
      <c:spPr>
        <a:noFill/>
        <a:ln>
          <a:noFill/>
        </a:ln>
        <a:effectLst/>
      </c:spPr>
    </c:plotArea>
    <c:plotVisOnly val="1"/>
    <c:dispBlanksAs val="gap"/>
    <c:showDLblsOverMax val="0"/>
  </c:chart>
  <c:spPr>
    <a:solidFill>
      <a:schemeClr val="lt1"/>
    </a:solid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59760040034003E-2"/>
          <c:y val="0.197630522160338"/>
          <c:w val="0.93448047991993199"/>
          <c:h val="0.66182118094587705"/>
        </c:manualLayout>
      </c:layout>
      <c:barChart>
        <c:barDir val="col"/>
        <c:grouping val="stacked"/>
        <c:varyColors val="0"/>
        <c:ser>
          <c:idx val="0"/>
          <c:order val="0"/>
          <c:tx>
            <c:strRef>
              <c:f>Sheet1!$B$1</c:f>
              <c:strCache>
                <c:ptCount val="1"/>
                <c:pt idx="0">
                  <c:v>Sales &amp; Marketing </c:v>
                </c:pt>
              </c:strCache>
            </c:strRef>
          </c:tx>
          <c:spPr>
            <a:solidFill>
              <a:srgbClr val="76C03A"/>
            </a:solidFill>
            <a:ln w="9525" cap="flat" cmpd="sng" algn="ctr">
              <a:noFill/>
              <a:round/>
            </a:ln>
            <a:effectLst>
              <a:outerShdw blurRad="40000" dist="20000" dir="5400000" rotWithShape="0">
                <a:srgbClr val="000000">
                  <a:alpha val="38000"/>
                </a:srgbClr>
              </a:outerShdw>
            </a:effectLst>
          </c:spPr>
          <c:invertIfNegative val="0"/>
          <c:dPt>
            <c:idx val="2"/>
            <c:invertIfNegative val="0"/>
            <c:bubble3D val="0"/>
            <c:spPr>
              <a:solidFill>
                <a:srgbClr val="76C03A"/>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7CB2-4199-8190-8347840ACA47}"/>
              </c:ext>
            </c:extLst>
          </c:dPt>
          <c:dPt>
            <c:idx val="3"/>
            <c:invertIfNegative val="0"/>
            <c:bubble3D val="0"/>
            <c:spPr>
              <a:solidFill>
                <a:srgbClr val="76C03A"/>
              </a:solidFill>
              <a:ln w="22225" cap="rnd" cmpd="sng" algn="ctr">
                <a:noFill/>
                <a:round/>
              </a:ln>
              <a:effectLst/>
            </c:spPr>
            <c:extLst>
              <c:ext xmlns:c16="http://schemas.microsoft.com/office/drawing/2014/chart" uri="{C3380CC4-5D6E-409C-BE32-E72D297353CC}">
                <c16:uniqueId val="{00000003-7CB2-4199-8190-8347840ACA47}"/>
              </c:ext>
            </c:extLst>
          </c:dPt>
          <c:dPt>
            <c:idx val="4"/>
            <c:invertIfNegative val="0"/>
            <c:bubble3D val="0"/>
            <c:spPr>
              <a:solidFill>
                <a:srgbClr val="269DD8"/>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8-24DA-45CF-A16D-06145F0A491E}"/>
              </c:ext>
            </c:extLst>
          </c:dPt>
          <c:dLbls>
            <c:spPr>
              <a:noFill/>
              <a:ln>
                <a:noFill/>
              </a:ln>
              <a:effectLst/>
            </c:spPr>
            <c:txPr>
              <a:bodyPr rot="0" spcFirstLastPara="1" vertOverflow="ellipsis" vert="horz" wrap="square" anchor="ctr" anchorCtr="1"/>
              <a:lstStyle/>
              <a:p>
                <a:pPr>
                  <a:defRPr lang="zh-CN" sz="1050" b="0" i="0" u="none" strike="noStrike" kern="1200" baseline="0">
                    <a:solidFill>
                      <a:schemeClr val="dk1">
                        <a:lumMod val="65000"/>
                        <a:lumOff val="3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Sheet1!$A$2:$A$12</c:f>
              <c:strCache>
                <c:ptCount val="5"/>
                <c:pt idx="0">
                  <c:v>Q1FY22</c:v>
                </c:pt>
                <c:pt idx="1">
                  <c:v>Q2FY22</c:v>
                </c:pt>
                <c:pt idx="2">
                  <c:v>Q3FY22</c:v>
                </c:pt>
                <c:pt idx="3">
                  <c:v>Q4FY22</c:v>
                </c:pt>
                <c:pt idx="4">
                  <c:v>1QFY23</c:v>
                </c:pt>
              </c:strCache>
            </c:strRef>
          </c:cat>
          <c:val>
            <c:numRef>
              <c:f>Sheet1!$B$2:$B$12</c:f>
              <c:numCache>
                <c:formatCode>0.0</c:formatCode>
                <c:ptCount val="5"/>
                <c:pt idx="0">
                  <c:v>45.5</c:v>
                </c:pt>
                <c:pt idx="1">
                  <c:v>44</c:v>
                </c:pt>
                <c:pt idx="2" formatCode="General">
                  <c:v>48.3</c:v>
                </c:pt>
                <c:pt idx="3">
                  <c:v>33.299999999999997</c:v>
                </c:pt>
                <c:pt idx="4">
                  <c:v>31.7</c:v>
                </c:pt>
              </c:numCache>
            </c:numRef>
          </c:val>
          <c:extLst>
            <c:ext xmlns:c16="http://schemas.microsoft.com/office/drawing/2014/chart" uri="{C3380CC4-5D6E-409C-BE32-E72D297353CC}">
              <c16:uniqueId val="{00000004-7CB2-4199-8190-8347840ACA47}"/>
            </c:ext>
          </c:extLst>
        </c:ser>
        <c:ser>
          <c:idx val="1"/>
          <c:order val="1"/>
          <c:tx>
            <c:strRef>
              <c:f>Sheet1!$C$1</c:f>
              <c:strCache>
                <c:ptCount val="1"/>
                <c:pt idx="0">
                  <c:v>General &amp; Administrative </c:v>
                </c:pt>
              </c:strCache>
            </c:strRef>
          </c:tx>
          <c:spPr>
            <a:solidFill>
              <a:srgbClr val="BAD981"/>
            </a:solidFill>
            <a:ln w="9525" cap="flat" cmpd="sng" algn="ctr">
              <a:noFill/>
              <a:round/>
            </a:ln>
            <a:effectLst>
              <a:outerShdw blurRad="40000" dist="20000" dir="5400000" rotWithShape="0">
                <a:srgbClr val="000000">
                  <a:alpha val="38000"/>
                </a:srgbClr>
              </a:outerShdw>
            </a:effectLst>
          </c:spPr>
          <c:invertIfNegative val="0"/>
          <c:dPt>
            <c:idx val="2"/>
            <c:invertIfNegative val="0"/>
            <c:bubble3D val="0"/>
            <c:spPr>
              <a:solidFill>
                <a:srgbClr val="BAD981"/>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6-7CB2-4199-8190-8347840ACA47}"/>
              </c:ext>
            </c:extLst>
          </c:dPt>
          <c:dPt>
            <c:idx val="3"/>
            <c:invertIfNegative val="0"/>
            <c:bubble3D val="0"/>
            <c:spPr>
              <a:solidFill>
                <a:srgbClr val="BAD981"/>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8-7CB2-4199-8190-8347840ACA47}"/>
              </c:ext>
            </c:extLst>
          </c:dPt>
          <c:dPt>
            <c:idx val="4"/>
            <c:invertIfNegative val="0"/>
            <c:bubble3D val="0"/>
            <c:spPr>
              <a:solidFill>
                <a:srgbClr val="6DCEE5"/>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24DA-45CF-A16D-06145F0A491E}"/>
              </c:ext>
            </c:extLst>
          </c:dPt>
          <c:dLbls>
            <c:spPr>
              <a:noFill/>
              <a:ln>
                <a:noFill/>
              </a:ln>
              <a:effectLst/>
            </c:spPr>
            <c:txPr>
              <a:bodyPr rot="0" spcFirstLastPara="1" vertOverflow="ellipsis" vert="horz" wrap="square" anchor="ctr" anchorCtr="1"/>
              <a:lstStyle/>
              <a:p>
                <a:pPr>
                  <a:defRPr lang="zh-CN" sz="1050" b="0" i="0" u="none" strike="noStrike" kern="1200" baseline="0">
                    <a:solidFill>
                      <a:schemeClr val="dk1">
                        <a:lumMod val="65000"/>
                        <a:lumOff val="3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Sheet1!$A$2:$A$12</c:f>
              <c:strCache>
                <c:ptCount val="5"/>
                <c:pt idx="0">
                  <c:v>Q1FY22</c:v>
                </c:pt>
                <c:pt idx="1">
                  <c:v>Q2FY22</c:v>
                </c:pt>
                <c:pt idx="2">
                  <c:v>Q3FY22</c:v>
                </c:pt>
                <c:pt idx="3">
                  <c:v>Q4FY22</c:v>
                </c:pt>
                <c:pt idx="4">
                  <c:v>1QFY23</c:v>
                </c:pt>
              </c:strCache>
            </c:strRef>
          </c:cat>
          <c:val>
            <c:numRef>
              <c:f>Sheet1!$C$2:$C$12</c:f>
              <c:numCache>
                <c:formatCode>0.0</c:formatCode>
                <c:ptCount val="5"/>
                <c:pt idx="0">
                  <c:v>19.600000000000001</c:v>
                </c:pt>
                <c:pt idx="1">
                  <c:v>23.2</c:v>
                </c:pt>
                <c:pt idx="2" formatCode="General">
                  <c:v>22.3</c:v>
                </c:pt>
                <c:pt idx="3">
                  <c:v>11.2</c:v>
                </c:pt>
                <c:pt idx="4">
                  <c:v>11.5</c:v>
                </c:pt>
              </c:numCache>
            </c:numRef>
          </c:val>
          <c:extLst>
            <c:ext xmlns:c16="http://schemas.microsoft.com/office/drawing/2014/chart" uri="{C3380CC4-5D6E-409C-BE32-E72D297353CC}">
              <c16:uniqueId val="{00000009-7CB2-4199-8190-8347840ACA47}"/>
            </c:ext>
          </c:extLst>
        </c:ser>
        <c:dLbls>
          <c:showLegendKey val="0"/>
          <c:showVal val="0"/>
          <c:showCatName val="0"/>
          <c:showSerName val="0"/>
          <c:showPercent val="0"/>
          <c:showBubbleSize val="0"/>
        </c:dLbls>
        <c:gapWidth val="150"/>
        <c:overlap val="100"/>
        <c:axId val="127828480"/>
        <c:axId val="165793152"/>
      </c:barChart>
      <c:lineChart>
        <c:grouping val="standard"/>
        <c:varyColors val="0"/>
        <c:ser>
          <c:idx val="2"/>
          <c:order val="2"/>
          <c:tx>
            <c:strRef>
              <c:f>Sheet1!$D$1</c:f>
              <c:strCache>
                <c:ptCount val="1"/>
                <c:pt idx="0">
                  <c:v>列1</c:v>
                </c:pt>
              </c:strCache>
            </c:strRef>
          </c:tx>
          <c:spPr>
            <a:ln w="22225" cap="rnd" cmpd="sng" algn="ctr">
              <a:noFill/>
              <a:round/>
            </a:ln>
            <a:effectLst/>
          </c:spPr>
          <c:marker>
            <c:symbol val="none"/>
          </c:marker>
          <c:dLbls>
            <c:spPr>
              <a:noFill/>
              <a:ln>
                <a:noFill/>
              </a:ln>
              <a:effectLst/>
            </c:spPr>
            <c:txPr>
              <a:bodyPr rot="0" spcFirstLastPara="1" vertOverflow="ellipsis" vert="horz" wrap="square" anchor="ctr" anchorCtr="1"/>
              <a:lstStyle/>
              <a:p>
                <a:pPr>
                  <a:defRPr lang="zh-CN" sz="105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Sheet1!$A$2:$A$12</c:f>
              <c:strCache>
                <c:ptCount val="5"/>
                <c:pt idx="0">
                  <c:v>Q1FY22</c:v>
                </c:pt>
                <c:pt idx="1">
                  <c:v>Q2FY22</c:v>
                </c:pt>
                <c:pt idx="2">
                  <c:v>Q3FY22</c:v>
                </c:pt>
                <c:pt idx="3">
                  <c:v>Q4FY22</c:v>
                </c:pt>
                <c:pt idx="4">
                  <c:v>1QFY23</c:v>
                </c:pt>
              </c:strCache>
            </c:strRef>
          </c:cat>
          <c:val>
            <c:numRef>
              <c:f>Sheet1!$D$2:$D$12</c:f>
              <c:numCache>
                <c:formatCode>0.0</c:formatCode>
                <c:ptCount val="5"/>
                <c:pt idx="0">
                  <c:v>65.099999999999994</c:v>
                </c:pt>
                <c:pt idx="1">
                  <c:v>67.2</c:v>
                </c:pt>
                <c:pt idx="2">
                  <c:v>70.599999999999994</c:v>
                </c:pt>
                <c:pt idx="3">
                  <c:v>44.5</c:v>
                </c:pt>
                <c:pt idx="4">
                  <c:v>43.2</c:v>
                </c:pt>
              </c:numCache>
            </c:numRef>
          </c:val>
          <c:smooth val="0"/>
          <c:extLst>
            <c:ext xmlns:c16="http://schemas.microsoft.com/office/drawing/2014/chart" uri="{C3380CC4-5D6E-409C-BE32-E72D297353CC}">
              <c16:uniqueId val="{0000000A-7CB2-4199-8190-8347840ACA47}"/>
            </c:ext>
          </c:extLst>
        </c:ser>
        <c:dLbls>
          <c:showLegendKey val="0"/>
          <c:showVal val="0"/>
          <c:showCatName val="0"/>
          <c:showSerName val="0"/>
          <c:showPercent val="0"/>
          <c:showBubbleSize val="0"/>
        </c:dLbls>
        <c:marker val="1"/>
        <c:smooth val="0"/>
        <c:axId val="127828480"/>
        <c:axId val="165793152"/>
      </c:lineChart>
      <c:catAx>
        <c:axId val="1278284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050" b="0" i="0" u="none" strike="noStrike" kern="1200" spc="20" baseline="0">
                <a:solidFill>
                  <a:schemeClr val="dk1">
                    <a:lumMod val="65000"/>
                    <a:lumOff val="35000"/>
                  </a:schemeClr>
                </a:solidFill>
                <a:latin typeface="+mn-lt"/>
                <a:ea typeface="+mn-ea"/>
                <a:cs typeface="+mn-cs"/>
              </a:defRPr>
            </a:pPr>
            <a:endParaRPr lang="zh-CN"/>
          </a:p>
        </c:txPr>
        <c:crossAx val="165793152"/>
        <c:crosses val="autoZero"/>
        <c:auto val="1"/>
        <c:lblAlgn val="ctr"/>
        <c:lblOffset val="100"/>
        <c:noMultiLvlLbl val="0"/>
      </c:catAx>
      <c:valAx>
        <c:axId val="165793152"/>
        <c:scaling>
          <c:orientation val="minMax"/>
        </c:scaling>
        <c:delete val="1"/>
        <c:axPos val="l"/>
        <c:numFmt formatCode="0.0" sourceLinked="1"/>
        <c:majorTickMark val="out"/>
        <c:minorTickMark val="none"/>
        <c:tickLblPos val="nextTo"/>
        <c:crossAx val="1278284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sz="1050"/>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60010367249401E-2"/>
          <c:y val="9.2801911098449999E-2"/>
          <c:w val="0.95794097951832302"/>
          <c:h val="0.82302562858988204"/>
        </c:manualLayout>
      </c:layout>
      <c:barChart>
        <c:barDir val="col"/>
        <c:grouping val="stacked"/>
        <c:varyColors val="0"/>
        <c:ser>
          <c:idx val="0"/>
          <c:order val="0"/>
          <c:tx>
            <c:strRef>
              <c:f>Sheet1!$B$1</c:f>
              <c:strCache>
                <c:ptCount val="1"/>
                <c:pt idx="0">
                  <c:v>Sales &amp; Marketing </c:v>
                </c:pt>
              </c:strCache>
            </c:strRef>
          </c:tx>
          <c:spPr>
            <a:pattFill prst="dkUpDiag">
              <a:fgClr>
                <a:srgbClr val="269DD8"/>
              </a:fgClr>
              <a:bgClr>
                <a:schemeClr val="bg1"/>
              </a:bgClr>
            </a:pattFill>
            <a:ln w="9525" cap="flat" cmpd="sng" algn="ctr">
              <a:noFill/>
              <a:round/>
            </a:ln>
            <a:effectLst>
              <a:outerShdw blurRad="40000" dist="20000" dir="5400000" rotWithShape="0">
                <a:srgbClr val="000000">
                  <a:alpha val="38000"/>
                </a:srgbClr>
              </a:outerShdw>
            </a:effectLst>
          </c:spPr>
          <c:invertIfNegative val="0"/>
          <c:cat>
            <c:strRef>
              <c:f>Sheet1!$A$2:$A$10</c:f>
              <c:strCache>
                <c:ptCount val="5"/>
                <c:pt idx="0">
                  <c:v>Q1FY22</c:v>
                </c:pt>
                <c:pt idx="1">
                  <c:v>Q2FY22</c:v>
                </c:pt>
                <c:pt idx="2">
                  <c:v>Q3FY22</c:v>
                </c:pt>
                <c:pt idx="3">
                  <c:v>Q4FY22</c:v>
                </c:pt>
                <c:pt idx="4">
                  <c:v>Q1FY23</c:v>
                </c:pt>
              </c:strCache>
            </c:strRef>
          </c:cat>
          <c:val>
            <c:numRef>
              <c:f>Sheet1!$B$2:$B$10</c:f>
            </c:numRef>
          </c:val>
          <c:extLst>
            <c:ext xmlns:c16="http://schemas.microsoft.com/office/drawing/2014/chart" uri="{C3380CC4-5D6E-409C-BE32-E72D297353CC}">
              <c16:uniqueId val="{00000000-2571-45D6-A29F-E713BAA64795}"/>
            </c:ext>
          </c:extLst>
        </c:ser>
        <c:ser>
          <c:idx val="1"/>
          <c:order val="1"/>
          <c:tx>
            <c:strRef>
              <c:f>Sheet1!$C$1</c:f>
              <c:strCache>
                <c:ptCount val="1"/>
                <c:pt idx="0">
                  <c:v>General &amp; Administrative </c:v>
                </c:pt>
              </c:strCache>
            </c:strRef>
          </c:tx>
          <c:spPr>
            <a:solidFill>
              <a:srgbClr val="269DD8"/>
            </a:solidFill>
            <a:ln w="9525" cap="flat" cmpd="sng" algn="ctr">
              <a:noFill/>
              <a:round/>
            </a:ln>
            <a:effectLst>
              <a:outerShdw blurRad="40000" dist="20000" dir="5400000" rotWithShape="0">
                <a:srgbClr val="000000">
                  <a:alpha val="38000"/>
                </a:srgbClr>
              </a:outerShdw>
            </a:effectLst>
          </c:spPr>
          <c:invertIfNegative val="0"/>
          <c:cat>
            <c:strRef>
              <c:f>Sheet1!$A$2:$A$10</c:f>
              <c:strCache>
                <c:ptCount val="5"/>
                <c:pt idx="0">
                  <c:v>Q1FY22</c:v>
                </c:pt>
                <c:pt idx="1">
                  <c:v>Q2FY22</c:v>
                </c:pt>
                <c:pt idx="2">
                  <c:v>Q3FY22</c:v>
                </c:pt>
                <c:pt idx="3">
                  <c:v>Q4FY22</c:v>
                </c:pt>
                <c:pt idx="4">
                  <c:v>Q1FY23</c:v>
                </c:pt>
              </c:strCache>
            </c:strRef>
          </c:cat>
          <c:val>
            <c:numRef>
              <c:f>Sheet1!$C$2:$C$10</c:f>
            </c:numRef>
          </c:val>
          <c:extLst>
            <c:ext xmlns:c16="http://schemas.microsoft.com/office/drawing/2014/chart" uri="{C3380CC4-5D6E-409C-BE32-E72D297353CC}">
              <c16:uniqueId val="{00000001-2571-45D6-A29F-E713BAA64795}"/>
            </c:ext>
          </c:extLst>
        </c:ser>
        <c:dLbls>
          <c:showLegendKey val="0"/>
          <c:showVal val="0"/>
          <c:showCatName val="0"/>
          <c:showSerName val="0"/>
          <c:showPercent val="0"/>
          <c:showBubbleSize val="0"/>
        </c:dLbls>
        <c:gapWidth val="150"/>
        <c:overlap val="100"/>
        <c:axId val="127830016"/>
        <c:axId val="165794880"/>
      </c:barChart>
      <c:lineChart>
        <c:grouping val="standard"/>
        <c:varyColors val="0"/>
        <c:ser>
          <c:idx val="2"/>
          <c:order val="2"/>
          <c:tx>
            <c:strRef>
              <c:f>Sheet1!$D$1</c:f>
              <c:strCache>
                <c:ptCount val="1"/>
                <c:pt idx="0">
                  <c:v>列1</c:v>
                </c:pt>
              </c:strCache>
            </c:strRef>
          </c:tx>
          <c:spPr>
            <a:ln w="22225" cap="sq" cmpd="sng" algn="ctr">
              <a:solidFill>
                <a:srgbClr val="269DD8"/>
              </a:solidFill>
              <a:bevel/>
              <a:headEnd type="diamond"/>
              <a:tailEnd type="diamond"/>
            </a:ln>
            <a:effectLst/>
          </c:spPr>
          <c:marker>
            <c:symbol val="square"/>
            <c:size val="9"/>
            <c:spPr>
              <a:solidFill>
                <a:srgbClr val="F68C5C"/>
              </a:solidFill>
              <a:ln w="9525" cap="flat" cmpd="sng" algn="ctr">
                <a:solidFill>
                  <a:srgbClr val="F68C5C"/>
                </a:solidFill>
                <a:round/>
                <a:headEnd type="diamond"/>
                <a:tailEnd type="diamond"/>
              </a:ln>
              <a:effectLst/>
            </c:spPr>
          </c:marker>
          <c:dPt>
            <c:idx val="2"/>
            <c:marker>
              <c:symbol val="square"/>
              <c:size val="9"/>
              <c:spPr>
                <a:solidFill>
                  <a:srgbClr val="F68C5C"/>
                </a:solidFill>
                <a:ln w="9525" cap="flat" cmpd="sng" algn="ctr">
                  <a:solidFill>
                    <a:srgbClr val="FFFFFF"/>
                  </a:solidFill>
                  <a:round/>
                  <a:headEnd type="diamond"/>
                  <a:tailEnd type="diamond"/>
                </a:ln>
                <a:effectLst/>
              </c:spPr>
            </c:marker>
            <c:bubble3D val="0"/>
            <c:spPr>
              <a:ln w="22225" cap="sq" cmpd="sng" algn="ctr">
                <a:solidFill>
                  <a:srgbClr val="269DD8"/>
                </a:solidFill>
                <a:bevel/>
                <a:headEnd type="diamond"/>
                <a:tailEnd type="diamond"/>
              </a:ln>
              <a:effectLst/>
            </c:spPr>
            <c:extLst>
              <c:ext xmlns:c16="http://schemas.microsoft.com/office/drawing/2014/chart" uri="{C3380CC4-5D6E-409C-BE32-E72D297353CC}">
                <c16:uniqueId val="{00000003-2571-45D6-A29F-E713BAA64795}"/>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50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Sheet1!$A$2:$A$10</c:f>
              <c:strCache>
                <c:ptCount val="5"/>
                <c:pt idx="0">
                  <c:v>Q1FY22</c:v>
                </c:pt>
                <c:pt idx="1">
                  <c:v>Q2FY22</c:v>
                </c:pt>
                <c:pt idx="2">
                  <c:v>Q3FY22</c:v>
                </c:pt>
                <c:pt idx="3">
                  <c:v>Q4FY22</c:v>
                </c:pt>
                <c:pt idx="4">
                  <c:v>Q1FY23</c:v>
                </c:pt>
              </c:strCache>
            </c:strRef>
          </c:cat>
          <c:val>
            <c:numRef>
              <c:f>Sheet1!$D$2:$D$10</c:f>
              <c:numCache>
                <c:formatCode>0.0%</c:formatCode>
                <c:ptCount val="5"/>
                <c:pt idx="0">
                  <c:v>0.202135021517484</c:v>
                </c:pt>
                <c:pt idx="1">
                  <c:v>0.238099513933266</c:v>
                </c:pt>
                <c:pt idx="2">
                  <c:v>0.212078328600803</c:v>
                </c:pt>
                <c:pt idx="3">
                  <c:v>0.17796794155693499</c:v>
                </c:pt>
                <c:pt idx="4">
                  <c:v>0.13800000000000001</c:v>
                </c:pt>
              </c:numCache>
            </c:numRef>
          </c:val>
          <c:smooth val="0"/>
          <c:extLst>
            <c:ext xmlns:c16="http://schemas.microsoft.com/office/drawing/2014/chart" uri="{C3380CC4-5D6E-409C-BE32-E72D297353CC}">
              <c16:uniqueId val="{00000004-2571-45D6-A29F-E713BAA64795}"/>
            </c:ext>
          </c:extLst>
        </c:ser>
        <c:dLbls>
          <c:showLegendKey val="0"/>
          <c:showVal val="0"/>
          <c:showCatName val="0"/>
          <c:showSerName val="0"/>
          <c:showPercent val="0"/>
          <c:showBubbleSize val="0"/>
        </c:dLbls>
        <c:marker val="1"/>
        <c:smooth val="0"/>
        <c:axId val="1554545087"/>
        <c:axId val="1554540927"/>
      </c:lineChart>
      <c:catAx>
        <c:axId val="127830016"/>
        <c:scaling>
          <c:orientation val="minMax"/>
        </c:scaling>
        <c:delete val="1"/>
        <c:axPos val="b"/>
        <c:numFmt formatCode="General" sourceLinked="1"/>
        <c:majorTickMark val="none"/>
        <c:minorTickMark val="none"/>
        <c:tickLblPos val="nextTo"/>
        <c:crossAx val="165794880"/>
        <c:crosses val="autoZero"/>
        <c:auto val="1"/>
        <c:lblAlgn val="ctr"/>
        <c:lblOffset val="100"/>
        <c:noMultiLvlLbl val="0"/>
      </c:catAx>
      <c:valAx>
        <c:axId val="165794880"/>
        <c:scaling>
          <c:orientation val="minMax"/>
          <c:max val="0.25"/>
          <c:min val="0.125"/>
        </c:scaling>
        <c:delete val="1"/>
        <c:axPos val="l"/>
        <c:numFmt formatCode="0.0%" sourceLinked="1"/>
        <c:majorTickMark val="out"/>
        <c:minorTickMark val="none"/>
        <c:tickLblPos val="nextTo"/>
        <c:crossAx val="127830016"/>
        <c:crosses val="autoZero"/>
        <c:crossBetween val="between"/>
        <c:majorUnit val="0.3"/>
      </c:valAx>
      <c:catAx>
        <c:axId val="1554545087"/>
        <c:scaling>
          <c:orientation val="minMax"/>
        </c:scaling>
        <c:delete val="1"/>
        <c:axPos val="b"/>
        <c:numFmt formatCode="General" sourceLinked="1"/>
        <c:majorTickMark val="out"/>
        <c:minorTickMark val="none"/>
        <c:tickLblPos val="nextTo"/>
        <c:crossAx val="1554540927"/>
        <c:crosses val="autoZero"/>
        <c:auto val="1"/>
        <c:lblAlgn val="ctr"/>
        <c:lblOffset val="100"/>
        <c:noMultiLvlLbl val="0"/>
      </c:catAx>
      <c:valAx>
        <c:axId val="1554540927"/>
        <c:scaling>
          <c:orientation val="minMax"/>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lang="zh-CN" sz="1195" b="0" i="0" u="none" strike="noStrike" kern="1200" spc="20" baseline="0">
                <a:solidFill>
                  <a:schemeClr val="dk1">
                    <a:lumMod val="65000"/>
                    <a:lumOff val="35000"/>
                  </a:schemeClr>
                </a:solidFill>
                <a:latin typeface="+mn-lt"/>
                <a:ea typeface="+mn-ea"/>
                <a:cs typeface="+mn-cs"/>
              </a:defRPr>
            </a:pPr>
            <a:endParaRPr lang="zh-CN"/>
          </a:p>
        </c:txPr>
        <c:crossAx val="1554545087"/>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59760040034003E-2"/>
          <c:y val="0.197630522160338"/>
          <c:w val="0.93448047991993199"/>
          <c:h val="0.66182118094587705"/>
        </c:manualLayout>
      </c:layout>
      <c:barChart>
        <c:barDir val="col"/>
        <c:grouping val="clustered"/>
        <c:varyColors val="0"/>
        <c:ser>
          <c:idx val="0"/>
          <c:order val="0"/>
          <c:tx>
            <c:strRef>
              <c:f>Sheet1!$B$1</c:f>
              <c:strCache>
                <c:ptCount val="1"/>
                <c:pt idx="0">
                  <c:v>列1</c:v>
                </c:pt>
              </c:strCache>
            </c:strRef>
          </c:tx>
          <c:spPr>
            <a:solidFill>
              <a:srgbClr val="76C03A"/>
            </a:solidFill>
            <a:ln w="9525" cap="flat" cmpd="sng" algn="ctr">
              <a:noFill/>
              <a:round/>
            </a:ln>
            <a:effectLst>
              <a:outerShdw blurRad="40000" dist="20000" dir="5400000" rotWithShape="0">
                <a:srgbClr val="000000">
                  <a:alpha val="38000"/>
                </a:srgbClr>
              </a:outerShdw>
            </a:effectLst>
          </c:spPr>
          <c:invertIfNegative val="0"/>
          <c:dPt>
            <c:idx val="0"/>
            <c:invertIfNegative val="0"/>
            <c:bubble3D val="0"/>
            <c:spPr>
              <a:solidFill>
                <a:srgbClr val="76C03A"/>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A632-44C8-9987-1D99BD695BA6}"/>
              </c:ext>
            </c:extLst>
          </c:dPt>
          <c:dPt>
            <c:idx val="2"/>
            <c:invertIfNegative val="0"/>
            <c:bubble3D val="0"/>
            <c:spPr>
              <a:solidFill>
                <a:srgbClr val="76C03A"/>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A632-44C8-9987-1D99BD695BA6}"/>
              </c:ext>
            </c:extLst>
          </c:dPt>
          <c:dPt>
            <c:idx val="3"/>
            <c:invertIfNegative val="0"/>
            <c:bubble3D val="0"/>
            <c:spPr>
              <a:solidFill>
                <a:srgbClr val="76C03A"/>
              </a:solidFill>
              <a:ln w="22225" cap="rnd" cmpd="sng" algn="ctr">
                <a:noFill/>
                <a:round/>
              </a:ln>
              <a:effectLst/>
            </c:spPr>
            <c:extLst>
              <c:ext xmlns:c16="http://schemas.microsoft.com/office/drawing/2014/chart" uri="{C3380CC4-5D6E-409C-BE32-E72D297353CC}">
                <c16:uniqueId val="{00000005-A632-44C8-9987-1D99BD695BA6}"/>
              </c:ext>
            </c:extLst>
          </c:dPt>
          <c:dPt>
            <c:idx val="4"/>
            <c:invertIfNegative val="0"/>
            <c:bubble3D val="0"/>
            <c:spPr>
              <a:solidFill>
                <a:srgbClr val="269DD8"/>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6-AB08-42FB-B956-8B00DD9BC48E}"/>
              </c:ext>
            </c:extLst>
          </c:dPt>
          <c:dLbls>
            <c:spPr>
              <a:noFill/>
              <a:ln>
                <a:noFill/>
              </a:ln>
              <a:effectLst/>
            </c:spPr>
            <c:txPr>
              <a:bodyPr rot="0" spcFirstLastPara="1" vertOverflow="ellipsis" vert="horz" wrap="square" lIns="38100" tIns="19050" rIns="38100" bIns="19050" anchor="t" anchorCtr="0">
                <a:spAutoFit/>
              </a:bodyPr>
              <a:lstStyle/>
              <a:p>
                <a:pPr>
                  <a:defRPr lang="zh-CN" sz="1200" b="1" i="0" u="none" strike="noStrike" kern="1200" baseline="0">
                    <a:solidFill>
                      <a:schemeClr val="tx1">
                        <a:lumMod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Q1FY22</c:v>
                </c:pt>
                <c:pt idx="1">
                  <c:v>Q2FY22</c:v>
                </c:pt>
                <c:pt idx="2">
                  <c:v>Q3FY22</c:v>
                </c:pt>
                <c:pt idx="3">
                  <c:v>Q4FY22</c:v>
                </c:pt>
                <c:pt idx="4">
                  <c:v>Q1FY23</c:v>
                </c:pt>
              </c:strCache>
            </c:strRef>
          </c:cat>
          <c:val>
            <c:numRef>
              <c:f>Sheet1!$B$2:$B$6</c:f>
              <c:numCache>
                <c:formatCode>0.0</c:formatCode>
                <c:ptCount val="5"/>
                <c:pt idx="0">
                  <c:v>12.8</c:v>
                </c:pt>
                <c:pt idx="1">
                  <c:v>9.9</c:v>
                </c:pt>
                <c:pt idx="2" formatCode="General">
                  <c:v>8.5</c:v>
                </c:pt>
                <c:pt idx="3">
                  <c:v>5.7</c:v>
                </c:pt>
                <c:pt idx="4" formatCode="General">
                  <c:v>5.2</c:v>
                </c:pt>
              </c:numCache>
            </c:numRef>
          </c:val>
          <c:extLst>
            <c:ext xmlns:c16="http://schemas.microsoft.com/office/drawing/2014/chart" uri="{C3380CC4-5D6E-409C-BE32-E72D297353CC}">
              <c16:uniqueId val="{00000006-A632-44C8-9987-1D99BD695BA6}"/>
            </c:ext>
          </c:extLst>
        </c:ser>
        <c:dLbls>
          <c:showLegendKey val="0"/>
          <c:showVal val="0"/>
          <c:showCatName val="0"/>
          <c:showSerName val="0"/>
          <c:showPercent val="0"/>
          <c:showBubbleSize val="0"/>
        </c:dLbls>
        <c:gapWidth val="150"/>
        <c:axId val="127828480"/>
        <c:axId val="165793152"/>
      </c:barChart>
      <c:catAx>
        <c:axId val="1278284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050" b="0" i="0" u="none" strike="noStrike" kern="1200" spc="20" baseline="0">
                <a:solidFill>
                  <a:schemeClr val="bg1">
                    <a:lumMod val="50000"/>
                  </a:schemeClr>
                </a:solidFill>
                <a:latin typeface="Arial" panose="020B0604020202020204" pitchFamily="34" charset="0"/>
                <a:ea typeface="+mn-ea"/>
                <a:cs typeface="Arial" panose="020B0604020202020204" pitchFamily="34" charset="0"/>
              </a:defRPr>
            </a:pPr>
            <a:endParaRPr lang="zh-CN"/>
          </a:p>
        </c:txPr>
        <c:crossAx val="165793152"/>
        <c:crosses val="autoZero"/>
        <c:auto val="1"/>
        <c:lblAlgn val="ctr"/>
        <c:lblOffset val="100"/>
        <c:noMultiLvlLbl val="0"/>
      </c:catAx>
      <c:valAx>
        <c:axId val="165793152"/>
        <c:scaling>
          <c:orientation val="minMax"/>
        </c:scaling>
        <c:delete val="1"/>
        <c:axPos val="l"/>
        <c:numFmt formatCode="0.0" sourceLinked="1"/>
        <c:majorTickMark val="out"/>
        <c:minorTickMark val="none"/>
        <c:tickLblPos val="nextTo"/>
        <c:crossAx val="127828480"/>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lang="zh-CN" sz="800"/>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59760040034003E-2"/>
          <c:y val="0.11610253505771399"/>
          <c:w val="0.93448047991993199"/>
          <c:h val="0.80969091553471495"/>
        </c:manualLayout>
      </c:layout>
      <c:lineChart>
        <c:grouping val="standard"/>
        <c:varyColors val="0"/>
        <c:ser>
          <c:idx val="0"/>
          <c:order val="0"/>
          <c:tx>
            <c:strRef>
              <c:f>Sheet1!$B$1</c:f>
              <c:strCache>
                <c:ptCount val="1"/>
                <c:pt idx="0">
                  <c:v>Margin</c:v>
                </c:pt>
              </c:strCache>
            </c:strRef>
          </c:tx>
          <c:spPr>
            <a:ln w="22225" cap="rnd" cmpd="sng" algn="ctr">
              <a:solidFill>
                <a:srgbClr val="269DD8"/>
              </a:solidFill>
              <a:round/>
            </a:ln>
            <a:effectLst/>
          </c:spPr>
          <c:marker>
            <c:symbol val="square"/>
            <c:size val="9"/>
            <c:spPr>
              <a:solidFill>
                <a:srgbClr val="F68C5C"/>
              </a:solidFill>
              <a:ln w="9525" cap="flat" cmpd="sng" algn="ctr">
                <a:solidFill>
                  <a:srgbClr val="F68C5C"/>
                </a:solidFill>
                <a:round/>
              </a:ln>
              <a:effectLst/>
            </c:spPr>
          </c:marker>
          <c:dPt>
            <c:idx val="2"/>
            <c:marker>
              <c:symbol val="square"/>
              <c:size val="9"/>
              <c:spPr>
                <a:solidFill>
                  <a:srgbClr val="F68C5C"/>
                </a:solidFill>
                <a:ln w="9525" cap="flat" cmpd="sng" algn="ctr">
                  <a:solidFill>
                    <a:srgbClr val="F68C5C"/>
                  </a:solidFill>
                  <a:round/>
                </a:ln>
                <a:effectLst/>
              </c:spPr>
            </c:marker>
            <c:bubble3D val="0"/>
            <c:extLst>
              <c:ext xmlns:c16="http://schemas.microsoft.com/office/drawing/2014/chart" uri="{C3380CC4-5D6E-409C-BE32-E72D297353CC}">
                <c16:uniqueId val="{00000000-A5DA-413E-BC57-AFFC43FB4418}"/>
              </c:ext>
            </c:extLst>
          </c:dPt>
          <c:dPt>
            <c:idx val="3"/>
            <c:marker>
              <c:symbol val="square"/>
              <c:size val="9"/>
              <c:spPr>
                <a:solidFill>
                  <a:srgbClr val="F68C5C"/>
                </a:solidFill>
                <a:ln w="9525" cap="flat" cmpd="sng" algn="ctr">
                  <a:solidFill>
                    <a:srgbClr val="F68C5C"/>
                  </a:solidFill>
                  <a:round/>
                </a:ln>
                <a:effectLst/>
              </c:spPr>
            </c:marker>
            <c:bubble3D val="0"/>
            <c:extLst>
              <c:ext xmlns:c16="http://schemas.microsoft.com/office/drawing/2014/chart" uri="{C3380CC4-5D6E-409C-BE32-E72D297353CC}">
                <c16:uniqueId val="{00000001-A5DA-413E-BC57-AFFC43FB4418}"/>
              </c:ext>
            </c:extLst>
          </c:dPt>
          <c:dLbls>
            <c:dLbl>
              <c:idx val="0"/>
              <c:layout>
                <c:manualLayout>
                  <c:x val="-9.8696222520611401E-2"/>
                  <c:y val="-5.6377230976862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DA-413E-BC57-AFFC43FB4418}"/>
                </c:ext>
              </c:extLst>
            </c:dLbl>
            <c:dLbl>
              <c:idx val="1"/>
              <c:layout>
                <c:manualLayout>
                  <c:x val="-0.10763070253153"/>
                  <c:y val="-5.0977113067201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DA-413E-BC57-AFFC43FB4418}"/>
                </c:ext>
              </c:extLst>
            </c:dLbl>
            <c:dLbl>
              <c:idx val="2"/>
              <c:layout>
                <c:manualLayout>
                  <c:x val="-8.0827262498774796E-2"/>
                  <c:y val="-5.9077289931692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DA-413E-BC57-AFFC43FB4418}"/>
                </c:ext>
              </c:extLst>
            </c:dLbl>
            <c:dLbl>
              <c:idx val="3"/>
              <c:layout>
                <c:manualLayout>
                  <c:x val="-5.9817023920693199E-2"/>
                  <c:y val="-5.90770773286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DA-413E-BC57-AFFC43FB4418}"/>
                </c:ext>
              </c:extLst>
            </c:dLbl>
            <c:dLbl>
              <c:idx val="4"/>
              <c:tx>
                <c:rich>
                  <a:bodyPr/>
                  <a:lstStyle/>
                  <a:p>
                    <a:r>
                      <a:rPr lang="en-US" altLang="zh-HK" dirty="0"/>
                      <a:t>10.6%</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10-472B-A3CC-8AC88ACC0D86}"/>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Q1FY22</c:v>
                </c:pt>
                <c:pt idx="1">
                  <c:v>Q2FY22</c:v>
                </c:pt>
                <c:pt idx="2">
                  <c:v>Q3FY22</c:v>
                </c:pt>
                <c:pt idx="3">
                  <c:v>Q4FY22</c:v>
                </c:pt>
                <c:pt idx="4">
                  <c:v>Q1FY23</c:v>
                </c:pt>
              </c:strCache>
            </c:strRef>
          </c:cat>
          <c:val>
            <c:numRef>
              <c:f>Sheet1!$B$2:$B$6</c:f>
              <c:numCache>
                <c:formatCode>0.0%</c:formatCode>
                <c:ptCount val="5"/>
                <c:pt idx="0">
                  <c:v>7.2999999999999995E-2</c:v>
                </c:pt>
                <c:pt idx="1">
                  <c:v>9.1999999999999998E-2</c:v>
                </c:pt>
                <c:pt idx="2">
                  <c:v>0.11799999999999999</c:v>
                </c:pt>
                <c:pt idx="3">
                  <c:v>0.08</c:v>
                </c:pt>
                <c:pt idx="4" formatCode="0.00%">
                  <c:v>0.106</c:v>
                </c:pt>
              </c:numCache>
            </c:numRef>
          </c:val>
          <c:smooth val="0"/>
          <c:extLst>
            <c:ext xmlns:c16="http://schemas.microsoft.com/office/drawing/2014/chart" uri="{C3380CC4-5D6E-409C-BE32-E72D297353CC}">
              <c16:uniqueId val="{00000004-A5DA-413E-BC57-AFFC43FB4418}"/>
            </c:ext>
          </c:extLst>
        </c:ser>
        <c:dLbls>
          <c:showLegendKey val="0"/>
          <c:showVal val="0"/>
          <c:showCatName val="0"/>
          <c:showSerName val="0"/>
          <c:showPercent val="0"/>
          <c:showBubbleSize val="0"/>
        </c:dLbls>
        <c:marker val="1"/>
        <c:smooth val="0"/>
        <c:axId val="127827968"/>
        <c:axId val="165791424"/>
      </c:lineChart>
      <c:catAx>
        <c:axId val="1278279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050" b="0" i="0" u="none" strike="noStrike" kern="1200" spc="20" baseline="0">
                <a:solidFill>
                  <a:schemeClr val="bg1">
                    <a:lumMod val="50000"/>
                  </a:schemeClr>
                </a:solidFill>
                <a:latin typeface="+mn-lt"/>
                <a:ea typeface="+mn-ea"/>
                <a:cs typeface="+mn-cs"/>
              </a:defRPr>
            </a:pPr>
            <a:endParaRPr lang="zh-CN"/>
          </a:p>
        </c:txPr>
        <c:crossAx val="165791424"/>
        <c:crosses val="autoZero"/>
        <c:auto val="0"/>
        <c:lblAlgn val="ctr"/>
        <c:lblOffset val="100"/>
        <c:noMultiLvlLbl val="0"/>
      </c:catAx>
      <c:valAx>
        <c:axId val="165791424"/>
        <c:scaling>
          <c:orientation val="minMax"/>
          <c:max val="0.15"/>
          <c:min val="0"/>
        </c:scaling>
        <c:delete val="1"/>
        <c:axPos val="l"/>
        <c:numFmt formatCode="0.0%" sourceLinked="1"/>
        <c:majorTickMark val="out"/>
        <c:minorTickMark val="none"/>
        <c:tickLblPos val="nextTo"/>
        <c:crossAx val="127827968"/>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45943806647503E-2"/>
          <c:y val="9.278312745391374E-3"/>
          <c:w val="0.96005405619335249"/>
          <c:h val="0.98144337450921726"/>
        </c:manualLayout>
      </c:layout>
      <c:lineChart>
        <c:grouping val="standard"/>
        <c:varyColors val="0"/>
        <c:ser>
          <c:idx val="0"/>
          <c:order val="0"/>
          <c:tx>
            <c:strRef>
              <c:f>Sheet1!$B$1</c:f>
              <c:strCache>
                <c:ptCount val="1"/>
                <c:pt idx="0">
                  <c:v>EBITDA Margin Excluding SBC</c:v>
                </c:pt>
              </c:strCache>
            </c:strRef>
          </c:tx>
          <c:spPr>
            <a:ln w="28575" cap="rnd">
              <a:solidFill>
                <a:srgbClr val="BAD981"/>
              </a:solidFill>
              <a:round/>
            </a:ln>
            <a:effectLst/>
          </c:spPr>
          <c:marker>
            <c:symbol val="square"/>
            <c:size val="7"/>
            <c:spPr>
              <a:solidFill>
                <a:srgbClr val="F68C5C"/>
              </a:solidFill>
              <a:ln w="9525">
                <a:solidFill>
                  <a:srgbClr val="F68C5C"/>
                </a:solidFill>
              </a:ln>
              <a:effectLst/>
            </c:spPr>
          </c:marker>
          <c:dPt>
            <c:idx val="2"/>
            <c:marker>
              <c:spPr>
                <a:solidFill>
                  <a:srgbClr val="F68C5C"/>
                </a:solidFill>
                <a:ln w="9525">
                  <a:noFill/>
                </a:ln>
                <a:effectLst/>
              </c:spPr>
            </c:marker>
            <c:bubble3D val="0"/>
            <c:extLst>
              <c:ext xmlns:c16="http://schemas.microsoft.com/office/drawing/2014/chart" uri="{C3380CC4-5D6E-409C-BE32-E72D297353CC}">
                <c16:uniqueId val="{00000001-9BA6-4590-BB58-2CAEAF8494DC}"/>
              </c:ext>
            </c:extLst>
          </c:dPt>
          <c:dLbls>
            <c:dLbl>
              <c:idx val="2"/>
              <c:tx>
                <c:rich>
                  <a:bodyPr/>
                  <a:lstStyle/>
                  <a:p>
                    <a:r>
                      <a:rPr lang="en-US" altLang="en-US" dirty="0"/>
                      <a:t>-6.7%</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A6-4590-BB58-2CAEAF8494D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5"/>
                <c:pt idx="0">
                  <c:v>Q1FY22</c:v>
                </c:pt>
                <c:pt idx="1">
                  <c:v>Q2FY22</c:v>
                </c:pt>
                <c:pt idx="2">
                  <c:v>Q3FY22</c:v>
                </c:pt>
                <c:pt idx="3">
                  <c:v>Q4FY22</c:v>
                </c:pt>
                <c:pt idx="4">
                  <c:v>Q1FY23</c:v>
                </c:pt>
              </c:strCache>
            </c:strRef>
          </c:cat>
          <c:val>
            <c:numRef>
              <c:f>Sheet1!$B$2:$B$10</c:f>
              <c:numCache>
                <c:formatCode>0.0%</c:formatCode>
                <c:ptCount val="5"/>
                <c:pt idx="0">
                  <c:v>-9.1999999999999998E-2</c:v>
                </c:pt>
                <c:pt idx="1">
                  <c:v>-0.13400000000000001</c:v>
                </c:pt>
                <c:pt idx="2">
                  <c:v>-6.7000000000000004E-2</c:v>
                </c:pt>
                <c:pt idx="3">
                  <c:v>-0.08</c:v>
                </c:pt>
                <c:pt idx="4">
                  <c:v>-2.3E-2</c:v>
                </c:pt>
              </c:numCache>
            </c:numRef>
          </c:val>
          <c:smooth val="0"/>
          <c:extLst>
            <c:ext xmlns:c16="http://schemas.microsoft.com/office/drawing/2014/chart" uri="{C3380CC4-5D6E-409C-BE32-E72D297353CC}">
              <c16:uniqueId val="{00000003-9BA6-4590-BB58-2CAEAF8494DC}"/>
            </c:ext>
          </c:extLst>
        </c:ser>
        <c:dLbls>
          <c:showLegendKey val="0"/>
          <c:showVal val="0"/>
          <c:showCatName val="0"/>
          <c:showSerName val="0"/>
          <c:showPercent val="0"/>
          <c:showBubbleSize val="0"/>
        </c:dLbls>
        <c:marker val="1"/>
        <c:smooth val="0"/>
        <c:axId val="128318976"/>
        <c:axId val="128114688"/>
      </c:lineChart>
      <c:catAx>
        <c:axId val="128318976"/>
        <c:scaling>
          <c:orientation val="minMax"/>
        </c:scaling>
        <c:delete val="1"/>
        <c:axPos val="b"/>
        <c:numFmt formatCode="General" sourceLinked="1"/>
        <c:majorTickMark val="out"/>
        <c:minorTickMark val="none"/>
        <c:tickLblPos val="nextTo"/>
        <c:crossAx val="128114688"/>
        <c:crosses val="autoZero"/>
        <c:auto val="1"/>
        <c:lblAlgn val="ctr"/>
        <c:lblOffset val="100"/>
        <c:noMultiLvlLbl val="0"/>
      </c:catAx>
      <c:valAx>
        <c:axId val="128114688"/>
        <c:scaling>
          <c:orientation val="minMax"/>
          <c:min val="-0.30000000000000004"/>
        </c:scaling>
        <c:delete val="0"/>
        <c:axPos val="l"/>
        <c:numFmt formatCode="0.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zh-CN"/>
          </a:p>
        </c:txPr>
        <c:crossAx val="128318976"/>
        <c:crosses val="autoZero"/>
        <c:crossBetween val="between"/>
        <c:majorUnit val="8.0000000000000016E-2"/>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52117479741684E-2"/>
          <c:y val="0.11026846358312542"/>
          <c:w val="0.94397249987671095"/>
          <c:h val="0.80335544441254536"/>
        </c:manualLayout>
      </c:layout>
      <c:barChart>
        <c:barDir val="col"/>
        <c:grouping val="clustered"/>
        <c:varyColors val="0"/>
        <c:ser>
          <c:idx val="0"/>
          <c:order val="0"/>
          <c:tx>
            <c:strRef>
              <c:f>Sheet1!$B$1</c:f>
              <c:strCache>
                <c:ptCount val="1"/>
                <c:pt idx="0">
                  <c:v>EBITDA</c:v>
                </c:pt>
              </c:strCache>
            </c:strRef>
          </c:tx>
          <c:spPr>
            <a:solidFill>
              <a:srgbClr val="76C03A"/>
            </a:solidFill>
            <a:ln w="25400">
              <a:noFill/>
            </a:ln>
          </c:spPr>
          <c:invertIfNegative val="0"/>
          <c:dPt>
            <c:idx val="0"/>
            <c:invertIfNegative val="0"/>
            <c:bubble3D val="0"/>
            <c:extLst>
              <c:ext xmlns:c16="http://schemas.microsoft.com/office/drawing/2014/chart" uri="{C3380CC4-5D6E-409C-BE32-E72D297353CC}">
                <c16:uniqueId val="{00000001-6E99-4DD5-BB0A-D5EB8ABFF2EF}"/>
              </c:ext>
            </c:extLst>
          </c:dPt>
          <c:dPt>
            <c:idx val="1"/>
            <c:invertIfNegative val="0"/>
            <c:bubble3D val="0"/>
            <c:extLst>
              <c:ext xmlns:c16="http://schemas.microsoft.com/office/drawing/2014/chart" uri="{C3380CC4-5D6E-409C-BE32-E72D297353CC}">
                <c16:uniqueId val="{00000003-6E99-4DD5-BB0A-D5EB8ABFF2EF}"/>
              </c:ext>
            </c:extLst>
          </c:dPt>
          <c:dPt>
            <c:idx val="2"/>
            <c:invertIfNegative val="0"/>
            <c:bubble3D val="0"/>
            <c:extLst>
              <c:ext xmlns:c16="http://schemas.microsoft.com/office/drawing/2014/chart" uri="{C3380CC4-5D6E-409C-BE32-E72D297353CC}">
                <c16:uniqueId val="{00000004-6E99-4DD5-BB0A-D5EB8ABFF2EF}"/>
              </c:ext>
            </c:extLst>
          </c:dPt>
          <c:dPt>
            <c:idx val="3"/>
            <c:invertIfNegative val="0"/>
            <c:bubble3D val="0"/>
            <c:extLst>
              <c:ext xmlns:c16="http://schemas.microsoft.com/office/drawing/2014/chart" uri="{C3380CC4-5D6E-409C-BE32-E72D297353CC}">
                <c16:uniqueId val="{00000005-6E99-4DD5-BB0A-D5EB8ABFF2EF}"/>
              </c:ext>
            </c:extLst>
          </c:dPt>
          <c:dPt>
            <c:idx val="4"/>
            <c:invertIfNegative val="0"/>
            <c:bubble3D val="0"/>
            <c:spPr>
              <a:solidFill>
                <a:srgbClr val="269DD8"/>
              </a:solidFill>
              <a:ln w="25400">
                <a:noFill/>
              </a:ln>
            </c:spPr>
            <c:extLst>
              <c:ext xmlns:c16="http://schemas.microsoft.com/office/drawing/2014/chart" uri="{C3380CC4-5D6E-409C-BE32-E72D297353CC}">
                <c16:uniqueId val="{00000006-6E99-4DD5-BB0A-D5EB8ABFF2EF}"/>
              </c:ext>
            </c:extLst>
          </c:dPt>
          <c:dLbls>
            <c:spPr>
              <a:noFill/>
              <a:ln>
                <a:noFill/>
              </a:ln>
              <a:effectLst/>
            </c:spPr>
            <c:txPr>
              <a:bodyPr wrap="square" lIns="38100" tIns="19050" rIns="38100" bIns="19050" anchor="ctr">
                <a:spAutoFit/>
              </a:bodyPr>
              <a:lstStyle/>
              <a:p>
                <a:pPr>
                  <a:defRPr b="1">
                    <a:solidFill>
                      <a:schemeClr val="tx1"/>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5"/>
                <c:pt idx="0">
                  <c:v>Q1FY22</c:v>
                </c:pt>
                <c:pt idx="1">
                  <c:v>Q2FY22</c:v>
                </c:pt>
                <c:pt idx="2">
                  <c:v>Q3FY22</c:v>
                </c:pt>
                <c:pt idx="3">
                  <c:v>Q4FY22</c:v>
                </c:pt>
                <c:pt idx="4">
                  <c:v>Q1FY23</c:v>
                </c:pt>
              </c:strCache>
            </c:strRef>
          </c:cat>
          <c:val>
            <c:numRef>
              <c:f>Sheet1!$B$2:$B$10</c:f>
              <c:numCache>
                <c:formatCode>0.0_);\(0.0\)</c:formatCode>
                <c:ptCount val="5"/>
                <c:pt idx="0">
                  <c:v>-29.7</c:v>
                </c:pt>
                <c:pt idx="1">
                  <c:v>-37.799999999999997</c:v>
                </c:pt>
                <c:pt idx="2">
                  <c:v>-22.2</c:v>
                </c:pt>
                <c:pt idx="3">
                  <c:v>-20</c:v>
                </c:pt>
                <c:pt idx="4">
                  <c:v>-7.1</c:v>
                </c:pt>
              </c:numCache>
            </c:numRef>
          </c:val>
          <c:extLst>
            <c:ext xmlns:c16="http://schemas.microsoft.com/office/drawing/2014/chart" uri="{C3380CC4-5D6E-409C-BE32-E72D297353CC}">
              <c16:uniqueId val="{00000007-6E99-4DD5-BB0A-D5EB8ABFF2EF}"/>
            </c:ext>
          </c:extLst>
        </c:ser>
        <c:dLbls>
          <c:showLegendKey val="0"/>
          <c:showVal val="0"/>
          <c:showCatName val="0"/>
          <c:showSerName val="0"/>
          <c:showPercent val="0"/>
          <c:showBubbleSize val="0"/>
        </c:dLbls>
        <c:gapWidth val="219"/>
        <c:axId val="167975424"/>
        <c:axId val="128116416"/>
      </c:barChart>
      <c:catAx>
        <c:axId val="167975424"/>
        <c:scaling>
          <c:orientation val="minMax"/>
        </c:scaling>
        <c:delete val="0"/>
        <c:axPos val="b"/>
        <c:numFmt formatCode="General" sourceLinked="1"/>
        <c:majorTickMark val="none"/>
        <c:minorTickMark val="none"/>
        <c:tickLblPos val="high"/>
        <c:spPr>
          <a:ln w="9525">
            <a:solidFill>
              <a:schemeClr val="tx1"/>
            </a:solidFill>
            <a:prstDash val="solid"/>
          </a:ln>
        </c:spPr>
        <c:txPr>
          <a:bodyPr rot="0" vert="horz"/>
          <a:lstStyle/>
          <a:p>
            <a:pPr>
              <a:defRPr sz="1200" b="0">
                <a:solidFill>
                  <a:schemeClr val="tx1"/>
                </a:solidFill>
                <a:latin typeface="+mn-lt"/>
              </a:defRPr>
            </a:pPr>
            <a:endParaRPr lang="zh-CN"/>
          </a:p>
        </c:txPr>
        <c:crossAx val="128116416"/>
        <c:crosses val="autoZero"/>
        <c:auto val="1"/>
        <c:lblAlgn val="ctr"/>
        <c:lblOffset val="100"/>
        <c:noMultiLvlLbl val="0"/>
      </c:catAx>
      <c:valAx>
        <c:axId val="128116416"/>
        <c:scaling>
          <c:orientation val="minMax"/>
        </c:scaling>
        <c:delete val="1"/>
        <c:axPos val="l"/>
        <c:numFmt formatCode="0.0_);\(0.0\)" sourceLinked="1"/>
        <c:majorTickMark val="out"/>
        <c:minorTickMark val="none"/>
        <c:tickLblPos val="nextTo"/>
        <c:crossAx val="167975424"/>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mj-ea"/>
          <a:cs typeface="?????? Pro W3"/>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28763457773845E-2"/>
          <c:y val="6.1998106872712365E-2"/>
          <c:w val="0.93175553832876079"/>
          <c:h val="0.88441535905200297"/>
        </c:manualLayout>
      </c:layout>
      <c:lineChart>
        <c:grouping val="standard"/>
        <c:varyColors val="0"/>
        <c:ser>
          <c:idx val="0"/>
          <c:order val="0"/>
          <c:tx>
            <c:strRef>
              <c:f>Sheet1!$B$1</c:f>
              <c:strCache>
                <c:ptCount val="1"/>
                <c:pt idx="0">
                  <c:v>Adjusted Net Loss Margin</c:v>
                </c:pt>
              </c:strCache>
            </c:strRef>
          </c:tx>
          <c:spPr>
            <a:ln w="28575" cap="rnd">
              <a:solidFill>
                <a:srgbClr val="BAD981"/>
              </a:solidFill>
              <a:round/>
            </a:ln>
            <a:effectLst/>
          </c:spPr>
          <c:marker>
            <c:symbol val="square"/>
            <c:size val="7"/>
            <c:spPr>
              <a:solidFill>
                <a:srgbClr val="F68C5C"/>
              </a:solidFill>
              <a:ln w="9525">
                <a:solidFill>
                  <a:srgbClr val="F68C5C"/>
                </a:solidFill>
              </a:ln>
              <a:effectLst/>
            </c:spPr>
          </c:marker>
          <c:dPt>
            <c:idx val="2"/>
            <c:marker>
              <c:symbol val="square"/>
              <c:size val="7"/>
              <c:spPr>
                <a:solidFill>
                  <a:srgbClr val="F68C5C"/>
                </a:solidFill>
                <a:ln w="9525">
                  <a:solidFill>
                    <a:srgbClr val="F68C5C"/>
                  </a:solidFill>
                </a:ln>
                <a:effectLst/>
              </c:spPr>
            </c:marker>
            <c:bubble3D val="0"/>
            <c:spPr>
              <a:ln w="28575" cap="rnd">
                <a:solidFill>
                  <a:srgbClr val="BAD981"/>
                </a:solidFill>
                <a:round/>
              </a:ln>
              <a:effectLst/>
            </c:spPr>
            <c:extLst>
              <c:ext xmlns:c16="http://schemas.microsoft.com/office/drawing/2014/chart" uri="{C3380CC4-5D6E-409C-BE32-E72D297353CC}">
                <c16:uniqueId val="{00000001-E7D4-47BC-8804-8EFB80DC7926}"/>
              </c:ext>
            </c:extLst>
          </c:dPt>
          <c:dLbls>
            <c:dLbl>
              <c:idx val="1"/>
              <c:layout>
                <c:manualLayout>
                  <c:x val="-7.7976914776039144E-2"/>
                  <c:y val="6.0125148107133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8D-44EF-A60A-D9F9D7A01C29}"/>
                </c:ext>
              </c:extLst>
            </c:dLbl>
            <c:dLbl>
              <c:idx val="2"/>
              <c:layout>
                <c:manualLayout>
                  <c:x val="-5.220646083700909E-2"/>
                  <c:y val="8.7454760883103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D4-47BC-8804-8EFB80DC7926}"/>
                </c:ext>
              </c:extLst>
            </c:dLbl>
            <c:dLbl>
              <c:idx val="3"/>
              <c:layout>
                <c:manualLayout>
                  <c:x val="-6.8961022464347058E-2"/>
                  <c:y val="-7.474627574847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6A-4F62-992F-1B8EC058EE7D}"/>
                </c:ext>
              </c:extLst>
            </c:dLbl>
            <c:dLbl>
              <c:idx val="4"/>
              <c:layout>
                <c:manualLayout>
                  <c:x val="-4.6087585192501515E-2"/>
                  <c:y val="8.0212628691272977E-2"/>
                </c:manualLayout>
              </c:layout>
              <c:tx>
                <c:rich>
                  <a:bodyPr/>
                  <a:lstStyle/>
                  <a:p>
                    <a:r>
                      <a:rPr lang="en-US" altLang="zh-CN" dirty="0" smtClean="0"/>
                      <a:t>-3.3%</a:t>
                    </a:r>
                    <a:endParaRPr lang="en-US" altLang="zh-HK"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8D-44EF-A60A-D9F9D7A01C2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Sheet1!$A$2:$A$10</c:f>
              <c:strCache>
                <c:ptCount val="5"/>
                <c:pt idx="0">
                  <c:v>Q1FY22</c:v>
                </c:pt>
                <c:pt idx="1">
                  <c:v>Q2FY22</c:v>
                </c:pt>
                <c:pt idx="2">
                  <c:v>Q3FY22</c:v>
                </c:pt>
                <c:pt idx="3">
                  <c:v>Q4FY22</c:v>
                </c:pt>
                <c:pt idx="4">
                  <c:v>Q1FY23</c:v>
                </c:pt>
              </c:strCache>
            </c:strRef>
          </c:cat>
          <c:val>
            <c:numRef>
              <c:f>Sheet1!$B$2:$B$10</c:f>
              <c:numCache>
                <c:formatCode>0.0%</c:formatCode>
                <c:ptCount val="5"/>
                <c:pt idx="0">
                  <c:v>-9.8000000000000004E-2</c:v>
                </c:pt>
                <c:pt idx="1">
                  <c:v>-0.14499999999999999</c:v>
                </c:pt>
                <c:pt idx="2">
                  <c:v>-7.5999999999999998E-2</c:v>
                </c:pt>
                <c:pt idx="3">
                  <c:v>-9.4E-2</c:v>
                </c:pt>
                <c:pt idx="4">
                  <c:v>-3.3000000000000002E-2</c:v>
                </c:pt>
              </c:numCache>
            </c:numRef>
          </c:val>
          <c:smooth val="0"/>
          <c:extLst>
            <c:ext xmlns:c16="http://schemas.microsoft.com/office/drawing/2014/chart" uri="{C3380CC4-5D6E-409C-BE32-E72D297353CC}">
              <c16:uniqueId val="{00000002-E7D4-47BC-8804-8EFB80DC7926}"/>
            </c:ext>
          </c:extLst>
        </c:ser>
        <c:dLbls>
          <c:dLblPos val="t"/>
          <c:showLegendKey val="0"/>
          <c:showVal val="1"/>
          <c:showCatName val="0"/>
          <c:showSerName val="0"/>
          <c:showPercent val="0"/>
          <c:showBubbleSize val="0"/>
        </c:dLbls>
        <c:marker val="1"/>
        <c:smooth val="0"/>
        <c:axId val="128183296"/>
        <c:axId val="128118144"/>
      </c:lineChart>
      <c:catAx>
        <c:axId val="128183296"/>
        <c:scaling>
          <c:orientation val="minMax"/>
        </c:scaling>
        <c:delete val="1"/>
        <c:axPos val="b"/>
        <c:numFmt formatCode="General" sourceLinked="1"/>
        <c:majorTickMark val="out"/>
        <c:minorTickMark val="none"/>
        <c:tickLblPos val="nextTo"/>
        <c:crossAx val="128118144"/>
        <c:crosses val="autoZero"/>
        <c:auto val="1"/>
        <c:lblAlgn val="ctr"/>
        <c:lblOffset val="100"/>
        <c:noMultiLvlLbl val="0"/>
      </c:catAx>
      <c:valAx>
        <c:axId val="128118144"/>
        <c:scaling>
          <c:orientation val="minMax"/>
          <c:min val="-0.2"/>
        </c:scaling>
        <c:delete val="0"/>
        <c:axPos val="l"/>
        <c:numFmt formatCode="0.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zh-CN"/>
          </a:p>
        </c:txPr>
        <c:crossAx val="128183296"/>
        <c:crosses val="autoZero"/>
        <c:crossBetween val="between"/>
        <c:majorUnit val="8.0000000000000016E-2"/>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52210378392969E-2"/>
          <c:y val="0.10557229979253474"/>
          <c:w val="0.94397249987671095"/>
          <c:h val="0.80335544441254536"/>
        </c:manualLayout>
      </c:layout>
      <c:barChart>
        <c:barDir val="col"/>
        <c:grouping val="clustered"/>
        <c:varyColors val="0"/>
        <c:ser>
          <c:idx val="0"/>
          <c:order val="0"/>
          <c:tx>
            <c:strRef>
              <c:f>Sheet1!$B$1</c:f>
              <c:strCache>
                <c:ptCount val="1"/>
                <c:pt idx="0">
                  <c:v>ADJ. Net Loss</c:v>
                </c:pt>
              </c:strCache>
            </c:strRef>
          </c:tx>
          <c:spPr>
            <a:solidFill>
              <a:srgbClr val="6DCEE5"/>
            </a:solidFill>
            <a:ln w="25400">
              <a:noFill/>
            </a:ln>
          </c:spPr>
          <c:invertIfNegative val="0"/>
          <c:dPt>
            <c:idx val="0"/>
            <c:invertIfNegative val="0"/>
            <c:bubble3D val="0"/>
            <c:spPr>
              <a:solidFill>
                <a:srgbClr val="76C03A"/>
              </a:solidFill>
              <a:ln w="25400">
                <a:noFill/>
              </a:ln>
            </c:spPr>
            <c:extLst>
              <c:ext xmlns:c16="http://schemas.microsoft.com/office/drawing/2014/chart" uri="{C3380CC4-5D6E-409C-BE32-E72D297353CC}">
                <c16:uniqueId val="{00000000-947B-4F49-9C41-67E541B6D549}"/>
              </c:ext>
            </c:extLst>
          </c:dPt>
          <c:dPt>
            <c:idx val="1"/>
            <c:invertIfNegative val="0"/>
            <c:bubble3D val="0"/>
            <c:spPr>
              <a:solidFill>
                <a:srgbClr val="76C03A"/>
              </a:solidFill>
              <a:ln w="25400">
                <a:noFill/>
              </a:ln>
            </c:spPr>
            <c:extLst>
              <c:ext xmlns:c16="http://schemas.microsoft.com/office/drawing/2014/chart" uri="{C3380CC4-5D6E-409C-BE32-E72D297353CC}">
                <c16:uniqueId val="{00000001-947B-4F49-9C41-67E541B6D549}"/>
              </c:ext>
            </c:extLst>
          </c:dPt>
          <c:dPt>
            <c:idx val="2"/>
            <c:invertIfNegative val="0"/>
            <c:bubble3D val="0"/>
            <c:spPr>
              <a:solidFill>
                <a:srgbClr val="76C03A"/>
              </a:solidFill>
              <a:ln w="25400">
                <a:noFill/>
              </a:ln>
            </c:spPr>
            <c:extLst>
              <c:ext xmlns:c16="http://schemas.microsoft.com/office/drawing/2014/chart" uri="{C3380CC4-5D6E-409C-BE32-E72D297353CC}">
                <c16:uniqueId val="{00000002-947B-4F49-9C41-67E541B6D549}"/>
              </c:ext>
            </c:extLst>
          </c:dPt>
          <c:dPt>
            <c:idx val="3"/>
            <c:invertIfNegative val="0"/>
            <c:bubble3D val="0"/>
            <c:spPr>
              <a:solidFill>
                <a:srgbClr val="76C03A"/>
              </a:solidFill>
              <a:ln w="25400">
                <a:noFill/>
              </a:ln>
            </c:spPr>
            <c:extLst>
              <c:ext xmlns:c16="http://schemas.microsoft.com/office/drawing/2014/chart" uri="{C3380CC4-5D6E-409C-BE32-E72D297353CC}">
                <c16:uniqueId val="{00000003-947B-4F49-9C41-67E541B6D549}"/>
              </c:ext>
            </c:extLst>
          </c:dPt>
          <c:dPt>
            <c:idx val="4"/>
            <c:invertIfNegative val="0"/>
            <c:bubble3D val="0"/>
            <c:spPr>
              <a:solidFill>
                <a:srgbClr val="269DD8"/>
              </a:solidFill>
              <a:ln w="25400">
                <a:solidFill>
                  <a:srgbClr val="269DD8"/>
                </a:solidFill>
              </a:ln>
            </c:spPr>
            <c:extLst>
              <c:ext xmlns:c16="http://schemas.microsoft.com/office/drawing/2014/chart" uri="{C3380CC4-5D6E-409C-BE32-E72D297353CC}">
                <c16:uniqueId val="{00000005-947B-4F49-9C41-67E541B6D549}"/>
              </c:ext>
            </c:extLst>
          </c:dPt>
          <c:dLbls>
            <c:spPr>
              <a:noFill/>
              <a:ln>
                <a:noFill/>
              </a:ln>
              <a:effectLst/>
            </c:spPr>
            <c:txPr>
              <a:bodyPr wrap="square" lIns="38100" tIns="19050" rIns="38100" bIns="19050" anchor="ctr">
                <a:spAutoFit/>
              </a:bodyPr>
              <a:lstStyle/>
              <a:p>
                <a:pPr>
                  <a:defRPr b="1"/>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5"/>
                <c:pt idx="0">
                  <c:v>Q1FY22</c:v>
                </c:pt>
                <c:pt idx="1">
                  <c:v>Q2FY22</c:v>
                </c:pt>
                <c:pt idx="2">
                  <c:v>Q3FY22</c:v>
                </c:pt>
                <c:pt idx="3">
                  <c:v>Q4FY22</c:v>
                </c:pt>
                <c:pt idx="4">
                  <c:v>Q1FY23</c:v>
                </c:pt>
              </c:strCache>
            </c:strRef>
          </c:cat>
          <c:val>
            <c:numRef>
              <c:f>Sheet1!$B$2:$B$10</c:f>
              <c:numCache>
                <c:formatCode>0.0_);\(0.0\)</c:formatCode>
                <c:ptCount val="5"/>
                <c:pt idx="0">
                  <c:v>-31.5</c:v>
                </c:pt>
                <c:pt idx="1">
                  <c:v>-40.9</c:v>
                </c:pt>
                <c:pt idx="2">
                  <c:v>-25.4</c:v>
                </c:pt>
                <c:pt idx="3">
                  <c:v>-23.5</c:v>
                </c:pt>
                <c:pt idx="4">
                  <c:v>-10.5</c:v>
                </c:pt>
              </c:numCache>
            </c:numRef>
          </c:val>
          <c:extLst>
            <c:ext xmlns:c16="http://schemas.microsoft.com/office/drawing/2014/chart" uri="{C3380CC4-5D6E-409C-BE32-E72D297353CC}">
              <c16:uniqueId val="{00000006-947B-4F49-9C41-67E541B6D549}"/>
            </c:ext>
          </c:extLst>
        </c:ser>
        <c:dLbls>
          <c:showLegendKey val="0"/>
          <c:showVal val="0"/>
          <c:showCatName val="0"/>
          <c:showSerName val="0"/>
          <c:showPercent val="0"/>
          <c:showBubbleSize val="0"/>
        </c:dLbls>
        <c:gapWidth val="219"/>
        <c:axId val="169262080"/>
        <c:axId val="128119872"/>
      </c:barChart>
      <c:catAx>
        <c:axId val="169262080"/>
        <c:scaling>
          <c:orientation val="minMax"/>
        </c:scaling>
        <c:delete val="0"/>
        <c:axPos val="b"/>
        <c:numFmt formatCode="General" sourceLinked="1"/>
        <c:majorTickMark val="none"/>
        <c:minorTickMark val="none"/>
        <c:tickLblPos val="high"/>
        <c:spPr>
          <a:ln w="9525">
            <a:solidFill>
              <a:schemeClr val="tx1"/>
            </a:solidFill>
            <a:prstDash val="solid"/>
          </a:ln>
        </c:spPr>
        <c:txPr>
          <a:bodyPr rot="0" vert="horz"/>
          <a:lstStyle/>
          <a:p>
            <a:pPr>
              <a:defRPr sz="1200" b="0">
                <a:solidFill>
                  <a:schemeClr val="tx1"/>
                </a:solidFill>
                <a:latin typeface="+mn-lt"/>
              </a:defRPr>
            </a:pPr>
            <a:endParaRPr lang="zh-CN"/>
          </a:p>
        </c:txPr>
        <c:crossAx val="128119872"/>
        <c:crosses val="autoZero"/>
        <c:auto val="1"/>
        <c:lblAlgn val="ctr"/>
        <c:lblOffset val="100"/>
        <c:noMultiLvlLbl val="0"/>
      </c:catAx>
      <c:valAx>
        <c:axId val="128119872"/>
        <c:scaling>
          <c:orientation val="minMax"/>
        </c:scaling>
        <c:delete val="1"/>
        <c:axPos val="l"/>
        <c:numFmt formatCode="0.0_);\(0.0\)" sourceLinked="1"/>
        <c:majorTickMark val="out"/>
        <c:minorTickMark val="none"/>
        <c:tickLblPos val="nextTo"/>
        <c:crossAx val="169262080"/>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mj-ea"/>
          <a:cs typeface="?????? Pro W3"/>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9838667740228E-2"/>
          <c:y val="0.11718675208381345"/>
          <c:w val="0.93087636878325142"/>
          <c:h val="0.80073474775647513"/>
        </c:manualLayout>
      </c:layout>
      <c:barChart>
        <c:barDir val="col"/>
        <c:grouping val="clustered"/>
        <c:varyColors val="0"/>
        <c:ser>
          <c:idx val="0"/>
          <c:order val="0"/>
          <c:tx>
            <c:strRef>
              <c:f>Sheet1!$B$1</c:f>
              <c:strCache>
                <c:ptCount val="1"/>
                <c:pt idx="0">
                  <c:v>Revenue (RMB mn)</c:v>
                </c:pt>
              </c:strCache>
            </c:strRef>
          </c:tx>
          <c:spPr>
            <a:solidFill>
              <a:schemeClr val="accent2"/>
            </a:solidFill>
            <a:ln>
              <a:noFill/>
            </a:ln>
            <a:effectLst/>
          </c:spPr>
          <c:invertIfNegative val="0"/>
          <c:dPt>
            <c:idx val="0"/>
            <c:invertIfNegative val="0"/>
            <c:bubble3D val="0"/>
            <c:spPr>
              <a:solidFill>
                <a:srgbClr val="76C03A"/>
              </a:solidFill>
              <a:ln>
                <a:noFill/>
              </a:ln>
              <a:effectLst/>
            </c:spPr>
            <c:extLst>
              <c:ext xmlns:c16="http://schemas.microsoft.com/office/drawing/2014/chart" uri="{C3380CC4-5D6E-409C-BE32-E72D297353CC}">
                <c16:uniqueId val="{00000001-77F5-4964-BA2C-A724A0002B60}"/>
              </c:ext>
            </c:extLst>
          </c:dPt>
          <c:dPt>
            <c:idx val="1"/>
            <c:invertIfNegative val="0"/>
            <c:bubble3D val="0"/>
            <c:spPr>
              <a:solidFill>
                <a:srgbClr val="76C03A"/>
              </a:solidFill>
              <a:ln>
                <a:noFill/>
              </a:ln>
              <a:effectLst/>
            </c:spPr>
            <c:extLst>
              <c:ext xmlns:c16="http://schemas.microsoft.com/office/drawing/2014/chart" uri="{C3380CC4-5D6E-409C-BE32-E72D297353CC}">
                <c16:uniqueId val="{00000003-77F5-4964-BA2C-A724A0002B60}"/>
              </c:ext>
            </c:extLst>
          </c:dPt>
          <c:dPt>
            <c:idx val="2"/>
            <c:invertIfNegative val="0"/>
            <c:bubble3D val="0"/>
            <c:spPr>
              <a:solidFill>
                <a:srgbClr val="76C03A"/>
              </a:solidFill>
              <a:ln>
                <a:noFill/>
              </a:ln>
              <a:effectLst/>
            </c:spPr>
            <c:extLst>
              <c:ext xmlns:c16="http://schemas.microsoft.com/office/drawing/2014/chart" uri="{C3380CC4-5D6E-409C-BE32-E72D297353CC}">
                <c16:uniqueId val="{00000005-77F5-4964-BA2C-A724A0002B60}"/>
              </c:ext>
            </c:extLst>
          </c:dPt>
          <c:dPt>
            <c:idx val="3"/>
            <c:invertIfNegative val="0"/>
            <c:bubble3D val="0"/>
            <c:spPr>
              <a:solidFill>
                <a:srgbClr val="76C03A"/>
              </a:solidFill>
              <a:ln>
                <a:noFill/>
              </a:ln>
              <a:effectLst/>
            </c:spPr>
            <c:extLst>
              <c:ext xmlns:c16="http://schemas.microsoft.com/office/drawing/2014/chart" uri="{C3380CC4-5D6E-409C-BE32-E72D297353CC}">
                <c16:uniqueId val="{00000007-77F5-4964-BA2C-A724A0002B60}"/>
              </c:ext>
            </c:extLst>
          </c:dPt>
          <c:dPt>
            <c:idx val="4"/>
            <c:invertIfNegative val="0"/>
            <c:bubble3D val="0"/>
            <c:spPr>
              <a:solidFill>
                <a:srgbClr val="269DD8"/>
              </a:solidFill>
              <a:ln>
                <a:noFill/>
              </a:ln>
              <a:effectLst/>
            </c:spPr>
            <c:extLst>
              <c:ext xmlns:c16="http://schemas.microsoft.com/office/drawing/2014/chart" uri="{C3380CC4-5D6E-409C-BE32-E72D297353CC}">
                <c16:uniqueId val="{00000009-77F5-4964-BA2C-A724A0002B6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1QFY22</c:v>
                </c:pt>
                <c:pt idx="1">
                  <c:v>2QFY22</c:v>
                </c:pt>
                <c:pt idx="2">
                  <c:v>3QFY22</c:v>
                </c:pt>
                <c:pt idx="3">
                  <c:v>4QFY22</c:v>
                </c:pt>
                <c:pt idx="4">
                  <c:v>1QFY23</c:v>
                </c:pt>
              </c:strCache>
            </c:strRef>
          </c:cat>
          <c:val>
            <c:numRef>
              <c:f>Sheet1!$B$2:$B$6</c:f>
              <c:numCache>
                <c:formatCode>_ * #,##0.0_ ;_ * \-#,##0.0_ ;_ * "-"??_ ;_ @_ </c:formatCode>
                <c:ptCount val="5"/>
                <c:pt idx="0">
                  <c:v>321.8</c:v>
                </c:pt>
                <c:pt idx="1">
                  <c:v>282.10000000000002</c:v>
                </c:pt>
                <c:pt idx="2">
                  <c:v>332.6</c:v>
                </c:pt>
                <c:pt idx="3">
                  <c:v>249.9</c:v>
                </c:pt>
                <c:pt idx="4">
                  <c:v>315.10000000000002</c:v>
                </c:pt>
              </c:numCache>
            </c:numRef>
          </c:val>
          <c:extLst>
            <c:ext xmlns:c16="http://schemas.microsoft.com/office/drawing/2014/chart" uri="{C3380CC4-5D6E-409C-BE32-E72D297353CC}">
              <c16:uniqueId val="{0000000A-77F5-4964-BA2C-A724A0002B60}"/>
            </c:ext>
          </c:extLst>
        </c:ser>
        <c:dLbls>
          <c:showLegendKey val="0"/>
          <c:showVal val="0"/>
          <c:showCatName val="0"/>
          <c:showSerName val="0"/>
          <c:showPercent val="0"/>
          <c:showBubbleSize val="0"/>
        </c:dLbls>
        <c:gapWidth val="200"/>
        <c:axId val="476844584"/>
        <c:axId val="476851144"/>
      </c:barChart>
      <c:catAx>
        <c:axId val="47684458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zh-CN"/>
          </a:p>
        </c:txPr>
        <c:crossAx val="476851144"/>
        <c:crosses val="autoZero"/>
        <c:auto val="1"/>
        <c:lblAlgn val="ctr"/>
        <c:lblOffset val="100"/>
        <c:noMultiLvlLbl val="0"/>
      </c:catAx>
      <c:valAx>
        <c:axId val="476851144"/>
        <c:scaling>
          <c:orientation val="minMax"/>
        </c:scaling>
        <c:delete val="0"/>
        <c:axPos val="l"/>
        <c:numFmt formatCode="_ * #,##0.0_ ;_ * \-#,##0.0_ ;_ * &quot;-&quot;??_ ;_ @_ "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zh-CN"/>
          </a:p>
        </c:txPr>
        <c:crossAx val="476844584"/>
        <c:crosses val="autoZero"/>
        <c:crossBetween val="between"/>
      </c:valAx>
      <c:spPr>
        <a:noFill/>
        <a:ln>
          <a:solidFill>
            <a:schemeClr val="bg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kumimoji="1" lang="en-US" altLang="zh-HK" sz="1050" b="1" i="0" u="none" strike="noStrike" kern="1200" spc="0" baseline="0" dirty="0">
                <a:solidFill>
                  <a:schemeClr val="tx1"/>
                </a:solidFill>
                <a:latin typeface="Arial" pitchFamily="34" charset="0"/>
                <a:ea typeface="+mj-ea"/>
                <a:cs typeface="+mn-cs"/>
              </a:defRPr>
            </a:pPr>
            <a:r>
              <a:rPr kumimoji="1" lang="en-US" altLang="zh-HK" sz="1050" b="1" kern="1200" baseline="0" dirty="0">
                <a:solidFill>
                  <a:schemeClr val="tx1"/>
                </a:solidFill>
                <a:latin typeface="Arial" pitchFamily="34" charset="0"/>
                <a:ea typeface="+mj-ea"/>
                <a:cs typeface="+mn-cs"/>
              </a:rPr>
              <a:t>1QFY22</a:t>
            </a:r>
          </a:p>
        </c:rich>
      </c:tx>
      <c:layout>
        <c:manualLayout>
          <c:xMode val="edge"/>
          <c:yMode val="edge"/>
          <c:x val="0.40349286608719626"/>
          <c:y val="0.10189197387714434"/>
        </c:manualLayout>
      </c:layout>
      <c:overlay val="0"/>
      <c:spPr>
        <a:noFill/>
        <a:ln>
          <a:noFill/>
        </a:ln>
        <a:effectLst/>
      </c:spPr>
      <c:txPr>
        <a:bodyPr rot="0" spcFirstLastPara="1" vertOverflow="ellipsis" vert="horz" wrap="square" anchor="ctr" anchorCtr="1"/>
        <a:lstStyle/>
        <a:p>
          <a:pPr>
            <a:defRPr kumimoji="1" lang="en-US" altLang="zh-HK" sz="1050" b="1" i="0" u="none" strike="noStrike" kern="1200" spc="0" baseline="0" dirty="0">
              <a:solidFill>
                <a:schemeClr val="tx1"/>
              </a:solidFill>
              <a:latin typeface="Arial" pitchFamily="34" charset="0"/>
              <a:ea typeface="+mj-ea"/>
              <a:cs typeface="+mn-cs"/>
            </a:defRPr>
          </a:pPr>
          <a:endParaRPr lang="zh-CN"/>
        </a:p>
      </c:txPr>
    </c:title>
    <c:autoTitleDeleted val="0"/>
    <c:plotArea>
      <c:layout/>
      <c:pieChart>
        <c:varyColors val="1"/>
        <c:ser>
          <c:idx val="0"/>
          <c:order val="0"/>
          <c:tx>
            <c:strRef>
              <c:f>工作表1!$B$1</c:f>
              <c:strCache>
                <c:ptCount val="1"/>
                <c:pt idx="0">
                  <c:v>1QFY22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E9-4D11-BD22-054F69DD4C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E9-4D11-BD22-054F69DD4CB6}"/>
              </c:ext>
            </c:extLst>
          </c:dPt>
          <c:dLbls>
            <c:dLbl>
              <c:idx val="0"/>
              <c:layout/>
              <c:tx>
                <c:rich>
                  <a:bodyPr/>
                  <a:lstStyle/>
                  <a:p>
                    <a:r>
                      <a:rPr lang="en-US" altLang="zh-CN" dirty="0"/>
                      <a:t>12.9%</a:t>
                    </a:r>
                    <a:endParaRPr lang="en-US" altLang="zh-HK"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4E9-4D11-BD22-054F69DD4CB6}"/>
                </c:ext>
              </c:extLst>
            </c:dLbl>
            <c:dLbl>
              <c:idx val="1"/>
              <c:layout/>
              <c:tx>
                <c:rich>
                  <a:bodyPr/>
                  <a:lstStyle/>
                  <a:p>
                    <a:r>
                      <a:rPr lang="en-US" altLang="zh-CN" dirty="0"/>
                      <a:t>87.1%</a:t>
                    </a:r>
                    <a:endParaRPr lang="en-US" altLang="zh-HK"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4E9-4D11-BD22-054F69DD4CB6}"/>
                </c:ext>
              </c:extLst>
            </c:dLbl>
            <c:spPr>
              <a:noFill/>
              <a:ln>
                <a:noFill/>
              </a:ln>
              <a:effectLst/>
            </c:spPr>
            <c:txPr>
              <a:bodyPr rot="0" spcFirstLastPara="1" vertOverflow="ellipsis" vert="horz" wrap="square" lIns="38100" tIns="19050" rIns="38100" bIns="19050" anchor="ctr" anchorCtr="1">
                <a:spAutoFit/>
              </a:bodyPr>
              <a:lstStyle/>
              <a:p>
                <a:pPr>
                  <a:defRPr kumimoji="1" lang="en-US" altLang="zh-HK" sz="1050" b="1" i="0" u="none" strike="noStrike" kern="1200" baseline="0">
                    <a:solidFill>
                      <a:schemeClr val="tx1"/>
                    </a:solidFill>
                    <a:latin typeface="Arial" pitchFamily="34" charset="0"/>
                    <a:ea typeface="+mj-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Private Labels</c:v>
                </c:pt>
                <c:pt idx="1">
                  <c:v>Other Labels</c:v>
                </c:pt>
              </c:strCache>
            </c:strRef>
          </c:cat>
          <c:val>
            <c:numRef>
              <c:f>工作表1!$B$2:$B$3</c:f>
              <c:numCache>
                <c:formatCode>_(* #,##0_);_(* \(#,##0\);_(* "-"??_);_(@_)</c:formatCode>
                <c:ptCount val="2"/>
                <c:pt idx="0">
                  <c:v>40277.041925097801</c:v>
                </c:pt>
                <c:pt idx="1">
                  <c:v>271216.15144906699</c:v>
                </c:pt>
              </c:numCache>
            </c:numRef>
          </c:val>
          <c:extLst>
            <c:ext xmlns:c16="http://schemas.microsoft.com/office/drawing/2014/chart" uri="{C3380CC4-5D6E-409C-BE32-E72D297353CC}">
              <c16:uniqueId val="{00000004-64E9-4D11-BD22-054F69DD4CB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768225065616793"/>
          <c:y val="5.8879709217688023E-2"/>
          <c:w val="0.25880232939632547"/>
          <c:h val="0.73143388318636582"/>
        </c:manualLayout>
      </c:layout>
      <c:pieChart>
        <c:varyColors val="1"/>
        <c:ser>
          <c:idx val="0"/>
          <c:order val="0"/>
          <c:tx>
            <c:strRef>
              <c:f>Sheet1!$B$1</c:f>
              <c:strCache>
                <c:ptCount val="1"/>
                <c:pt idx="0">
                  <c:v>销售额</c:v>
                </c:pt>
              </c:strCache>
            </c:strRef>
          </c:tx>
          <c:spPr>
            <a:solidFill>
              <a:srgbClr val="BAD981"/>
            </a:solidFill>
          </c:spPr>
          <c:dPt>
            <c:idx val="0"/>
            <c:bubble3D val="0"/>
            <c:spPr>
              <a:solidFill>
                <a:srgbClr val="BAD981"/>
              </a:solidFill>
              <a:ln w="19050">
                <a:solidFill>
                  <a:schemeClr val="lt1"/>
                </a:solidFill>
              </a:ln>
              <a:effectLst/>
            </c:spPr>
            <c:extLst>
              <c:ext xmlns:c16="http://schemas.microsoft.com/office/drawing/2014/chart" uri="{C3380CC4-5D6E-409C-BE32-E72D297353CC}">
                <c16:uniqueId val="{00000001-FF4E-8747-9AE4-EEA8E33C4DD9}"/>
              </c:ext>
            </c:extLst>
          </c:dPt>
          <c:dPt>
            <c:idx val="1"/>
            <c:bubble3D val="0"/>
            <c:spPr>
              <a:solidFill>
                <a:srgbClr val="76C03A"/>
              </a:solidFill>
              <a:ln w="19050">
                <a:solidFill>
                  <a:schemeClr val="lt1"/>
                </a:solidFill>
              </a:ln>
              <a:effectLst/>
            </c:spPr>
            <c:extLst>
              <c:ext xmlns:c16="http://schemas.microsoft.com/office/drawing/2014/chart" uri="{C3380CC4-5D6E-409C-BE32-E72D297353CC}">
                <c16:uniqueId val="{00000003-FF4E-8747-9AE4-EEA8E33C4DD9}"/>
              </c:ext>
            </c:extLst>
          </c:dPt>
          <c:cat>
            <c:strRef>
              <c:f>Sheet1!$A$2:$A$3</c:f>
              <c:strCache>
                <c:ptCount val="2"/>
                <c:pt idx="0">
                  <c:v>Product Sales</c:v>
                </c:pt>
                <c:pt idx="1">
                  <c:v>Online Marketing and Information Services and Other Revenue</c:v>
                </c:pt>
              </c:strCache>
            </c:strRef>
          </c:cat>
          <c:val>
            <c:numRef>
              <c:f>Sheet1!$B$2:$B$3</c:f>
              <c:numCache>
                <c:formatCode>0.0%</c:formatCode>
                <c:ptCount val="2"/>
                <c:pt idx="0">
                  <c:v>0.96231831365204057</c:v>
                </c:pt>
                <c:pt idx="1">
                  <c:v>3.768168634795941E-2</c:v>
                </c:pt>
              </c:numCache>
            </c:numRef>
          </c:val>
          <c:extLst>
            <c:ext xmlns:c16="http://schemas.microsoft.com/office/drawing/2014/chart" uri="{C3380CC4-5D6E-409C-BE32-E72D297353CC}">
              <c16:uniqueId val="{00000000-4A62-F04C-9613-1C3D7AAC7EB5}"/>
            </c:ext>
          </c:extLst>
        </c:ser>
        <c:dLbls>
          <c:showLegendKey val="0"/>
          <c:showVal val="0"/>
          <c:showCatName val="0"/>
          <c:showSerName val="0"/>
          <c:showPercent val="0"/>
          <c:showBubbleSize val="0"/>
          <c:showLeaderLines val="1"/>
        </c:dLbls>
        <c:firstSliceAng val="88"/>
      </c:pieChart>
      <c:spPr>
        <a:noFill/>
        <a:ln>
          <a:noFill/>
        </a:ln>
        <a:effectLst/>
      </c:spPr>
    </c:plotArea>
    <c:legend>
      <c:legendPos val="b"/>
      <c:layout>
        <c:manualLayout>
          <c:xMode val="edge"/>
          <c:yMode val="edge"/>
          <c:x val="0.17831101560370127"/>
          <c:y val="0.80896586059563447"/>
          <c:w val="0.70013551367810956"/>
          <c:h val="0.158953022734646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BAD981"/>
            </a:solidFill>
          </c:spPr>
          <c:dPt>
            <c:idx val="0"/>
            <c:bubble3D val="0"/>
            <c:spPr>
              <a:solidFill>
                <a:srgbClr val="BAD981"/>
              </a:solidFill>
              <a:ln w="19050">
                <a:solidFill>
                  <a:schemeClr val="lt1"/>
                </a:solidFill>
              </a:ln>
              <a:effectLst/>
            </c:spPr>
            <c:extLst>
              <c:ext xmlns:c16="http://schemas.microsoft.com/office/drawing/2014/chart" uri="{C3380CC4-5D6E-409C-BE32-E72D297353CC}">
                <c16:uniqueId val="{00000001-FF4E-8747-9AE4-EEA8E33C4DD9}"/>
              </c:ext>
            </c:extLst>
          </c:dPt>
          <c:dPt>
            <c:idx val="1"/>
            <c:bubble3D val="0"/>
            <c:spPr>
              <a:solidFill>
                <a:srgbClr val="76C03A"/>
              </a:solidFill>
              <a:ln w="19050">
                <a:solidFill>
                  <a:schemeClr val="lt1"/>
                </a:solidFill>
              </a:ln>
              <a:effectLst/>
            </c:spPr>
            <c:extLst>
              <c:ext xmlns:c16="http://schemas.microsoft.com/office/drawing/2014/chart" uri="{C3380CC4-5D6E-409C-BE32-E72D297353CC}">
                <c16:uniqueId val="{00000003-FF4E-8747-9AE4-EEA8E33C4DD9}"/>
              </c:ext>
            </c:extLst>
          </c:dPt>
          <c:dLbls>
            <c:spPr>
              <a:noFill/>
              <a:ln>
                <a:noFill/>
              </a:ln>
              <a:effectLst/>
            </c:spPr>
            <c:txPr>
              <a:bodyPr rot="0" spcFirstLastPara="1" vertOverflow="ellipsis" vert="horz" wrap="square" lIns="38100" tIns="19050" rIns="38100" bIns="19050" anchor="ctr" anchorCtr="1">
                <a:spAutoFit/>
              </a:bodyPr>
              <a:lstStyle/>
              <a:p>
                <a:pPr>
                  <a:defRPr kumimoji="1" lang="en-US" altLang="zh-HK" sz="1050" b="1" i="0" u="none" strike="noStrike" kern="1200" baseline="0">
                    <a:solidFill>
                      <a:srgbClr val="53565A"/>
                    </a:solidFill>
                    <a:latin typeface="Arial" pitchFamily="34" charset="0"/>
                    <a:ea typeface="+mj-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Product Sales</c:v>
                </c:pt>
                <c:pt idx="1">
                  <c:v>Online Marketing and Information Services</c:v>
                </c:pt>
              </c:strCache>
            </c:strRef>
          </c:cat>
          <c:val>
            <c:numRef>
              <c:f>Sheet1!$B$2:$B$3</c:f>
              <c:numCache>
                <c:formatCode>0.0%</c:formatCode>
                <c:ptCount val="2"/>
                <c:pt idx="0">
                  <c:v>0.96783182454427275</c:v>
                </c:pt>
                <c:pt idx="1">
                  <c:v>3.216817545572722E-2</c:v>
                </c:pt>
              </c:numCache>
            </c:numRef>
          </c:val>
          <c:extLst>
            <c:ext xmlns:c16="http://schemas.microsoft.com/office/drawing/2014/chart" uri="{C3380CC4-5D6E-409C-BE32-E72D297353CC}">
              <c16:uniqueId val="{00000000-4A62-F04C-9613-1C3D7AAC7EB5}"/>
            </c:ext>
          </c:extLst>
        </c:ser>
        <c:dLbls>
          <c:dLblPos val="bestFit"/>
          <c:showLegendKey val="0"/>
          <c:showVal val="1"/>
          <c:showCatName val="0"/>
          <c:showSerName val="0"/>
          <c:showPercent val="0"/>
          <c:showBubbleSize val="0"/>
          <c:showLeaderLines val="1"/>
        </c:dLbls>
        <c:firstSliceAng val="8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69220371316255E-2"/>
          <c:y val="7.0942114793025451E-2"/>
          <c:w val="0.97495593477752296"/>
          <c:h val="0.81095677562042245"/>
        </c:manualLayout>
      </c:layout>
      <c:barChart>
        <c:barDir val="col"/>
        <c:grouping val="clustered"/>
        <c:varyColors val="0"/>
        <c:ser>
          <c:idx val="1"/>
          <c:order val="0"/>
          <c:tx>
            <c:strRef>
              <c:f>工作表1!$C$1</c:f>
              <c:strCache>
                <c:ptCount val="1"/>
                <c:pt idx="0">
                  <c:v>數列 2</c:v>
                </c:pt>
              </c:strCache>
            </c:strRef>
          </c:tx>
          <c:spPr>
            <a:solidFill>
              <a:srgbClr val="76C03A"/>
            </a:solidFill>
            <a:ln>
              <a:noFill/>
            </a:ln>
            <a:effectLst/>
          </c:spPr>
          <c:invertIfNegative val="0"/>
          <c:dPt>
            <c:idx val="0"/>
            <c:invertIfNegative val="0"/>
            <c:bubble3D val="0"/>
            <c:spPr>
              <a:solidFill>
                <a:srgbClr val="76C03A"/>
              </a:solidFill>
              <a:ln>
                <a:noFill/>
              </a:ln>
              <a:effectLst/>
            </c:spPr>
            <c:extLst>
              <c:ext xmlns:c16="http://schemas.microsoft.com/office/drawing/2014/chart" uri="{C3380CC4-5D6E-409C-BE32-E72D297353CC}">
                <c16:uniqueId val="{00000001-E4EF-461F-8B99-C087D9868135}"/>
              </c:ext>
            </c:extLst>
          </c:dPt>
          <c:dPt>
            <c:idx val="1"/>
            <c:invertIfNegative val="0"/>
            <c:bubble3D val="0"/>
            <c:spPr>
              <a:solidFill>
                <a:srgbClr val="76C03A"/>
              </a:solidFill>
              <a:ln>
                <a:noFill/>
              </a:ln>
              <a:effectLst/>
            </c:spPr>
            <c:extLst>
              <c:ext xmlns:c16="http://schemas.microsoft.com/office/drawing/2014/chart" uri="{C3380CC4-5D6E-409C-BE32-E72D297353CC}">
                <c16:uniqueId val="{00000003-E4EF-461F-8B99-C087D9868135}"/>
              </c:ext>
            </c:extLst>
          </c:dPt>
          <c:dPt>
            <c:idx val="2"/>
            <c:invertIfNegative val="0"/>
            <c:bubble3D val="0"/>
            <c:spPr>
              <a:solidFill>
                <a:srgbClr val="76C03A"/>
              </a:solidFill>
              <a:ln>
                <a:noFill/>
              </a:ln>
              <a:effectLst/>
            </c:spPr>
            <c:extLst>
              <c:ext xmlns:c16="http://schemas.microsoft.com/office/drawing/2014/chart" uri="{C3380CC4-5D6E-409C-BE32-E72D297353CC}">
                <c16:uniqueId val="{00000005-E4EF-461F-8B99-C087D9868135}"/>
              </c:ext>
            </c:extLst>
          </c:dPt>
          <c:dPt>
            <c:idx val="3"/>
            <c:invertIfNegative val="0"/>
            <c:bubble3D val="0"/>
            <c:spPr>
              <a:solidFill>
                <a:srgbClr val="76C03A"/>
              </a:solidFill>
              <a:ln>
                <a:noFill/>
              </a:ln>
              <a:effectLst/>
            </c:spPr>
            <c:extLst>
              <c:ext xmlns:c16="http://schemas.microsoft.com/office/drawing/2014/chart" uri="{C3380CC4-5D6E-409C-BE32-E72D297353CC}">
                <c16:uniqueId val="{00000006-0BA6-4763-B640-7C5E127DE242}"/>
              </c:ext>
            </c:extLst>
          </c:dPt>
          <c:dPt>
            <c:idx val="4"/>
            <c:invertIfNegative val="0"/>
            <c:bubble3D val="0"/>
            <c:spPr>
              <a:solidFill>
                <a:srgbClr val="269DD8"/>
              </a:solidFill>
              <a:ln>
                <a:noFill/>
              </a:ln>
              <a:effectLst/>
            </c:spPr>
            <c:extLst>
              <c:ext xmlns:c16="http://schemas.microsoft.com/office/drawing/2014/chart" uri="{C3380CC4-5D6E-409C-BE32-E72D297353CC}">
                <c16:uniqueId val="{00000008-A70A-4D4B-B56B-C1ED0BDD79C8}"/>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1-E4EF-461F-8B99-C087D9868135}"/>
                </c:ext>
              </c:extLst>
            </c:dLbl>
            <c:dLbl>
              <c:idx val="1"/>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E4EF-461F-8B99-C087D9868135}"/>
                </c:ext>
              </c:extLst>
            </c:dLbl>
            <c:dLbl>
              <c:idx val="2"/>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5-E4EF-461F-8B99-C087D9868135}"/>
                </c:ext>
              </c:extLst>
            </c:dLbl>
            <c:dLbl>
              <c:idx val="3"/>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6-0BA6-4763-B640-7C5E127DE242}"/>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1QFY22</c:v>
                </c:pt>
                <c:pt idx="1">
                  <c:v>2QFY22</c:v>
                </c:pt>
                <c:pt idx="2">
                  <c:v>3QFY22</c:v>
                </c:pt>
                <c:pt idx="3">
                  <c:v>4QFY22</c:v>
                </c:pt>
                <c:pt idx="4">
                  <c:v>1QFY23</c:v>
                </c:pt>
              </c:strCache>
            </c:strRef>
          </c:cat>
          <c:val>
            <c:numRef>
              <c:f>工作表1!$C$2:$C$6</c:f>
              <c:numCache>
                <c:formatCode>0.0</c:formatCode>
                <c:ptCount val="5"/>
                <c:pt idx="0" formatCode="General">
                  <c:v>10.4</c:v>
                </c:pt>
                <c:pt idx="1">
                  <c:v>16</c:v>
                </c:pt>
                <c:pt idx="2" formatCode="General">
                  <c:v>15.2</c:v>
                </c:pt>
                <c:pt idx="3" formatCode="General">
                  <c:v>7.6</c:v>
                </c:pt>
                <c:pt idx="4" formatCode="General">
                  <c:v>11.9</c:v>
                </c:pt>
              </c:numCache>
            </c:numRef>
          </c:val>
          <c:extLst>
            <c:ext xmlns:c16="http://schemas.microsoft.com/office/drawing/2014/chart" uri="{C3380CC4-5D6E-409C-BE32-E72D297353CC}">
              <c16:uniqueId val="{00000006-E4EF-461F-8B99-C087D9868135}"/>
            </c:ext>
          </c:extLst>
        </c:ser>
        <c:dLbls>
          <c:showLegendKey val="0"/>
          <c:showVal val="1"/>
          <c:showCatName val="0"/>
          <c:showSerName val="0"/>
          <c:showPercent val="0"/>
          <c:showBubbleSize val="0"/>
        </c:dLbls>
        <c:gapWidth val="150"/>
        <c:axId val="79250863"/>
        <c:axId val="79239631"/>
      </c:barChart>
      <c:catAx>
        <c:axId val="7925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9239631"/>
        <c:crosses val="autoZero"/>
        <c:auto val="1"/>
        <c:lblAlgn val="ctr"/>
        <c:lblOffset val="100"/>
        <c:noMultiLvlLbl val="0"/>
      </c:catAx>
      <c:valAx>
        <c:axId val="79239631"/>
        <c:scaling>
          <c:orientation val="minMax"/>
        </c:scaling>
        <c:delete val="1"/>
        <c:axPos val="l"/>
        <c:numFmt formatCode="General" sourceLinked="1"/>
        <c:majorTickMark val="none"/>
        <c:minorTickMark val="none"/>
        <c:tickLblPos val="nextTo"/>
        <c:crossAx val="79250863"/>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68919790028486E-2"/>
          <c:y val="4.1103626352762483E-2"/>
          <c:w val="0.97495593477752296"/>
          <c:h val="0.79034735971578218"/>
        </c:manualLayout>
      </c:layout>
      <c:barChart>
        <c:barDir val="col"/>
        <c:grouping val="clustered"/>
        <c:varyColors val="0"/>
        <c:ser>
          <c:idx val="1"/>
          <c:order val="0"/>
          <c:tx>
            <c:strRef>
              <c:f>工作表1!$C$1</c:f>
              <c:strCache>
                <c:ptCount val="1"/>
                <c:pt idx="0">
                  <c:v>數列 2</c:v>
                </c:pt>
              </c:strCache>
            </c:strRef>
          </c:tx>
          <c:spPr>
            <a:solidFill>
              <a:srgbClr val="76C03A"/>
            </a:solidFill>
            <a:ln>
              <a:noFill/>
            </a:ln>
            <a:effectLst/>
          </c:spPr>
          <c:invertIfNegative val="0"/>
          <c:dPt>
            <c:idx val="0"/>
            <c:invertIfNegative val="0"/>
            <c:bubble3D val="0"/>
            <c:spPr>
              <a:solidFill>
                <a:srgbClr val="76C03A"/>
              </a:solidFill>
              <a:ln>
                <a:noFill/>
              </a:ln>
              <a:effectLst/>
            </c:spPr>
            <c:extLst>
              <c:ext xmlns:c16="http://schemas.microsoft.com/office/drawing/2014/chart" uri="{C3380CC4-5D6E-409C-BE32-E72D297353CC}">
                <c16:uniqueId val="{00000001-611E-4DC2-9329-39AA3225A49E}"/>
              </c:ext>
            </c:extLst>
          </c:dPt>
          <c:dPt>
            <c:idx val="1"/>
            <c:invertIfNegative val="0"/>
            <c:bubble3D val="0"/>
            <c:spPr>
              <a:solidFill>
                <a:srgbClr val="76C03A"/>
              </a:solidFill>
              <a:ln>
                <a:noFill/>
              </a:ln>
              <a:effectLst/>
            </c:spPr>
            <c:extLst>
              <c:ext xmlns:c16="http://schemas.microsoft.com/office/drawing/2014/chart" uri="{C3380CC4-5D6E-409C-BE32-E72D297353CC}">
                <c16:uniqueId val="{00000003-611E-4DC2-9329-39AA3225A49E}"/>
              </c:ext>
            </c:extLst>
          </c:dPt>
          <c:dPt>
            <c:idx val="2"/>
            <c:invertIfNegative val="0"/>
            <c:bubble3D val="0"/>
            <c:spPr>
              <a:solidFill>
                <a:srgbClr val="76C03A"/>
              </a:solidFill>
              <a:ln>
                <a:noFill/>
              </a:ln>
              <a:effectLst/>
            </c:spPr>
            <c:extLst>
              <c:ext xmlns:c16="http://schemas.microsoft.com/office/drawing/2014/chart" uri="{C3380CC4-5D6E-409C-BE32-E72D297353CC}">
                <c16:uniqueId val="{00000005-611E-4DC2-9329-39AA3225A49E}"/>
              </c:ext>
            </c:extLst>
          </c:dPt>
          <c:dPt>
            <c:idx val="3"/>
            <c:invertIfNegative val="0"/>
            <c:bubble3D val="0"/>
            <c:spPr>
              <a:solidFill>
                <a:srgbClr val="76C03A"/>
              </a:solidFill>
              <a:ln>
                <a:noFill/>
              </a:ln>
              <a:effectLst/>
            </c:spPr>
            <c:extLst>
              <c:ext xmlns:c16="http://schemas.microsoft.com/office/drawing/2014/chart" uri="{C3380CC4-5D6E-409C-BE32-E72D297353CC}">
                <c16:uniqueId val="{00000007-611E-4DC2-9329-39AA3225A49E}"/>
              </c:ext>
            </c:extLst>
          </c:dPt>
          <c:dPt>
            <c:idx val="4"/>
            <c:invertIfNegative val="0"/>
            <c:bubble3D val="0"/>
            <c:spPr>
              <a:solidFill>
                <a:srgbClr val="269DD8"/>
              </a:solidFill>
              <a:ln>
                <a:noFill/>
              </a:ln>
              <a:effectLst/>
            </c:spPr>
            <c:extLst>
              <c:ext xmlns:c16="http://schemas.microsoft.com/office/drawing/2014/chart" uri="{C3380CC4-5D6E-409C-BE32-E72D297353CC}">
                <c16:uniqueId val="{00000009-611E-4DC2-9329-39AA3225A49E}"/>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1-611E-4DC2-9329-39AA3225A49E}"/>
                </c:ext>
              </c:extLst>
            </c:dLbl>
            <c:dLbl>
              <c:idx val="1"/>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611E-4DC2-9329-39AA3225A49E}"/>
                </c:ext>
              </c:extLst>
            </c:dLbl>
            <c:dLbl>
              <c:idx val="2"/>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5-611E-4DC2-9329-39AA3225A49E}"/>
                </c:ext>
              </c:extLst>
            </c:dLbl>
            <c:dLbl>
              <c:idx val="3"/>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7-611E-4DC2-9329-39AA3225A49E}"/>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1QFY22</c:v>
                </c:pt>
                <c:pt idx="1">
                  <c:v>2QFY22</c:v>
                </c:pt>
                <c:pt idx="2">
                  <c:v>3QFY22</c:v>
                </c:pt>
                <c:pt idx="3">
                  <c:v>4QFY22</c:v>
                </c:pt>
                <c:pt idx="4">
                  <c:v>1QFY23</c:v>
                </c:pt>
              </c:strCache>
            </c:strRef>
          </c:cat>
          <c:val>
            <c:numRef>
              <c:f>工作表1!$C$2:$C$6</c:f>
              <c:numCache>
                <c:formatCode>0.0</c:formatCode>
                <c:ptCount val="5"/>
                <c:pt idx="0" formatCode="General">
                  <c:v>40.299999999999997</c:v>
                </c:pt>
                <c:pt idx="1">
                  <c:v>40</c:v>
                </c:pt>
                <c:pt idx="2" formatCode="General">
                  <c:v>52.9</c:v>
                </c:pt>
                <c:pt idx="3">
                  <c:v>42</c:v>
                </c:pt>
                <c:pt idx="4" formatCode="General">
                  <c:v>51.3</c:v>
                </c:pt>
              </c:numCache>
            </c:numRef>
          </c:val>
          <c:extLst>
            <c:ext xmlns:c16="http://schemas.microsoft.com/office/drawing/2014/chart" uri="{C3380CC4-5D6E-409C-BE32-E72D297353CC}">
              <c16:uniqueId val="{0000000A-611E-4DC2-9329-39AA3225A49E}"/>
            </c:ext>
          </c:extLst>
        </c:ser>
        <c:dLbls>
          <c:showLegendKey val="0"/>
          <c:showVal val="1"/>
          <c:showCatName val="0"/>
          <c:showSerName val="0"/>
          <c:showPercent val="0"/>
          <c:showBubbleSize val="0"/>
        </c:dLbls>
        <c:gapWidth val="150"/>
        <c:axId val="79250863"/>
        <c:axId val="79239631"/>
      </c:barChart>
      <c:catAx>
        <c:axId val="7925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9239631"/>
        <c:crosses val="autoZero"/>
        <c:auto val="1"/>
        <c:lblAlgn val="ctr"/>
        <c:lblOffset val="100"/>
        <c:noMultiLvlLbl val="0"/>
      </c:catAx>
      <c:valAx>
        <c:axId val="79239631"/>
        <c:scaling>
          <c:orientation val="minMax"/>
        </c:scaling>
        <c:delete val="1"/>
        <c:axPos val="l"/>
        <c:numFmt formatCode="General" sourceLinked="1"/>
        <c:majorTickMark val="none"/>
        <c:minorTickMark val="none"/>
        <c:tickLblPos val="nextTo"/>
        <c:crossAx val="79250863"/>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kumimoji="1" lang="en-US" altLang="zh-HK" sz="1050" b="1" i="0" u="none" strike="noStrike" kern="1200" spc="0" baseline="0" dirty="0" smtClean="0">
                <a:solidFill>
                  <a:schemeClr val="tx1"/>
                </a:solidFill>
                <a:latin typeface="Arial" pitchFamily="34" charset="0"/>
                <a:ea typeface="+mj-ea"/>
                <a:cs typeface="+mn-cs"/>
              </a:defRPr>
            </a:pPr>
            <a:r>
              <a:rPr kumimoji="1" lang="en-US" altLang="zh-HK" sz="1050" b="1" i="0" u="none" strike="noStrike" kern="1200" spc="0" baseline="0" dirty="0">
                <a:solidFill>
                  <a:schemeClr val="tx1"/>
                </a:solidFill>
                <a:latin typeface="Arial" pitchFamily="34" charset="0"/>
                <a:ea typeface="+mj-ea"/>
                <a:cs typeface="+mn-cs"/>
              </a:rPr>
              <a:t>1</a:t>
            </a:r>
            <a:r>
              <a:rPr kumimoji="1" lang="en-US" altLang="zh-CN" sz="1050" b="1" i="0" u="none" strike="noStrike" kern="1200" spc="0" baseline="0" dirty="0">
                <a:solidFill>
                  <a:schemeClr val="tx1"/>
                </a:solidFill>
                <a:latin typeface="Arial" pitchFamily="34" charset="0"/>
                <a:ea typeface="+mj-ea"/>
                <a:cs typeface="+mn-cs"/>
              </a:rPr>
              <a:t>Q</a:t>
            </a:r>
            <a:r>
              <a:rPr kumimoji="1" lang="en-US" altLang="zh-HK" sz="1050" b="1" i="0" u="none" strike="noStrike" kern="1200" spc="0" baseline="0" dirty="0">
                <a:solidFill>
                  <a:schemeClr val="tx1"/>
                </a:solidFill>
                <a:latin typeface="Arial" pitchFamily="34" charset="0"/>
                <a:ea typeface="+mj-ea"/>
                <a:cs typeface="+mn-cs"/>
              </a:rPr>
              <a:t>FY23</a:t>
            </a:r>
          </a:p>
        </c:rich>
      </c:tx>
      <c:layout>
        <c:manualLayout>
          <c:xMode val="edge"/>
          <c:yMode val="edge"/>
          <c:x val="0.46149708828834635"/>
          <c:y val="9.7174298733401693E-2"/>
        </c:manualLayout>
      </c:layout>
      <c:overlay val="0"/>
      <c:spPr>
        <a:noFill/>
        <a:ln>
          <a:noFill/>
        </a:ln>
        <a:effectLst/>
      </c:spPr>
      <c:txPr>
        <a:bodyPr rot="0" spcFirstLastPara="1" vertOverflow="ellipsis" vert="horz" wrap="square" anchor="ctr" anchorCtr="1"/>
        <a:lstStyle/>
        <a:p>
          <a:pPr algn="ctr" rtl="0">
            <a:defRPr kumimoji="1" lang="en-US" altLang="zh-HK" sz="1050" b="1" i="0" u="none" strike="noStrike" kern="1200" spc="0" baseline="0" dirty="0" smtClean="0">
              <a:solidFill>
                <a:schemeClr val="tx1"/>
              </a:solidFill>
              <a:latin typeface="Arial" pitchFamily="34" charset="0"/>
              <a:ea typeface="+mj-ea"/>
              <a:cs typeface="+mn-cs"/>
            </a:defRPr>
          </a:pPr>
          <a:endParaRPr lang="zh-CN"/>
        </a:p>
      </c:txPr>
    </c:title>
    <c:autoTitleDeleted val="0"/>
    <c:plotArea>
      <c:layout/>
      <c:pieChart>
        <c:varyColors val="1"/>
        <c:ser>
          <c:idx val="0"/>
          <c:order val="0"/>
          <c:tx>
            <c:strRef>
              <c:f>工作表1!$B$1</c:f>
              <c:strCache>
                <c:ptCount val="1"/>
                <c:pt idx="0">
                  <c:v>1QFY23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0A-4BF8-AEAB-80F9E28B43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0A-4BF8-AEAB-80F9E28B4333}"/>
              </c:ext>
            </c:extLst>
          </c:dPt>
          <c:dLbls>
            <c:dLbl>
              <c:idx val="0"/>
              <c:layout/>
              <c:tx>
                <c:rich>
                  <a:bodyPr/>
                  <a:lstStyle/>
                  <a:p>
                    <a:r>
                      <a:rPr lang="en-US" altLang="zh-CN" dirty="0"/>
                      <a:t>16.9%</a:t>
                    </a:r>
                    <a:endParaRPr lang="en-US" altLang="zh-HK"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B0A-4BF8-AEAB-80F9E28B4333}"/>
                </c:ext>
              </c:extLst>
            </c:dLbl>
            <c:dLbl>
              <c:idx val="1"/>
              <c:layout/>
              <c:tx>
                <c:rich>
                  <a:bodyPr/>
                  <a:lstStyle/>
                  <a:p>
                    <a:r>
                      <a:rPr lang="en-US" altLang="zh-CN" dirty="0"/>
                      <a:t>83.1%</a:t>
                    </a:r>
                    <a:endParaRPr lang="en-US" altLang="zh-HK" dirty="0"/>
                  </a:p>
                </c:rich>
              </c:tx>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B0A-4BF8-AEAB-80F9E28B4333}"/>
                </c:ext>
              </c:extLst>
            </c:dLbl>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kumimoji="1" lang="en-US" altLang="zh-HK" sz="1050" b="1" i="0" u="none" strike="noStrike" kern="1200" baseline="0">
                    <a:solidFill>
                      <a:schemeClr val="tx1"/>
                    </a:solidFill>
                    <a:latin typeface="Arial" pitchFamily="34" charset="0"/>
                    <a:ea typeface="+mj-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Private Brands</c:v>
                </c:pt>
                <c:pt idx="1">
                  <c:v>Other Brands</c:v>
                </c:pt>
              </c:strCache>
            </c:strRef>
          </c:cat>
          <c:val>
            <c:numRef>
              <c:f>工作表1!$B$2:$B$3</c:f>
              <c:numCache>
                <c:formatCode>_(* #,##0_);_(* \(#,##0\);_(* "-"??_);_(@_)</c:formatCode>
                <c:ptCount val="2"/>
                <c:pt idx="0">
                  <c:v>51268</c:v>
                </c:pt>
                <c:pt idx="1">
                  <c:v>251921</c:v>
                </c:pt>
              </c:numCache>
            </c:numRef>
          </c:val>
          <c:extLst>
            <c:ext xmlns:c16="http://schemas.microsoft.com/office/drawing/2014/chart" uri="{C3380CC4-5D6E-409C-BE32-E72D297353CC}">
              <c16:uniqueId val="{00000004-0B0A-4BF8-AEAB-80F9E28B433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442183616830488E-2"/>
          <c:y val="0.81801566264889369"/>
          <c:w val="0.50299084989289"/>
          <c:h val="8.180238173239333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Number of Active Buyers (mn)</c:v>
                </c:pt>
              </c:strCache>
            </c:strRef>
          </c:tx>
          <c:spPr>
            <a:solidFill>
              <a:srgbClr val="6DCEE5"/>
            </a:solidFill>
            <a:ln w="9525" cap="flat" cmpd="sng" algn="ctr">
              <a:noFill/>
              <a:round/>
            </a:ln>
            <a:effectLst/>
          </c:spPr>
          <c:invertIfNegative val="0"/>
          <c:dPt>
            <c:idx val="0"/>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1-920C-4408-92F2-4B9062C3C17A}"/>
              </c:ext>
            </c:extLst>
          </c:dPt>
          <c:dPt>
            <c:idx val="1"/>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3-920C-4408-92F2-4B9062C3C17A}"/>
              </c:ext>
            </c:extLst>
          </c:dPt>
          <c:dPt>
            <c:idx val="2"/>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5-920C-4408-92F2-4B9062C3C17A}"/>
              </c:ext>
            </c:extLst>
          </c:dPt>
          <c:dPt>
            <c:idx val="3"/>
            <c:invertIfNegative val="0"/>
            <c:bubble3D val="0"/>
            <c:spPr>
              <a:solidFill>
                <a:srgbClr val="76C03A"/>
              </a:solidFill>
              <a:ln w="9525" cap="flat" cmpd="sng" algn="ctr">
                <a:noFill/>
                <a:round/>
              </a:ln>
              <a:effectLst/>
            </c:spPr>
            <c:extLst>
              <c:ext xmlns:c16="http://schemas.microsoft.com/office/drawing/2014/chart" uri="{C3380CC4-5D6E-409C-BE32-E72D297353CC}">
                <c16:uniqueId val="{00000007-920C-4408-92F2-4B9062C3C17A}"/>
              </c:ext>
            </c:extLst>
          </c:dPt>
          <c:dPt>
            <c:idx val="4"/>
            <c:invertIfNegative val="0"/>
            <c:bubble3D val="0"/>
            <c:spPr>
              <a:solidFill>
                <a:srgbClr val="269DD8"/>
              </a:solidFill>
              <a:ln w="9525" cap="flat" cmpd="sng" algn="ctr">
                <a:noFill/>
                <a:round/>
              </a:ln>
              <a:effectLst/>
            </c:spPr>
            <c:extLst>
              <c:ext xmlns:c16="http://schemas.microsoft.com/office/drawing/2014/chart" uri="{C3380CC4-5D6E-409C-BE32-E72D297353CC}">
                <c16:uniqueId val="{00000009-920C-4408-92F2-4B9062C3C17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工作表1!$A$2:$A$6</c:f>
              <c:strCache>
                <c:ptCount val="5"/>
                <c:pt idx="0">
                  <c:v>1QFY22</c:v>
                </c:pt>
                <c:pt idx="1">
                  <c:v>2QFY22</c:v>
                </c:pt>
                <c:pt idx="2">
                  <c:v>3QFY22</c:v>
                </c:pt>
                <c:pt idx="3">
                  <c:v>4QFY22</c:v>
                </c:pt>
                <c:pt idx="4">
                  <c:v>1QFY23</c:v>
                </c:pt>
              </c:strCache>
            </c:strRef>
          </c:cat>
          <c:val>
            <c:numRef>
              <c:f>工作表1!$B$2:$B$6</c:f>
              <c:numCache>
                <c:formatCode>General</c:formatCode>
                <c:ptCount val="5"/>
                <c:pt idx="0">
                  <c:v>1.65</c:v>
                </c:pt>
                <c:pt idx="1">
                  <c:v>1.62</c:v>
                </c:pt>
                <c:pt idx="2">
                  <c:v>1.91</c:v>
                </c:pt>
                <c:pt idx="3">
                  <c:v>1.52</c:v>
                </c:pt>
                <c:pt idx="4">
                  <c:v>1.83</c:v>
                </c:pt>
              </c:numCache>
            </c:numRef>
          </c:val>
          <c:extLst>
            <c:ext xmlns:c16="http://schemas.microsoft.com/office/drawing/2014/chart" uri="{C3380CC4-5D6E-409C-BE32-E72D297353CC}">
              <c16:uniqueId val="{0000000A-920C-4408-92F2-4B9062C3C17A}"/>
            </c:ext>
          </c:extLst>
        </c:ser>
        <c:dLbls>
          <c:dLblPos val="ctr"/>
          <c:showLegendKey val="0"/>
          <c:showVal val="1"/>
          <c:showCatName val="0"/>
          <c:showSerName val="0"/>
          <c:showPercent val="0"/>
          <c:showBubbleSize val="0"/>
        </c:dLbls>
        <c:gapWidth val="219"/>
        <c:axId val="1426906256"/>
        <c:axId val="1426923312"/>
      </c:barChart>
      <c:catAx>
        <c:axId val="14269062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spc="20" baseline="0">
                <a:solidFill>
                  <a:schemeClr val="bg1">
                    <a:lumMod val="50000"/>
                  </a:schemeClr>
                </a:solidFill>
                <a:latin typeface="Arial" panose="020B0604020202020204" pitchFamily="34" charset="0"/>
                <a:ea typeface="+mn-ea"/>
                <a:cs typeface="Arial" panose="020B0604020202020204" pitchFamily="34" charset="0"/>
              </a:defRPr>
            </a:pPr>
            <a:endParaRPr lang="zh-CN"/>
          </a:p>
        </c:txPr>
        <c:crossAx val="1426923312"/>
        <c:crosses val="autoZero"/>
        <c:auto val="1"/>
        <c:lblAlgn val="ctr"/>
        <c:lblOffset val="100"/>
        <c:noMultiLvlLbl val="0"/>
      </c:catAx>
      <c:valAx>
        <c:axId val="1426923312"/>
        <c:scaling>
          <c:orientation val="minMax"/>
          <c:max val="2"/>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spc="20" baseline="0">
                <a:solidFill>
                  <a:schemeClr val="bg1"/>
                </a:solidFill>
                <a:latin typeface="+mn-lt"/>
                <a:ea typeface="+mn-ea"/>
                <a:cs typeface="+mn-cs"/>
              </a:defRPr>
            </a:pPr>
            <a:endParaRPr lang="zh-CN"/>
          </a:p>
        </c:txPr>
        <c:crossAx val="1426906256"/>
        <c:crosses val="autoZero"/>
        <c:crossBetween val="between"/>
      </c:valAx>
      <c:spPr>
        <a:noFill/>
        <a:ln>
          <a:noFill/>
        </a:ln>
        <a:effectLst/>
      </c:spPr>
    </c:plotArea>
    <c:plotVisOnly val="1"/>
    <c:dispBlanksAs val="gap"/>
    <c:showDLblsOverMax val="0"/>
  </c:chart>
  <c:spPr>
    <a:solidFill>
      <a:schemeClr val="lt1"/>
    </a:solid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80152"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t" anchorCtr="0" compatLnSpc="1">
            <a:prstTxWarp prst="textNoShape">
              <a:avLst/>
            </a:prstTxWarp>
          </a:bodyPr>
          <a:lstStyle>
            <a:lvl1pPr algn="l" defTabSz="882650">
              <a:defRPr sz="1100" smtClean="0"/>
            </a:lvl1pPr>
          </a:lstStyle>
          <a:p>
            <a:pPr>
              <a:defRPr/>
            </a:pPr>
            <a:endParaRPr lang="en-US"/>
          </a:p>
        </p:txBody>
      </p:sp>
      <p:sp>
        <p:nvSpPr>
          <p:cNvPr id="31747" name="Rectangle 3"/>
          <p:cNvSpPr>
            <a:spLocks noGrp="1" noChangeArrowheads="1"/>
          </p:cNvSpPr>
          <p:nvPr>
            <p:ph type="dt" sz="quarter" idx="1"/>
          </p:nvPr>
        </p:nvSpPr>
        <p:spPr bwMode="auto">
          <a:xfrm>
            <a:off x="4135050" y="0"/>
            <a:ext cx="3180151"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t" anchorCtr="0" compatLnSpc="1">
            <a:prstTxWarp prst="textNoShape">
              <a:avLst/>
            </a:prstTxWarp>
          </a:bodyPr>
          <a:lstStyle>
            <a:lvl1pPr algn="r" defTabSz="882650">
              <a:defRPr sz="1100" smtClean="0"/>
            </a:lvl1pPr>
          </a:lstStyle>
          <a:p>
            <a:pPr>
              <a:defRPr/>
            </a:pPr>
            <a:endParaRPr lang="en-US"/>
          </a:p>
        </p:txBody>
      </p:sp>
      <p:sp>
        <p:nvSpPr>
          <p:cNvPr id="31748" name="Rectangle 4"/>
          <p:cNvSpPr>
            <a:spLocks noGrp="1" noChangeArrowheads="1"/>
          </p:cNvSpPr>
          <p:nvPr>
            <p:ph type="ftr" sz="quarter" idx="2"/>
          </p:nvPr>
        </p:nvSpPr>
        <p:spPr bwMode="auto">
          <a:xfrm>
            <a:off x="0" y="9129035"/>
            <a:ext cx="3180152"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b" anchorCtr="0" compatLnSpc="1">
            <a:prstTxWarp prst="textNoShape">
              <a:avLst/>
            </a:prstTxWarp>
          </a:bodyPr>
          <a:lstStyle>
            <a:lvl1pPr algn="l" defTabSz="882650">
              <a:defRPr sz="1100" smtClean="0"/>
            </a:lvl1pPr>
          </a:lstStyle>
          <a:p>
            <a:pPr>
              <a:defRPr/>
            </a:pPr>
            <a:endParaRPr lang="en-US"/>
          </a:p>
        </p:txBody>
      </p:sp>
      <p:sp>
        <p:nvSpPr>
          <p:cNvPr id="31749" name="Rectangle 5"/>
          <p:cNvSpPr>
            <a:spLocks noGrp="1" noChangeArrowheads="1"/>
          </p:cNvSpPr>
          <p:nvPr>
            <p:ph type="sldNum" sz="quarter" idx="3"/>
          </p:nvPr>
        </p:nvSpPr>
        <p:spPr bwMode="auto">
          <a:xfrm>
            <a:off x="4135050" y="9129035"/>
            <a:ext cx="3180151"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b" anchorCtr="0" compatLnSpc="1">
            <a:prstTxWarp prst="textNoShape">
              <a:avLst/>
            </a:prstTxWarp>
          </a:bodyPr>
          <a:lstStyle>
            <a:lvl1pPr algn="r" defTabSz="882650">
              <a:defRPr sz="1100" smtClean="0"/>
            </a:lvl1pPr>
          </a:lstStyle>
          <a:p>
            <a:pPr>
              <a:defRPr/>
            </a:pPr>
            <a:fld id="{DA6835A3-9366-4C20-B248-0AC9C46AA67A}" type="slidenum">
              <a:rPr lang="en-US"/>
              <a:pPr>
                <a:defRPr/>
              </a:pPr>
              <a:t>‹#›</a:t>
            </a:fld>
            <a:endParaRPr lang="en-US"/>
          </a:p>
        </p:txBody>
      </p:sp>
    </p:spTree>
    <p:extLst>
      <p:ext uri="{BB962C8B-B14F-4D97-AF65-F5344CB8AC3E}">
        <p14:creationId xmlns:p14="http://schemas.microsoft.com/office/powerpoint/2010/main" val="2105072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68215" cy="47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prstTxWarp prst="textNoShape">
              <a:avLst/>
            </a:prstTxWarp>
          </a:bodyPr>
          <a:lstStyle>
            <a:lvl1pPr algn="l" defTabSz="898525">
              <a:defRPr sz="1100" smtClean="0"/>
            </a:lvl1pPr>
          </a:lstStyle>
          <a:p>
            <a:pPr>
              <a:defRPr/>
            </a:pPr>
            <a:endParaRPr lang="en-US"/>
          </a:p>
        </p:txBody>
      </p:sp>
      <p:sp>
        <p:nvSpPr>
          <p:cNvPr id="29699" name="Rectangle 3"/>
          <p:cNvSpPr>
            <a:spLocks noGrp="1" noChangeArrowheads="1"/>
          </p:cNvSpPr>
          <p:nvPr>
            <p:ph type="dt" idx="1"/>
          </p:nvPr>
        </p:nvSpPr>
        <p:spPr bwMode="auto">
          <a:xfrm>
            <a:off x="4145281" y="0"/>
            <a:ext cx="3168215" cy="47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prstTxWarp prst="textNoShape">
              <a:avLst/>
            </a:prstTxWarp>
          </a:bodyPr>
          <a:lstStyle>
            <a:lvl1pPr algn="r" defTabSz="898525">
              <a:defRPr sz="11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458788" y="722313"/>
            <a:ext cx="6397625" cy="3598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729816" y="4560686"/>
            <a:ext cx="5855570" cy="43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9122903"/>
            <a:ext cx="3168215" cy="4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b" anchorCtr="0" compatLnSpc="1">
            <a:prstTxWarp prst="textNoShape">
              <a:avLst/>
            </a:prstTxWarp>
          </a:bodyPr>
          <a:lstStyle>
            <a:lvl1pPr algn="l" defTabSz="898525">
              <a:defRPr sz="1100" smtClean="0"/>
            </a:lvl1pPr>
          </a:lstStyle>
          <a:p>
            <a:pPr>
              <a:defRPr/>
            </a:pPr>
            <a:endParaRPr lang="en-US"/>
          </a:p>
        </p:txBody>
      </p:sp>
      <p:sp>
        <p:nvSpPr>
          <p:cNvPr id="29703" name="Rectangle 7"/>
          <p:cNvSpPr>
            <a:spLocks noGrp="1" noChangeArrowheads="1"/>
          </p:cNvSpPr>
          <p:nvPr>
            <p:ph type="sldNum" sz="quarter" idx="5"/>
          </p:nvPr>
        </p:nvSpPr>
        <p:spPr bwMode="auto">
          <a:xfrm>
            <a:off x="4145281" y="9122903"/>
            <a:ext cx="3168215" cy="4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b" anchorCtr="0" compatLnSpc="1">
            <a:prstTxWarp prst="textNoShape">
              <a:avLst/>
            </a:prstTxWarp>
          </a:bodyPr>
          <a:lstStyle>
            <a:lvl1pPr algn="r" defTabSz="898525">
              <a:defRPr sz="1100" smtClean="0"/>
            </a:lvl1pPr>
          </a:lstStyle>
          <a:p>
            <a:pPr>
              <a:defRPr/>
            </a:pPr>
            <a:fld id="{C0C428FF-E08F-45DE-BAC9-258D4444EC10}" type="slidenum">
              <a:rPr lang="en-US"/>
              <a:pPr>
                <a:defRPr/>
              </a:pPr>
              <a:t>‹#›</a:t>
            </a:fld>
            <a:endParaRPr lang="en-US"/>
          </a:p>
        </p:txBody>
      </p:sp>
    </p:spTree>
    <p:extLst>
      <p:ext uri="{BB962C8B-B14F-4D97-AF65-F5344CB8AC3E}">
        <p14:creationId xmlns:p14="http://schemas.microsoft.com/office/powerpoint/2010/main" val="3376449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8788" y="722313"/>
            <a:ext cx="6397625" cy="35988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0C428FF-E08F-45DE-BAC9-258D4444EC10}" type="slidenum">
              <a:rPr lang="en-US" smtClean="0"/>
              <a:pPr>
                <a:defRPr/>
              </a:pPr>
              <a:t>1</a:t>
            </a:fld>
            <a:endParaRPr lang="en-US"/>
          </a:p>
        </p:txBody>
      </p:sp>
    </p:spTree>
    <p:extLst>
      <p:ext uri="{BB962C8B-B14F-4D97-AF65-F5344CB8AC3E}">
        <p14:creationId xmlns:p14="http://schemas.microsoft.com/office/powerpoint/2010/main" val="375336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62275" y="846138"/>
            <a:ext cx="4060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dirty="0"/>
          </a:p>
        </p:txBody>
      </p:sp>
    </p:spTree>
    <p:extLst>
      <p:ext uri="{BB962C8B-B14F-4D97-AF65-F5344CB8AC3E}">
        <p14:creationId xmlns:p14="http://schemas.microsoft.com/office/powerpoint/2010/main" val="277721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8788" y="722313"/>
            <a:ext cx="6397625" cy="3598862"/>
          </a:xfrm>
        </p:spPr>
      </p:sp>
      <p:sp>
        <p:nvSpPr>
          <p:cNvPr id="3" name="备注占位符 2"/>
          <p:cNvSpPr>
            <a:spLocks noGrp="1"/>
          </p:cNvSpPr>
          <p:nvPr>
            <p:ph type="body" idx="1"/>
          </p:nvPr>
        </p:nvSpPr>
        <p:spPr/>
        <p:txBody>
          <a:bodyPr/>
          <a:lstStyle/>
          <a:p>
            <a:r>
              <a:rPr kumimoji="1" lang="en-US" altLang="zh-CN"/>
              <a:t>Seasonality:</a:t>
            </a:r>
            <a:r>
              <a:rPr kumimoji="1" lang="zh-CN" altLang="en-US"/>
              <a:t> </a:t>
            </a:r>
            <a:r>
              <a:rPr kumimoji="1" lang="en-US" altLang="zh-CN"/>
              <a:t>1Q22</a:t>
            </a:r>
            <a:r>
              <a:rPr kumimoji="1" lang="zh-CN" altLang="en-US"/>
              <a:t> </a:t>
            </a:r>
            <a:r>
              <a:rPr kumimoji="1" lang="en-US" altLang="zh-CN"/>
              <a:t>AOV</a:t>
            </a:r>
            <a:r>
              <a:rPr kumimoji="1" lang="zh-CN" altLang="en-US"/>
              <a:t> </a:t>
            </a:r>
            <a:r>
              <a:rPr kumimoji="1" lang="en-US" altLang="zh-CN"/>
              <a:t>=</a:t>
            </a:r>
            <a:r>
              <a:rPr kumimoji="1" lang="zh-CN" altLang="en-US"/>
              <a:t> </a:t>
            </a:r>
            <a:r>
              <a:rPr kumimoji="1" lang="en-US" altLang="zh-CN"/>
              <a:t>323,ARPU</a:t>
            </a:r>
            <a:r>
              <a:rPr kumimoji="1" lang="zh-CN" altLang="en-US"/>
              <a:t> </a:t>
            </a:r>
            <a:r>
              <a:rPr kumimoji="1" lang="en-US" altLang="zh-CN"/>
              <a:t>=</a:t>
            </a:r>
            <a:r>
              <a:rPr kumimoji="1" lang="zh-CN" altLang="en-US"/>
              <a:t> </a:t>
            </a:r>
            <a:r>
              <a:rPr kumimoji="1" lang="en-US" altLang="zh-CN"/>
              <a:t>481;</a:t>
            </a:r>
            <a:r>
              <a:rPr kumimoji="1" lang="zh-CN" altLang="en-US"/>
              <a:t> </a:t>
            </a:r>
            <a:r>
              <a:rPr kumimoji="1" lang="en-US" altLang="zh-CN"/>
              <a:t>3QFY21</a:t>
            </a:r>
            <a:r>
              <a:rPr kumimoji="1" lang="zh-CN" altLang="en-US"/>
              <a:t> </a:t>
            </a:r>
            <a:r>
              <a:rPr kumimoji="1" lang="en-US" altLang="zh-CN"/>
              <a:t>AOV</a:t>
            </a:r>
            <a:r>
              <a:rPr kumimoji="1" lang="zh-CN" altLang="en-US"/>
              <a:t> </a:t>
            </a:r>
            <a:r>
              <a:rPr kumimoji="1" lang="en-US" altLang="zh-CN"/>
              <a:t>=</a:t>
            </a:r>
            <a:r>
              <a:rPr kumimoji="1" lang="zh-CN" altLang="en-US"/>
              <a:t> </a:t>
            </a:r>
            <a:r>
              <a:rPr kumimoji="1" lang="en-US" altLang="zh-CN"/>
              <a:t>315,</a:t>
            </a:r>
            <a:r>
              <a:rPr kumimoji="1" lang="zh-CN" altLang="en-US"/>
              <a:t> </a:t>
            </a:r>
            <a:r>
              <a:rPr kumimoji="1" lang="en-US" altLang="zh-CN"/>
              <a:t>ARPU</a:t>
            </a:r>
            <a:r>
              <a:rPr kumimoji="1" lang="zh-CN" altLang="en-US"/>
              <a:t> </a:t>
            </a:r>
            <a:r>
              <a:rPr kumimoji="1" lang="en-US" altLang="zh-CN"/>
              <a:t>=</a:t>
            </a:r>
            <a:r>
              <a:rPr kumimoji="1" lang="zh-CN" altLang="en-US"/>
              <a:t> </a:t>
            </a:r>
            <a:r>
              <a:rPr kumimoji="1" lang="en-US" altLang="zh-CN"/>
              <a:t>504</a:t>
            </a:r>
          </a:p>
        </p:txBody>
      </p:sp>
      <p:sp>
        <p:nvSpPr>
          <p:cNvPr id="4" name="灯片编号占位符 3"/>
          <p:cNvSpPr>
            <a:spLocks noGrp="1"/>
          </p:cNvSpPr>
          <p:nvPr>
            <p:ph type="sldNum" sz="quarter" idx="5"/>
          </p:nvPr>
        </p:nvSpPr>
        <p:spPr/>
        <p:txBody>
          <a:bodyPr/>
          <a:lstStyle/>
          <a:p>
            <a:pPr>
              <a:defRPr/>
            </a:pPr>
            <a:fld id="{C0C428FF-E08F-45DE-BAC9-258D4444EC10}" type="slidenum">
              <a:rPr lang="en-US" smtClean="0"/>
              <a:pPr>
                <a:defRPr/>
              </a:pPr>
              <a:t>7</a:t>
            </a:fld>
            <a:endParaRPr lang="en-US"/>
          </a:p>
        </p:txBody>
      </p:sp>
    </p:spTree>
    <p:extLst>
      <p:ext uri="{BB962C8B-B14F-4D97-AF65-F5344CB8AC3E}">
        <p14:creationId xmlns:p14="http://schemas.microsoft.com/office/powerpoint/2010/main" val="48708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8788" y="722313"/>
            <a:ext cx="6397625" cy="3598862"/>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C0C428FF-E08F-45DE-BAC9-258D4444EC10}" type="slidenum">
              <a:rPr lang="en-US" smtClean="0"/>
              <a:pPr>
                <a:defRPr/>
              </a:pPr>
              <a:t>8</a:t>
            </a:fld>
            <a:endParaRPr lang="en-US"/>
          </a:p>
        </p:txBody>
      </p:sp>
    </p:spTree>
    <p:extLst>
      <p:ext uri="{BB962C8B-B14F-4D97-AF65-F5344CB8AC3E}">
        <p14:creationId xmlns:p14="http://schemas.microsoft.com/office/powerpoint/2010/main" val="188385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62275" y="846138"/>
            <a:ext cx="4060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extLst>
      <p:ext uri="{BB962C8B-B14F-4D97-AF65-F5344CB8AC3E}">
        <p14:creationId xmlns:p14="http://schemas.microsoft.com/office/powerpoint/2010/main" val="224610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62275" y="846138"/>
            <a:ext cx="4060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dirty="0"/>
          </a:p>
        </p:txBody>
      </p:sp>
    </p:spTree>
    <p:extLst>
      <p:ext uri="{BB962C8B-B14F-4D97-AF65-F5344CB8AC3E}">
        <p14:creationId xmlns:p14="http://schemas.microsoft.com/office/powerpoint/2010/main" val="351788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62275" y="846138"/>
            <a:ext cx="4060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extLst>
      <p:ext uri="{BB962C8B-B14F-4D97-AF65-F5344CB8AC3E}">
        <p14:creationId xmlns:p14="http://schemas.microsoft.com/office/powerpoint/2010/main" val="3109430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11.tif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6263825" y="4832596"/>
            <a:ext cx="5534937"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6263825" y="4291731"/>
            <a:ext cx="5534937"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9177250" y="3224464"/>
            <a:ext cx="2612053" cy="695905"/>
          </a:xfrm>
          <a:prstGeom prst="rect">
            <a:avLst/>
          </a:prstGeom>
        </p:spPr>
      </p:pic>
    </p:spTree>
    <p:extLst>
      <p:ext uri="{BB962C8B-B14F-4D97-AF65-F5344CB8AC3E}">
        <p14:creationId xmlns:p14="http://schemas.microsoft.com/office/powerpoint/2010/main" val="231970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44878" y="1295400"/>
            <a:ext cx="3659553"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427989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81191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6283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87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6283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333901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3061335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HeadingBox25" descr="&lt;tags&gt;&lt;tag n=&quot;Format&quot; v=&quot;1&quot; /&gt;&lt;/tags&gt;" hidden="1"/>
          <p:cNvSpPr>
            <a:spLocks noGrp="1"/>
          </p:cNvSpPr>
          <p:nvPr>
            <p:ph type="body" sz="quarter" idx="50"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1" name="ObjectBox24" descr="&lt;tags&gt;&lt;tag n=&quot;BulletInfo&quot; v=&quot;Standard&quot; /&gt;&lt;tag n=&quot;Format&quot; v=&quot;1&quot; /&gt;&lt;/tags&gt;" hidden="1"/>
          <p:cNvSpPr>
            <a:spLocks noGrp="1"/>
          </p:cNvSpPr>
          <p:nvPr>
            <p:ph sz="quarter" idx="5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HeadingBox24" descr="&lt;tags&gt;&lt;tag n=&quot;Format&quot; v=&quot;1&quot; /&gt;&lt;/tags&gt;" hidden="1"/>
          <p:cNvSpPr>
            <a:spLocks noGrp="1"/>
          </p:cNvSpPr>
          <p:nvPr>
            <p:ph type="body" sz="quarter" idx="52"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3" name="ObjectBox23" descr="&lt;tags&gt;&lt;tag n=&quot;BulletInfo&quot; v=&quot;Standard&quot; /&gt;&lt;tag n=&quot;Format&quot; v=&quot;1&quot; /&gt;&lt;/tags&gt;" hidden="1"/>
          <p:cNvSpPr>
            <a:spLocks noGrp="1"/>
          </p:cNvSpPr>
          <p:nvPr>
            <p:ph sz="quarter" idx="5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HeadingBox23" descr="&lt;tags&gt;&lt;tag n=&quot;Format&quot; v=&quot;1&quot; /&gt;&lt;/tags&gt;" hidden="1"/>
          <p:cNvSpPr>
            <a:spLocks noGrp="1"/>
          </p:cNvSpPr>
          <p:nvPr>
            <p:ph type="body" sz="quarter" idx="54"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5" name="ObjectBox22" descr="&lt;tags&gt;&lt;tag n=&quot;BulletInfo&quot; v=&quot;Standard&quot; /&gt;&lt;tag n=&quot;Format&quot; v=&quot;1&quot; /&gt;&lt;/tags&gt;" hidden="1"/>
          <p:cNvSpPr>
            <a:spLocks noGrp="1"/>
          </p:cNvSpPr>
          <p:nvPr>
            <p:ph sz="quarter" idx="5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HeadingBox22" descr="&lt;tags&gt;&lt;tag n=&quot;Format&quot; v=&quot;1&quot; /&gt;&lt;/tags&gt;" hidden="1"/>
          <p:cNvSpPr>
            <a:spLocks noGrp="1"/>
          </p:cNvSpPr>
          <p:nvPr>
            <p:ph type="body" sz="quarter" idx="56"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7" name="ObjectBox21" descr="&lt;tags&gt;&lt;tag n=&quot;BulletInfo&quot; v=&quot;Standard&quot; /&gt;&lt;tag n=&quot;Format&quot; v=&quot;1&quot; /&gt;&lt;/tags&gt;" hidden="1"/>
          <p:cNvSpPr>
            <a:spLocks noGrp="1"/>
          </p:cNvSpPr>
          <p:nvPr>
            <p:ph sz="quarter" idx="5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HeadingBox21" descr="&lt;tags&gt;&lt;tag n=&quot;Format&quot; v=&quot;1&quot; /&gt;&lt;/tags&gt;" hidden="1"/>
          <p:cNvSpPr>
            <a:spLocks noGrp="1"/>
          </p:cNvSpPr>
          <p:nvPr>
            <p:ph type="body" sz="quarter" idx="58"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9" name="ObjectBox20" descr="&lt;tags&gt;&lt;tag n=&quot;BulletInfo&quot; v=&quot;Standard&quot; /&gt;&lt;tag n=&quot;Format&quot; v=&quot;1&quot; /&gt;&lt;/tags&gt;" hidden="1"/>
          <p:cNvSpPr>
            <a:spLocks noGrp="1"/>
          </p:cNvSpPr>
          <p:nvPr>
            <p:ph sz="quarter" idx="5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HeadingBox20" descr="&lt;tags&gt;&lt;tag n=&quot;Format&quot; v=&quot;1&quot; /&gt;&lt;/tags&gt;" hidden="1"/>
          <p:cNvSpPr>
            <a:spLocks noGrp="1"/>
          </p:cNvSpPr>
          <p:nvPr>
            <p:ph type="body" sz="quarter" idx="60"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1" name="ObjectBox19" descr="&lt;tags&gt;&lt;tag n=&quot;BulletInfo&quot; v=&quot;Standard&quot; /&gt;&lt;tag n=&quot;Format&quot; v=&quot;1&quot; /&gt;&lt;/tags&gt;" hidden="1"/>
          <p:cNvSpPr>
            <a:spLocks noGrp="1"/>
          </p:cNvSpPr>
          <p:nvPr>
            <p:ph sz="quarter" idx="6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HeadingBox19" descr="&lt;tags&gt;&lt;tag n=&quot;Format&quot; v=&quot;1&quot; /&gt;&lt;/tags&gt;" hidden="1"/>
          <p:cNvSpPr>
            <a:spLocks noGrp="1"/>
          </p:cNvSpPr>
          <p:nvPr>
            <p:ph type="body" sz="quarter" idx="62"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3" name="ObjectBox18" descr="&lt;tags&gt;&lt;tag n=&quot;BulletInfo&quot; v=&quot;Standard&quot; /&gt;&lt;tag n=&quot;Format&quot; v=&quot;1&quot; /&gt;&lt;/tags&gt;" hidden="1"/>
          <p:cNvSpPr>
            <a:spLocks noGrp="1"/>
          </p:cNvSpPr>
          <p:nvPr>
            <p:ph sz="quarter" idx="6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HeadingBox18" descr="&lt;tags&gt;&lt;tag n=&quot;Format&quot; v=&quot;1&quot; /&gt;&lt;/tags&gt;" hidden="1"/>
          <p:cNvSpPr>
            <a:spLocks noGrp="1"/>
          </p:cNvSpPr>
          <p:nvPr>
            <p:ph type="body" sz="quarter" idx="64"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5" name="ObjectBox17" descr="&lt;tags&gt;&lt;tag n=&quot;BulletInfo&quot; v=&quot;Standard&quot; /&gt;&lt;tag n=&quot;Format&quot; v=&quot;1&quot; /&gt;&lt;/tags&gt;" hidden="1"/>
          <p:cNvSpPr>
            <a:spLocks noGrp="1"/>
          </p:cNvSpPr>
          <p:nvPr>
            <p:ph sz="quarter" idx="6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6" name="HeadingBox17" descr="&lt;tags&gt;&lt;tag n=&quot;Format&quot; v=&quot;1&quot; /&gt;&lt;/tags&gt;" hidden="1"/>
          <p:cNvSpPr>
            <a:spLocks noGrp="1"/>
          </p:cNvSpPr>
          <p:nvPr>
            <p:ph type="body" sz="quarter" idx="66"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6" name="ObjectBox16" descr="&lt;tags&gt;&lt;tag n=&quot;BulletInfo&quot; v=&quot;Standard&quot; /&gt;&lt;tag n=&quot;Format&quot; v=&quot;1&quot; /&gt;&lt;/tags&gt;" hidden="1"/>
          <p:cNvSpPr>
            <a:spLocks noGrp="1"/>
          </p:cNvSpPr>
          <p:nvPr>
            <p:ph sz="quarter" idx="3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HeadingBox16" descr="&lt;tags&gt;&lt;tag n=&quot;Format&quot; v=&quot;1&quot; /&gt;&lt;/tags&gt;" hidden="1"/>
          <p:cNvSpPr>
            <a:spLocks noGrp="1"/>
          </p:cNvSpPr>
          <p:nvPr>
            <p:ph type="body" sz="quarter" idx="40"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8" name="ObjectBox15" descr="&lt;tags&gt;&lt;tag n=&quot;BulletInfo&quot; v=&quot;Standard&quot; /&gt;&lt;tag n=&quot;Format&quot; v=&quot;1&quot; /&gt;&lt;/tags&gt;" hidden="1"/>
          <p:cNvSpPr>
            <a:spLocks noGrp="1"/>
          </p:cNvSpPr>
          <p:nvPr>
            <p:ph sz="quarter" idx="4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HeadingBox15" descr="&lt;tags&gt;&lt;tag n=&quot;Format&quot; v=&quot;1&quot; /&gt;&lt;/tags&gt;" hidden="1"/>
          <p:cNvSpPr>
            <a:spLocks noGrp="1"/>
          </p:cNvSpPr>
          <p:nvPr>
            <p:ph type="body" sz="quarter" idx="42"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1" name="ObjectBox14" descr="&lt;tags&gt;&lt;tag n=&quot;BulletInfo&quot; v=&quot;Standard&quot; /&gt;&lt;tag n=&quot;Format&quot; v=&quot;1&quot; /&gt;&lt;/tags&gt;" hidden="1"/>
          <p:cNvSpPr>
            <a:spLocks noGrp="1"/>
          </p:cNvSpPr>
          <p:nvPr>
            <p:ph sz="quarter" idx="4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HeadingBox14" descr="&lt;tags&gt;&lt;tag n=&quot;Format&quot; v=&quot;1&quot; /&gt;&lt;/tags&gt;" hidden="1"/>
          <p:cNvSpPr>
            <a:spLocks noGrp="1"/>
          </p:cNvSpPr>
          <p:nvPr>
            <p:ph type="body" sz="quarter" idx="44"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3" name="ObjectBox13" descr="&lt;tags&gt;&lt;tag n=&quot;BulletInfo&quot; v=&quot;Standard&quot; /&gt;&lt;tag n=&quot;Format&quot; v=&quot;1&quot; /&gt;&lt;/tags&gt;" hidden="1"/>
          <p:cNvSpPr>
            <a:spLocks noGrp="1"/>
          </p:cNvSpPr>
          <p:nvPr>
            <p:ph sz="quarter" idx="4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HeadingBox13" descr="&lt;tags&gt;&lt;tag n=&quot;Format&quot; v=&quot;1&quot; /&gt;&lt;/tags&gt;" hidden="1"/>
          <p:cNvSpPr>
            <a:spLocks noGrp="1"/>
          </p:cNvSpPr>
          <p:nvPr>
            <p:ph type="body" sz="quarter" idx="46"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5" name="ObjectBox12" descr="&lt;tags&gt;&lt;tag n=&quot;BulletInfo&quot; v=&quot;Standard&quot; /&gt;&lt;tag n=&quot;Format&quot; v=&quot;1&quot; /&gt;&lt;/tags&gt;" hidden="1"/>
          <p:cNvSpPr>
            <a:spLocks noGrp="1"/>
          </p:cNvSpPr>
          <p:nvPr>
            <p:ph sz="quarter" idx="3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HeadingBox12" descr="&lt;tags&gt;&lt;tag n=&quot;Format&quot; v=&quot;1&quot; /&gt;&lt;/tags&gt;" hidden="1"/>
          <p:cNvSpPr>
            <a:spLocks noGrp="1"/>
          </p:cNvSpPr>
          <p:nvPr>
            <p:ph type="body" sz="quarter" idx="34"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7" name="ObjectBox11" descr="&lt;tags&gt;&lt;tag n=&quot;BulletInfo&quot; v=&quot;Standard&quot; /&gt;&lt;tag n=&quot;Format&quot; v=&quot;1&quot; /&gt;&lt;/tags&gt;" hidden="1"/>
          <p:cNvSpPr>
            <a:spLocks noGrp="1"/>
          </p:cNvSpPr>
          <p:nvPr>
            <p:ph sz="quarter" idx="3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HeadingBox11" descr="&lt;tags&gt;&lt;tag n=&quot;Format&quot; v=&quot;1&quot; /&gt;&lt;/tags&gt;" hidden="1"/>
          <p:cNvSpPr>
            <a:spLocks noGrp="1"/>
          </p:cNvSpPr>
          <p:nvPr>
            <p:ph type="body" sz="quarter" idx="36"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9" name="ObjectBox10" descr="&lt;tags&gt;&lt;tag n=&quot;BulletInfo&quot; v=&quot;Standard&quot; /&gt;&lt;tag n=&quot;Format&quot; v=&quot;1&quot; /&gt;&lt;/tags&gt;" hidden="1"/>
          <p:cNvSpPr>
            <a:spLocks noGrp="1"/>
          </p:cNvSpPr>
          <p:nvPr>
            <p:ph sz="quarter" idx="3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HeadingBox10" descr="&lt;tags&gt;&lt;tag n=&quot;Format&quot; v=&quot;1&quot; /&gt;&lt;/tags&gt;" hidden="1"/>
          <p:cNvSpPr>
            <a:spLocks noGrp="1"/>
          </p:cNvSpPr>
          <p:nvPr>
            <p:ph type="body" sz="quarter" idx="38"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1" name="ObjectBox9" descr="&lt;tags&gt;&lt;tag n=&quot;BulletInfo&quot; v=&quot;Standard&quot; /&gt;&lt;tag n=&quot;Format&quot; v=&quot;1&quot; /&gt;&lt;/tags&gt;" hidden="1"/>
          <p:cNvSpPr>
            <a:spLocks noGrp="1"/>
          </p:cNvSpPr>
          <p:nvPr>
            <p:ph sz="quarter" idx="2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HeadingBox9" descr="&lt;tags&gt;&lt;tag n=&quot;Format&quot; v=&quot;1&quot; /&gt;&lt;/tags&gt;" hidden="1"/>
          <p:cNvSpPr>
            <a:spLocks noGrp="1"/>
          </p:cNvSpPr>
          <p:nvPr>
            <p:ph type="body" sz="quarter" idx="32"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3" name="ObjectBox8" descr="&lt;tags&gt;&lt;tag n=&quot;BulletInfo&quot; v=&quot;Standard&quot; /&gt;&lt;tag n=&quot;Format&quot; v=&quot;1&quot; /&gt;&lt;/tags&gt;" hidden="1"/>
          <p:cNvSpPr>
            <a:spLocks noGrp="1"/>
          </p:cNvSpPr>
          <p:nvPr>
            <p:ph sz="quarter" idx="24"/>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HeadingBox8" descr="&lt;tags&gt;&lt;tag n=&quot;Format&quot; v=&quot;1&quot; /&gt;&lt;/tags&gt;" hidden="1"/>
          <p:cNvSpPr>
            <a:spLocks noGrp="1"/>
          </p:cNvSpPr>
          <p:nvPr>
            <p:ph type="body" sz="quarter" idx="23"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5" name="ObjectBox7" descr="&lt;tags&gt;&lt;tag n=&quot;BulletInfo&quot; v=&quot;Standard&quot; /&gt;&lt;tag n=&quot;Format&quot; v=&quot;1&quot; /&gt;&lt;/tags&gt;" hidden="1"/>
          <p:cNvSpPr>
            <a:spLocks noGrp="1"/>
          </p:cNvSpPr>
          <p:nvPr>
            <p:ph sz="quarter" idx="1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HeadingBox7" descr="&lt;tags&gt;&lt;tag n=&quot;Format&quot; v=&quot;1&quot; /&gt;&lt;/tags&gt;" hidden="1"/>
          <p:cNvSpPr>
            <a:spLocks noGrp="1"/>
          </p:cNvSpPr>
          <p:nvPr>
            <p:ph type="body" sz="quarter" idx="17"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7" name="ObjectBox6" descr="&lt;tags&gt;&lt;tag n=&quot;BulletInfo&quot; v=&quot;Standard&quot; /&gt;&lt;tag n=&quot;Format&quot; v=&quot;1&quot; /&gt;&lt;/tags&gt;" hidden="1"/>
          <p:cNvSpPr>
            <a:spLocks noGrp="1"/>
          </p:cNvSpPr>
          <p:nvPr>
            <p:ph sz="quarter" idx="2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HeadingBox6" descr="&lt;tags&gt;&lt;tag n=&quot;Format&quot; v=&quot;1&quot; /&gt;&lt;/tags&gt;" hidden="1"/>
          <p:cNvSpPr>
            <a:spLocks noGrp="1"/>
          </p:cNvSpPr>
          <p:nvPr>
            <p:ph type="body" sz="quarter" idx="31"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9" name="ObjectBox5" descr="&lt;tags&gt;&lt;tag n=&quot;BulletInfo&quot; v=&quot;Standard&quot; /&gt;&lt;tag n=&quot;Format&quot; v=&quot;1&quot; /&gt;&lt;/tags&gt;" hidden="1"/>
          <p:cNvSpPr>
            <a:spLocks noGrp="1"/>
          </p:cNvSpPr>
          <p:nvPr>
            <p:ph sz="quarter" idx="2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HeadingBox5" descr="&lt;tags&gt;&lt;tag n=&quot;Format&quot; v=&quot;1&quot; /&gt;&lt;/tags&gt;" hidden="1"/>
          <p:cNvSpPr>
            <a:spLocks noGrp="1"/>
          </p:cNvSpPr>
          <p:nvPr>
            <p:ph type="body" sz="quarter" idx="19"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1" name="ObjectBox4" descr="&lt;tags&gt;&lt;tag n=&quot;BulletInfo&quot; v=&quot;Standard&quot; /&gt;&lt;tag n=&quot;Format&quot; v=&quot;1&quot; /&gt;&lt;/tags&gt;" hidden="1"/>
          <p:cNvSpPr>
            <a:spLocks noGrp="1"/>
          </p:cNvSpPr>
          <p:nvPr>
            <p:ph sz="quarter" idx="1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HeadingBox4" descr="&lt;tags&gt;&lt;tag n=&quot;Format&quot; v=&quot;1&quot; /&gt;&lt;/tags&gt;" hidden="1"/>
          <p:cNvSpPr>
            <a:spLocks noGrp="1"/>
          </p:cNvSpPr>
          <p:nvPr>
            <p:ph type="body" sz="quarter" idx="14"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3" name="ObjectBox3" descr="&lt;tags&gt;&lt;tag n=&quot;BulletInfo&quot; v=&quot;Standard&quot; /&gt;&lt;tag n=&quot;Format&quot; v=&quot;1&quot; /&gt;&lt;/tags&gt;" hidden="1"/>
          <p:cNvSpPr>
            <a:spLocks noGrp="1"/>
          </p:cNvSpPr>
          <p:nvPr>
            <p:ph sz="quarter" idx="2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HeadingBox3" descr="&lt;tags&gt;&lt;tag n=&quot;Format&quot; v=&quot;1&quot; /&gt;&lt;/tags&gt;" hidden="1"/>
          <p:cNvSpPr>
            <a:spLocks noGrp="1"/>
          </p:cNvSpPr>
          <p:nvPr>
            <p:ph type="body" sz="quarter" idx="30"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5" name="ObjectBox2" descr="&lt;tags&gt;&lt;tag n=&quot;BulletInfo&quot; v=&quot;Standard&quot; /&gt;&lt;tag n=&quot;Format&quot; v=&quot;1&quot; /&gt;&lt;/tags&gt;" hidden="1"/>
          <p:cNvSpPr>
            <a:spLocks noGrp="1"/>
          </p:cNvSpPr>
          <p:nvPr>
            <p:ph sz="quarter" idx="22"/>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HeadingBox2" descr="&lt;tags&gt;&lt;tag n=&quot;Format&quot; v=&quot;1&quot; /&gt;&lt;/tags&gt;" hidden="1"/>
          <p:cNvSpPr>
            <a:spLocks noGrp="1"/>
          </p:cNvSpPr>
          <p:nvPr>
            <p:ph type="body" sz="quarter" idx="20"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7" name="ObjectBox1" descr="&lt;tags&gt;&lt;tag n=&quot;BulletInfo&quot; v=&quot;Standard&quot; /&gt;&lt;tag n=&quot;Format&quot; v=&quot;1&quot; /&gt;&lt;/tags&gt;" hidden="1"/>
          <p:cNvSpPr>
            <a:spLocks noGrp="1"/>
          </p:cNvSpPr>
          <p:nvPr>
            <p:ph sz="quarter" idx="4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HeadingBox1" descr="&lt;tags&gt;&lt;tag n=&quot;Format&quot; v=&quot;1&quot; /&gt;&lt;/tags&gt;" hidden="1"/>
          <p:cNvSpPr>
            <a:spLocks noGrp="1"/>
          </p:cNvSpPr>
          <p:nvPr>
            <p:ph type="body" sz="quarter" idx="48" hasCustomPrompt="1"/>
          </p:nvPr>
        </p:nvSpPr>
        <p:spPr>
          <a:xfrm>
            <a:off x="3048000" y="1513625"/>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7" name="MessageStatement"/>
          <p:cNvSpPr>
            <a:spLocks noGrp="1" noChangeArrowheads="1"/>
          </p:cNvSpPr>
          <p:nvPr>
            <p:ph type="subTitle" idx="1" hasCustomPrompt="1"/>
          </p:nvPr>
        </p:nvSpPr>
        <p:spPr>
          <a:xfrm>
            <a:off x="600002" y="5731200"/>
            <a:ext cx="10982401" cy="298800"/>
          </a:xfrm>
          <a:solidFill>
            <a:schemeClr val="accent1"/>
          </a:solidFill>
          <a:ln w="6350">
            <a:noFill/>
          </a:ln>
          <a:effectLst/>
        </p:spPr>
        <p:txBody>
          <a:bodyPr vert="horz" wrap="square" lIns="91440" tIns="46800" rIns="90000" bIns="46800" numCol="1" anchor="b" anchorCtr="0" compatLnSpc="1">
            <a:prstTxWarp prst="textNoShape">
              <a:avLst/>
            </a:prstTxWarp>
            <a:spAutoFit/>
          </a:bodyPr>
          <a:lstStyle>
            <a:lvl1pPr>
              <a:defRPr lang="en-US" noProof="0" dirty="0" smtClean="0">
                <a:solidFill>
                  <a:schemeClr val="bg1"/>
                </a:solidFill>
                <a:latin typeface="+mn-lt"/>
                <a:ea typeface="+mn-ea"/>
                <a:cs typeface="+mn-cs"/>
              </a:defRPr>
            </a:lvl1pPr>
          </a:lstStyle>
          <a:p>
            <a:pPr lvl="0"/>
            <a:r>
              <a:rPr lang="en-US" noProof="0"/>
              <a:t>Message statement</a:t>
            </a:r>
          </a:p>
        </p:txBody>
      </p:sp>
      <p:sp>
        <p:nvSpPr>
          <p:cNvPr id="58" name="Slide Number Placeholder 1">
            <a:extLst>
              <a:ext uri="{FF2B5EF4-FFF2-40B4-BE49-F238E27FC236}">
                <a16:creationId xmlns:a16="http://schemas.microsoft.com/office/drawing/2014/main" id="{5A039016-9D99-4BC2-A6B9-4B56EAC56374}"/>
              </a:ext>
            </a:extLst>
          </p:cNvPr>
          <p:cNvSpPr txBox="1">
            <a:spLocks/>
          </p:cNvSpPr>
          <p:nvPr userDrawn="1"/>
        </p:nvSpPr>
        <p:spPr>
          <a:xfrm>
            <a:off x="0" y="6629401"/>
            <a:ext cx="281354" cy="145504"/>
          </a:xfrm>
          <a:prstGeom prst="rect">
            <a:avLst/>
          </a:prstGeom>
        </p:spPr>
        <p:txBody>
          <a:bodyPr vert="horz" lIns="91440" tIns="45720" rIns="91440" bIns="45720" rtlCol="0" anchor="ctr"/>
          <a:lstStyle>
            <a:defPPr>
              <a:defRPr lang="en-US"/>
            </a:defPPr>
            <a:lvl1pPr algn="r" rtl="0" fontAlgn="base">
              <a:spcBef>
                <a:spcPct val="0"/>
              </a:spcBef>
              <a:spcAft>
                <a:spcPct val="0"/>
              </a:spcAft>
              <a:defRPr sz="800" kern="1200">
                <a:solidFill>
                  <a:schemeClr val="tx1">
                    <a:tint val="75000"/>
                  </a:schemeClr>
                </a:solidFill>
                <a:latin typeface="Arial" pitchFamily="34" charset="0"/>
                <a:ea typeface="ヒラギノ角ゴ Pro W3" pitchFamily="124" charset="-128"/>
                <a:cs typeface="+mn-cs"/>
              </a:defRPr>
            </a:lvl1pPr>
            <a:lvl2pPr marL="4572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2pPr>
            <a:lvl3pPr marL="9144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3pPr>
            <a:lvl4pPr marL="13716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4pPr>
            <a:lvl5pPr marL="18288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1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1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1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1400" kern="1200">
                <a:solidFill>
                  <a:schemeClr val="tx1"/>
                </a:solidFill>
                <a:latin typeface="Arial" pitchFamily="34" charset="0"/>
                <a:ea typeface="ヒラギノ角ゴ Pro W3" pitchFamily="124" charset="-128"/>
                <a:cs typeface="+mn-cs"/>
              </a:defRPr>
            </a:lvl9pPr>
          </a:lstStyle>
          <a:p>
            <a:fld id="{DE75C8BA-6B78-4C03-8697-F97FF6E5FC61}" type="slidenum">
              <a:rPr lang="en-US" sz="800" smtClean="0"/>
              <a:pPr/>
              <a:t>‹#›</a:t>
            </a:fld>
            <a:endParaRPr lang="en-US" sz="800"/>
          </a:p>
        </p:txBody>
      </p:sp>
    </p:spTree>
    <p:extLst>
      <p:ext uri="{BB962C8B-B14F-4D97-AF65-F5344CB8AC3E}">
        <p14:creationId xmlns:p14="http://schemas.microsoft.com/office/powerpoint/2010/main" val="159978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354047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18"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7145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18"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253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18"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4" name="Group 13"/>
          <p:cNvGrpSpPr/>
          <p:nvPr userDrawn="1"/>
        </p:nvGrpSpPr>
        <p:grpSpPr>
          <a:xfrm rot="10800000">
            <a:off x="-21165" y="1"/>
            <a:ext cx="12213166" cy="137160"/>
            <a:chOff x="0" y="874942"/>
            <a:chExt cx="3657600" cy="50291"/>
          </a:xfrm>
        </p:grpSpPr>
        <p:sp>
          <p:nvSpPr>
            <p:cNvPr id="15" name="Rectangle 14"/>
            <p:cNvSpPr/>
            <p:nvPr userDrawn="1"/>
          </p:nvSpPr>
          <p:spPr bwMode="auto">
            <a:xfrm>
              <a:off x="457200" y="874942"/>
              <a:ext cx="1371600" cy="50291"/>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nSpc>
                  <a:spcPct val="100000"/>
                </a:lnSpc>
                <a:buClrTx/>
              </a:pPr>
              <a:endParaRPr lang="en-US" sz="1400">
                <a:latin typeface="Arial" pitchFamily="34" charset="0"/>
                <a:ea typeface="+mj-ea"/>
              </a:endParaRPr>
            </a:p>
          </p:txBody>
        </p:sp>
        <p:sp>
          <p:nvSpPr>
            <p:cNvPr id="16" name="Rectangle 15"/>
            <p:cNvSpPr/>
            <p:nvPr userDrawn="1"/>
          </p:nvSpPr>
          <p:spPr bwMode="auto">
            <a:xfrm>
              <a:off x="1828800" y="874942"/>
              <a:ext cx="1828800" cy="50291"/>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17" name="Rectangle 16"/>
            <p:cNvSpPr/>
            <p:nvPr userDrawn="1"/>
          </p:nvSpPr>
          <p:spPr bwMode="auto">
            <a:xfrm>
              <a:off x="0" y="874942"/>
              <a:ext cx="457200" cy="50291"/>
            </a:xfrm>
            <a:prstGeom prst="rect">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grpSp>
    </p:spTree>
    <p:extLst>
      <p:ext uri="{BB962C8B-B14F-4D97-AF65-F5344CB8AC3E}">
        <p14:creationId xmlns:p14="http://schemas.microsoft.com/office/powerpoint/2010/main" val="171804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18"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1499" y="678325"/>
            <a:ext cx="2127250" cy="522950"/>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485900"/>
            <a:ext cx="1251930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rot="10800000">
            <a:off x="-21165" y="1"/>
            <a:ext cx="12213166" cy="137160"/>
            <a:chOff x="0" y="874942"/>
            <a:chExt cx="3657600" cy="50291"/>
          </a:xfrm>
        </p:grpSpPr>
        <p:sp>
          <p:nvSpPr>
            <p:cNvPr id="10" name="Rectangle 9"/>
            <p:cNvSpPr/>
            <p:nvPr userDrawn="1"/>
          </p:nvSpPr>
          <p:spPr bwMode="auto">
            <a:xfrm>
              <a:off x="457200" y="874942"/>
              <a:ext cx="1371600" cy="50291"/>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nSpc>
                  <a:spcPct val="100000"/>
                </a:lnSpc>
                <a:buClrTx/>
              </a:pPr>
              <a:endParaRPr lang="en-US" sz="1400">
                <a:latin typeface="Arial" pitchFamily="34" charset="0"/>
                <a:ea typeface="+mj-ea"/>
              </a:endParaRPr>
            </a:p>
          </p:txBody>
        </p:sp>
        <p:sp>
          <p:nvSpPr>
            <p:cNvPr id="11" name="Rectangle 10"/>
            <p:cNvSpPr/>
            <p:nvPr userDrawn="1"/>
          </p:nvSpPr>
          <p:spPr bwMode="auto">
            <a:xfrm>
              <a:off x="1828800" y="874942"/>
              <a:ext cx="1828800" cy="50291"/>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12" name="Rectangle 11"/>
            <p:cNvSpPr/>
            <p:nvPr userDrawn="1"/>
          </p:nvSpPr>
          <p:spPr bwMode="auto">
            <a:xfrm>
              <a:off x="0" y="874942"/>
              <a:ext cx="457200" cy="50291"/>
            </a:xfrm>
            <a:prstGeom prst="rect">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grpSp>
    </p:spTree>
    <p:extLst>
      <p:ext uri="{BB962C8B-B14F-4D97-AF65-F5344CB8AC3E}">
        <p14:creationId xmlns:p14="http://schemas.microsoft.com/office/powerpoint/2010/main" val="3548833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72223"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187518"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p:nvPr>
        </p:nvSpPr>
        <p:spPr>
          <a:xfrm>
            <a:off x="6671733" y="2899364"/>
            <a:ext cx="4919134" cy="387217"/>
          </a:xfrm>
          <a:extLst>
            <a:ext uri="{91240B29-F687-4F45-9708-019B960494DF}">
              <a14:hiddenLine xmlns:a14="http://schemas.microsoft.com/office/drawing/2010/main" w="9525">
                <a:solidFill>
                  <a:schemeClr val="tx1"/>
                </a:solidFill>
                <a:miter lim="800000"/>
                <a:headEnd/>
                <a:tailEnd/>
              </a14:hiddenLine>
            </a:ext>
          </a:extLst>
        </p:spPr>
        <p:txBody>
          <a:bodyPr bIns="36000" anchor="b"/>
          <a:lstStyle>
            <a:lvl1pPr algn="l">
              <a:defRPr sz="2400">
                <a:solidFill>
                  <a:schemeClr val="bg1"/>
                </a:solidFill>
                <a:latin typeface="+mj-lt"/>
                <a:ea typeface="+mj-ea"/>
              </a:defRPr>
            </a:lvl1pPr>
          </a:lstStyle>
          <a:p>
            <a:pPr lvl="0"/>
            <a:r>
              <a:rPr lang="en-US" noProof="0"/>
              <a:t>Flysheet heading</a:t>
            </a:r>
          </a:p>
        </p:txBody>
      </p:sp>
      <p:sp>
        <p:nvSpPr>
          <p:cNvPr id="772106" name="SubTitle" descr="Text Box: Flysheet subheading"/>
          <p:cNvSpPr>
            <a:spLocks noGrp="1" noChangeArrowheads="1"/>
          </p:cNvSpPr>
          <p:nvPr>
            <p:ph type="subTitle" idx="1"/>
          </p:nvPr>
        </p:nvSpPr>
        <p:spPr>
          <a:xfrm>
            <a:off x="6671733" y="3286579"/>
            <a:ext cx="4919134" cy="571500"/>
          </a:xfrm>
          <a:extLst>
            <a:ext uri="{91240B29-F687-4F45-9708-019B960494DF}">
              <a14:hiddenLine xmlns:a14="http://schemas.microsoft.com/office/drawing/2010/main" w="9525">
                <a:solidFill>
                  <a:schemeClr val="tx1"/>
                </a:solidFill>
                <a:miter lim="800000"/>
                <a:headEnd/>
                <a:tailEnd/>
              </a14:hiddenLine>
            </a:ext>
          </a:extLst>
        </p:spPr>
        <p:txBody>
          <a:bodyPr bIns="36000"/>
          <a:lstStyle>
            <a:lvl1pPr algn="l">
              <a:defRPr sz="2000" b="0">
                <a:solidFill>
                  <a:schemeClr val="bg1"/>
                </a:solidFill>
                <a:latin typeface="+mj-lt"/>
                <a:ea typeface="+mj-ea"/>
              </a:defRPr>
            </a:lvl1pPr>
          </a:lstStyle>
          <a:p>
            <a:pPr lvl="0"/>
            <a:r>
              <a:rPr lang="en-US" noProof="0"/>
              <a:t>Flysheet subheading</a:t>
            </a:r>
          </a:p>
        </p:txBody>
      </p:sp>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sp>
        <p:nvSpPr>
          <p:cNvPr id="7" name="SlideNumber"/>
          <p:cNvSpPr>
            <a:spLocks noGrp="1" noChangeArrowheads="1"/>
          </p:cNvSpPr>
          <p:nvPr>
            <p:ph type="sldNum" sz="quarter" idx="4"/>
          </p:nvPr>
        </p:nvSpPr>
        <p:spPr bwMode="auto">
          <a:xfrm>
            <a:off x="9249834" y="6324600"/>
            <a:ext cx="234103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8801" y="419095"/>
            <a:ext cx="2127250" cy="522950"/>
          </a:xfrm>
          <a:prstGeom prst="rect">
            <a:avLst/>
          </a:prstGeom>
        </p:spPr>
      </p:pic>
    </p:spTree>
    <p:extLst>
      <p:ext uri="{BB962C8B-B14F-4D97-AF65-F5344CB8AC3E}">
        <p14:creationId xmlns:p14="http://schemas.microsoft.com/office/powerpoint/2010/main" val="193856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帶寵物外遊注意事項及3大航空公司收費模式你要知">
            <a:extLst>
              <a:ext uri="{FF2B5EF4-FFF2-40B4-BE49-F238E27FC236}">
                <a16:creationId xmlns:a16="http://schemas.microsoft.com/office/drawing/2014/main" id="{61FC7B71-A97A-2CF6-AC4A-70BC096DCF1B}"/>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0" y="-791308"/>
            <a:ext cx="12192000" cy="84406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
          <p:cNvSpPr>
            <a:spLocks noGrp="1"/>
          </p:cNvSpPr>
          <p:nvPr>
            <p:ph idx="1"/>
          </p:nvPr>
        </p:nvSpPr>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5A039016-9D99-4BC2-A6B9-4B56EAC56374}"/>
              </a:ext>
            </a:extLst>
          </p:cNvPr>
          <p:cNvSpPr txBox="1">
            <a:spLocks/>
          </p:cNvSpPr>
          <p:nvPr userDrawn="1"/>
        </p:nvSpPr>
        <p:spPr>
          <a:xfrm>
            <a:off x="0" y="6629401"/>
            <a:ext cx="281354" cy="145504"/>
          </a:xfrm>
          <a:prstGeom prst="rect">
            <a:avLst/>
          </a:prstGeom>
        </p:spPr>
        <p:txBody>
          <a:bodyPr vert="horz" lIns="91440" tIns="45720" rIns="91440" bIns="45720" rtlCol="0" anchor="ctr"/>
          <a:lstStyle>
            <a:defPPr>
              <a:defRPr lang="en-US"/>
            </a:defPPr>
            <a:lvl1pPr algn="r" rtl="0" fontAlgn="base">
              <a:spcBef>
                <a:spcPct val="0"/>
              </a:spcBef>
              <a:spcAft>
                <a:spcPct val="0"/>
              </a:spcAft>
              <a:defRPr sz="800" kern="1200">
                <a:solidFill>
                  <a:schemeClr val="tx1">
                    <a:tint val="75000"/>
                  </a:schemeClr>
                </a:solidFill>
                <a:latin typeface="Arial" pitchFamily="34" charset="0"/>
                <a:ea typeface="ヒラギノ角ゴ Pro W3" pitchFamily="124" charset="-128"/>
                <a:cs typeface="+mn-cs"/>
              </a:defRPr>
            </a:lvl1pPr>
            <a:lvl2pPr marL="4572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2pPr>
            <a:lvl3pPr marL="9144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3pPr>
            <a:lvl4pPr marL="13716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4pPr>
            <a:lvl5pPr marL="18288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1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1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1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1400" kern="1200">
                <a:solidFill>
                  <a:schemeClr val="tx1"/>
                </a:solidFill>
                <a:latin typeface="Arial" pitchFamily="34" charset="0"/>
                <a:ea typeface="ヒラギノ角ゴ Pro W3" pitchFamily="124" charset="-128"/>
                <a:cs typeface="+mn-cs"/>
              </a:defRPr>
            </a:lvl9pPr>
          </a:lstStyle>
          <a:p>
            <a:fld id="{DE75C8BA-6B78-4C03-8697-F97FF6E5FC61}" type="slidenum">
              <a:rPr lang="en-US" sz="800" smtClean="0"/>
              <a:pPr/>
              <a:t>‹#›</a:t>
            </a:fld>
            <a:endParaRPr lang="en-US" sz="800"/>
          </a:p>
        </p:txBody>
      </p:sp>
    </p:spTree>
    <p:extLst>
      <p:ext uri="{BB962C8B-B14F-4D97-AF65-F5344CB8AC3E}">
        <p14:creationId xmlns:p14="http://schemas.microsoft.com/office/powerpoint/2010/main" val="411610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72223"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187518"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p:nvPr>
        </p:nvSpPr>
        <p:spPr>
          <a:xfrm>
            <a:off x="605874" y="5047479"/>
            <a:ext cx="10984992" cy="387217"/>
          </a:xfrm>
          <a:extLst>
            <a:ext uri="{91240B29-F687-4F45-9708-019B960494DF}">
              <a14:hiddenLine xmlns:a14="http://schemas.microsoft.com/office/drawing/2010/main" w="9525">
                <a:solidFill>
                  <a:schemeClr val="tx1"/>
                </a:solidFill>
                <a:miter lim="800000"/>
                <a:headEnd/>
                <a:tailEnd/>
              </a14:hiddenLine>
            </a:ext>
          </a:extLst>
        </p:spPr>
        <p:txBody>
          <a:bodyPr bIns="36000" anchor="b"/>
          <a:lstStyle>
            <a:lvl1pPr algn="ctr">
              <a:defRPr sz="2400">
                <a:solidFill>
                  <a:schemeClr val="bg1"/>
                </a:solidFill>
                <a:latin typeface="+mj-lt"/>
                <a:ea typeface="+mj-ea"/>
              </a:defRPr>
            </a:lvl1pPr>
          </a:lstStyle>
          <a:p>
            <a:pPr lvl="0"/>
            <a:r>
              <a:rPr lang="en-US" noProof="0"/>
              <a:t>Flysheet heading</a:t>
            </a:r>
          </a:p>
        </p:txBody>
      </p:sp>
      <p:sp>
        <p:nvSpPr>
          <p:cNvPr id="772106" name="SubTitle" descr="Text Box: Flysheet subheading"/>
          <p:cNvSpPr>
            <a:spLocks noGrp="1" noChangeArrowheads="1"/>
          </p:cNvSpPr>
          <p:nvPr>
            <p:ph type="subTitle" idx="1"/>
          </p:nvPr>
        </p:nvSpPr>
        <p:spPr>
          <a:xfrm>
            <a:off x="605874" y="5434694"/>
            <a:ext cx="10984992" cy="571500"/>
          </a:xfrm>
          <a:extLst>
            <a:ext uri="{91240B29-F687-4F45-9708-019B960494DF}">
              <a14:hiddenLine xmlns:a14="http://schemas.microsoft.com/office/drawing/2010/main" w="9525">
                <a:solidFill>
                  <a:schemeClr val="tx1"/>
                </a:solidFill>
                <a:miter lim="800000"/>
                <a:headEnd/>
                <a:tailEnd/>
              </a14:hiddenLine>
            </a:ext>
          </a:extLst>
        </p:spPr>
        <p:txBody>
          <a:bodyPr bIns="36000"/>
          <a:lstStyle>
            <a:lvl1pPr algn="ctr">
              <a:defRPr sz="2000" b="0">
                <a:solidFill>
                  <a:schemeClr val="bg1"/>
                </a:solidFill>
                <a:latin typeface="+mj-lt"/>
                <a:ea typeface="+mj-ea"/>
              </a:defRPr>
            </a:lvl1pPr>
          </a:lstStyle>
          <a:p>
            <a:pPr lvl="0"/>
            <a:r>
              <a:rPr lang="en-US" noProof="0"/>
              <a:t>Flysheet subheading</a:t>
            </a:r>
          </a:p>
        </p:txBody>
      </p:sp>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sp>
        <p:nvSpPr>
          <p:cNvPr id="7" name="SlideNumber"/>
          <p:cNvSpPr>
            <a:spLocks noGrp="1" noChangeArrowheads="1"/>
          </p:cNvSpPr>
          <p:nvPr>
            <p:ph type="sldNum" sz="quarter" idx="4"/>
          </p:nvPr>
        </p:nvSpPr>
        <p:spPr bwMode="auto">
          <a:xfrm>
            <a:off x="9249834" y="6324600"/>
            <a:ext cx="234103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8801" y="419095"/>
            <a:ext cx="2127250" cy="522950"/>
          </a:xfrm>
          <a:prstGeom prst="rect">
            <a:avLst/>
          </a:prstGeom>
        </p:spPr>
      </p:pic>
    </p:spTree>
    <p:extLst>
      <p:ext uri="{BB962C8B-B14F-4D97-AF65-F5344CB8AC3E}">
        <p14:creationId xmlns:p14="http://schemas.microsoft.com/office/powerpoint/2010/main" val="138180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DisclaimerCopyright"/>
          <p:cNvSpPr txBox="1"/>
          <p:nvPr userDrawn="1"/>
        </p:nvSpPr>
        <p:spPr>
          <a:xfrm>
            <a:off x="7324969" y="6681792"/>
            <a:ext cx="4271237" cy="176211"/>
          </a:xfrm>
          <a:prstGeom prst="rect">
            <a:avLst/>
          </a:prstGeom>
          <a:noFill/>
          <a:ln>
            <a:noFill/>
          </a:ln>
          <a:effectLst/>
        </p:spPr>
        <p:txBody>
          <a:bodyPr vert="horz" wrap="square" lIns="0" tIns="0" rIns="0" bIns="0" numCol="1" anchor="t" anchorCtr="0" compatLnSpc="1">
            <a:prstTxWarp prst="textNoShape">
              <a:avLst/>
            </a:prstTxWarp>
            <a:noAutofit/>
          </a:bodyPr>
          <a:lstStyle>
            <a:lvl1pPr marL="0" lvl="0" indent="0" algn="r" defTabSz="728663" eaLnBrk="1" latinLnBrk="0" hangingPunct="1">
              <a:buClr>
                <a:srgbClr val="FFFFFF"/>
              </a:buClr>
              <a:buFont typeface="Arial" pitchFamily="34" charset="0"/>
              <a:buNone/>
              <a:tabLst>
                <a:tab pos="4286250" algn="l"/>
              </a:tabLst>
              <a:defRPr sz="600" b="0" baseline="0"/>
            </a:lvl1pPr>
            <a:lvl2pPr marL="0" indent="0" algn="l" defTabSz="914400" eaLnBrk="1" latinLnBrk="0" hangingPunct="1">
              <a:spcBef>
                <a:spcPts val="605"/>
              </a:spcBef>
              <a:buFont typeface="Arial" pitchFamily="34" charset="0"/>
              <a:buNone/>
            </a:lvl2pPr>
            <a:lvl3pPr marL="230400" indent="-226800" algn="l" defTabSz="914400" eaLnBrk="1" latinLnBrk="0" hangingPunct="1">
              <a:spcBef>
                <a:spcPts val="0"/>
              </a:spcBef>
              <a:buClr>
                <a:schemeClr val="accent4"/>
              </a:buClr>
              <a:buSzPct val="80000"/>
              <a:buFont typeface="Wingdings" pitchFamily="2" charset="2"/>
              <a:buChar char=""/>
            </a:lvl3pPr>
            <a:lvl4pPr marL="468000" indent="-237600" algn="l" defTabSz="914400" eaLnBrk="1" latinLnBrk="0" hangingPunct="1">
              <a:spcBef>
                <a:spcPts val="0"/>
              </a:spcBef>
              <a:buClr>
                <a:schemeClr val="tx1"/>
              </a:buClr>
              <a:buFont typeface="Credit Suisse Type Light" pitchFamily="34" charset="0"/>
              <a:buChar char="−"/>
            </a:lvl4pPr>
            <a:lvl5pPr marL="705600" indent="-237600" algn="l" defTabSz="914400" eaLnBrk="1" latinLnBrk="0" hangingPunct="1">
              <a:spcBef>
                <a:spcPts val="0"/>
              </a:spcBef>
              <a:buClr>
                <a:schemeClr val="tx1"/>
              </a:buClr>
              <a:buFont typeface="Credit Suisse Type Light" pitchFamily="34" charset="0"/>
              <a:buChar cha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lvl="0"/>
            <a:r>
              <a:rPr lang="en-US" sz="600">
                <a:solidFill>
                  <a:schemeClr val="tx1"/>
                </a:solidFill>
                <a:latin typeface="+mn-lt"/>
              </a:rPr>
              <a:t>Copyright © 2019 Credit Suisse Group AG and/or its affiliates. All rights reserved.</a:t>
            </a:r>
          </a:p>
        </p:txBody>
      </p:sp>
      <p:sp>
        <p:nvSpPr>
          <p:cNvPr id="9" name="Tagline"/>
          <p:cNvSpPr txBox="1">
            <a:spLocks noChangeArrowheads="1"/>
          </p:cNvSpPr>
          <p:nvPr userDrawn="1"/>
        </p:nvSpPr>
        <p:spPr bwMode="auto">
          <a:xfrm rot="-5400000">
            <a:off x="-3350682" y="3354920"/>
            <a:ext cx="6826250" cy="11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algn="l" defTabSz="728663" eaLnBrk="0" hangingPunct="0">
              <a:tabLst>
                <a:tab pos="4286250" algn="l"/>
              </a:tabLst>
              <a:defRPr sz="2400">
                <a:solidFill>
                  <a:schemeClr val="tx1"/>
                </a:solidFill>
                <a:latin typeface="Credit Suisse Type Light" pitchFamily="34" charset="0"/>
              </a:defRPr>
            </a:lvl1pPr>
            <a:lvl2pPr marL="495300" indent="-227013" algn="l" defTabSz="728663" eaLnBrk="0" hangingPunct="0">
              <a:tabLst>
                <a:tab pos="4286250" algn="l"/>
              </a:tabLst>
              <a:defRPr sz="2400">
                <a:solidFill>
                  <a:schemeClr val="tx1"/>
                </a:solidFill>
                <a:latin typeface="Credit Suisse Type Light" pitchFamily="34" charset="0"/>
              </a:defRPr>
            </a:lvl2pPr>
            <a:lvl3pPr marL="757238" indent="-260350" algn="l" defTabSz="728663" eaLnBrk="0" hangingPunct="0">
              <a:tabLst>
                <a:tab pos="4286250" algn="l"/>
              </a:tabLst>
              <a:defRPr sz="2400">
                <a:solidFill>
                  <a:schemeClr val="tx1"/>
                </a:solidFill>
                <a:latin typeface="Credit Suisse Type Light" pitchFamily="34" charset="0"/>
              </a:defRPr>
            </a:lvl3pPr>
            <a:lvl4pPr marL="1004888" indent="-246063" algn="l" defTabSz="728663" eaLnBrk="0" hangingPunct="0">
              <a:tabLst>
                <a:tab pos="4286250" algn="l"/>
              </a:tabLst>
              <a:defRPr sz="2400">
                <a:solidFill>
                  <a:schemeClr val="tx1"/>
                </a:solidFill>
                <a:latin typeface="Credit Suisse Type Light" pitchFamily="34" charset="0"/>
              </a:defRPr>
            </a:lvl4pPr>
            <a:lvl5pPr marL="3128963" indent="15875" algn="l" defTabSz="728663" eaLnBrk="0" hangingPunct="0">
              <a:tabLst>
                <a:tab pos="4286250" algn="l"/>
              </a:tabLst>
              <a:defRPr sz="2400">
                <a:solidFill>
                  <a:schemeClr val="tx1"/>
                </a:solidFill>
                <a:latin typeface="Credit Suisse Type Light"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9pPr>
          </a:lstStyle>
          <a:p>
            <a:pPr eaLnBrk="1" hangingPunct="1">
              <a:buClr>
                <a:srgbClr val="FFFFFF"/>
              </a:buClr>
            </a:pPr>
            <a:r>
              <a:rPr lang="en-US" sz="600" noProof="1">
                <a:solidFill>
                  <a:srgbClr val="969696"/>
                </a:solidFill>
                <a:latin typeface="+mn-lt"/>
                <a:ea typeface="+mn-ea"/>
                <a:cs typeface="+mn-cs"/>
              </a:rPr>
              <a:t>Unsaved Document / 3/21/2018 / 16:52</a:t>
            </a:r>
          </a:p>
        </p:txBody>
      </p:sp>
      <p:sp>
        <p:nvSpPr>
          <p:cNvPr id="15" name="Disclaimers" descr="AQAAAAAQAAu+43zm3C1EvxE53uZULmX0PjH4ln4sINNOVRQeh2+FkKRQt12Ls+xB+3Ezd5mWTRLHx+w8hz3RUfwgn+C+Rpp9kIVM6qGhToVDP+AfYBJpHQu5JdTCQoNW75RAtQQvmldA3rcPn9CIXoMZS7l7tOVUJPHdoDP3xdNmWCTU8PZqCianMNYbpOveCR3iz6BZD+M1kFfIhh3cxeYHxIIY0bTfjrPOIGHp9BxZTIvk7cHvfGXN1eyRUTL1S8EAP4vaTjhU4P1Nr2S7ueVFJsTN1X8pauA/wllXgWtaaUqKidlhCIGpet4l99Uhs7XmK4S68DBnZJ7l775cJdfkwQp1UUqF+me4L0RvcGaCJNCR96Hg4863Lac8rzgiqS8u7tuOgT+VXYl5m3YqB3wPtW92kogRIfimI6YH4YEdoDTtNHXPXvNw1sNB/bDOxql2hgfqBaeWR/gL5Bi/c1a8VEcOe3E3cyCZMqkwb70s5gd0andDYD1jAbh2rK4mh5env3HwesuaL0zFHccvm/Py+Nqjnq+1Deq0+Euiev5VSLllZ+9TXDh/p2GyrHc7ONkPU0tu5+UzcHFdY9lGoy17TSB5fd+CjrCBGbzYpxN2xRe7nkMFXY2CCqTLjBa/XOovCoCNxDoOnhRk7oX3aj0V7hephgXTRCpWIvjnCoc/cwRB/KHj6USI7hZXlHdvOoGMra0UhrF8XsAsowK/spKIhwalMZdtSM8e6WgSIuKOf0nb47o0qUnzI8fLBqbNj3/zksyX71kuSSUqxgZfdEJ6F2VSdmmmADWhi7OALlqvauDTY5I+C6YmoK8e4XtyUknYIZUrmo17Ao6eD9UokPhUGK4R1sbqL1S3Lpom0XFb4g8gox9VJbbR/n98sVXTyM4Z25IL9REkl7za/+7iiT+rV7Hdz2uSARJzdNosYo+wDurxFA1ieAgz9hv1qN08tuWqB0rkNzQbmG6QBXNXQUi48gu22tWy59mCesJq78Gw2inZmSUMDxfU8XlH6STocN3AGW0DyNniliyTWKhnakKnPfuQe744sfHgx4J159cQy/Q3tsjJBggv+4FKixG4lNNgZEnU123OfwxPQ6vV5qQhKiDZMX0HPKqnceWW/K+HGOvk/WrWCGMBtOCRvru3R7YBapAFa0KJ9k+R9E4JPx4kPFR8tq6beyKh6hHJNYn9zzUWE21GZcJ5IUCou5D1Z0vQ3eM0KiqUjskAX9/Dnn2cTOSauWNtGcllWiQKgolADCyOQeyOweGuvDQibtboToKblx3m8DCPxyjYsWsbx2+MN1mHaOSwSz0wSgtmUMlOjkZaEC5dXBP6qZlBfxPETxoHEjQINf0ytf6NXwnx9KCaBDbbbqQ/t7UUGXNufVGsL0MKGLWdsIvY4hokYIhzKdUsx0XjDG0Yb0/ZJJ6A+bZpq5iKodypKiYO+a7bkQDyk7bVPJNCSaEYtLEnPx4gy15kxMxMiWXpptH/p0bmem5QVZpsFTqN8yfAFll7pquwN9cZr3S6SjandiR4COiXCQjQf4GSldsOk5EAqFEB76XPK3tkdiOBlWKTTvzVrmugDmSpYey158s14E3qu6fmr+b13vzEXmjJUZ9EfwADJGz6Z3vf9havV2FPviz+1dhyo/s9aw55k5JWe7MPfAeysC40F+Q3XGYKUrH16e0Oope3wAMZlDLovNUnsWaofHuEOy3GXXjJ66qANmYbAXLu9kk2DmuYnbD+Y4YEam2SJC5lMbycsoznhUB48gyS/Vk1QRun0WuXlHQ3OpPsXlyc2FRG7J4eiKFkHqYadnYPprE5/E01io+wHXkUI6v9wUZTc+vQLWxb4YZshSxRyws/7TvKiJv9Tu6IDkJnr2kePUUPcw37WtoU3ttNYhcYb9o6Nhl5TZTpMogSPp7j6IPOivOx1HCHmCzZ2ETHqcQe6eUt5Gb1avGHenKnGzi83Jlxszwy3Llmi5dgkJ9+dAL34AMIH+z3jG5k9G1n1Xv3af4G4P2n1k9iOHyyhNuda6tYHOPTUwEwDcnXyZQP0L+jmy03z8T+DiOyJUXDbRM2pjkOKH2DRPGP6WFc7Z92M09VQnewTArvxk+155xgWlITJB+GKPxFXgY1gPtqLq3Yy7I7DoWcWdwGZ2tr/oX83NsbcCoBG//RZKfyqZu7vte2sXvJw3Fu1WVCXxBLdZGX5hHte4LSqIETDoqSAoofZhj0daN57sDk6PEwy03aZACLEibCwlOcRj+Zc73ZS3mA7UDF/NyOk78vGgNgo6u+UVifD1bofuZ6w+KPqGGxwBTGQOnUuGNq/RqCs1L15F8qjkbGxjYpP/4/aiN/yaKc3cOFfi66E2mcIyPcv1J47m7HZTX3Ip75B74wzO6Mp9yGbbJB0XjKnkDzz9ddGCszISftpYaMyjx5JzykkC7BJ+dOu3EPMh+a8ybI//l1LdZzLJ5HV3JtQkmlLkBNs7ym3LTyOjEYWbwxY1+J25GwUQ12f3msNY2hSl14ZHUJNNrGGIUiJsOghZ3Y441Mv/s+eP6Eg6LJuiaOr7q8Je1sd1D6pRvVqWpDQq3yjqe8MvtJ5T4JU2o3g0Fiwh7tUWxxWhynrOEcgwCyRoqnGFYt3y8nR44gEIeCpk0l7sa1bslzmGLnn31FTzvHd5A8CHvJV1ba+pMnX/QgjmLFQ1/KW8cW9fV/TS6U8M+7A8ORnT2UVY4eji3EXET58nbCTc77aL44ftVEYEZ7kPqkkGDeQ5Oz3Ud0+sO9zU9NJURn6ZGxQfj2OVy4mQU+3ojyEiCrUwAHWG5daNnea9P2b2uiy8LRSPk2DrDOoGdFvCvFuV7W8iDqvMzuPn+jGsRdnNjPlGUuZXVdyX3poAy5fuYFaSCC6/bRzLIM3qLuGlP36PYQNiNIKGsyfCWSSSKcvSJln2/QspCKBj4aGswPkrh9peG46Ue0HX460RAqgDbl6xLJqTDVnjLOCT6o8lnTxg5lXXVt49DeFHt7hK+ZK/dfrQIoS1nMJM8amJFu11XAr9FskskahoI+04Qqzn+Q6Ije1CK6b7EuC9UrKeGazJj81k2hkkuyzw2RCVsEM2g1qgVC7vUcS3zJK3VofLa1Xd3ktCZFnGy74cuedVn/Rz1OqmPuHZA+8wTYmBUDwaXwQTqNf8oLKpIYqu9VUS9wyConRnYw8GnUW91bzORFa/65LuxJr69OD6qx6ZdnJacOVcJXtU0CzpCPRny3V54xKk11sptiYqCuVUGPKUi/zmzaa55X5Ct7oA6IytQtXWnGheWUEppv+XnSk4WnWqKIwy/cMjDNS/jat9znlPMP+43tRMB9XiZWB3PRgcCcVKefNhm7VAoQMflLyuAPovkFGs1YGXI2DopbOV9KZ6j9cBJt9i+mod3PDWAGJA966Pw3J+5UT67DmUNGg61XyBg3m0b2vSB/v41whJDzWwHsPbwqCvUTUwNAYQk8/BxiLEAzCd7hDJR1YJEqHpOUzKMFH+lv2YgOoL0A0NkvYS/7ujpOaD6Ds8EXsDPv1NutELSSlLi7nQdC+Sf5ZMo+DyvIg6mrWpkFZGSUnm8IJVGWk3WWf+kW8S53Lg7iZXLb4aCkEP1XLJlwa1a+l0izE2uxUweuHFDH0NrjmAqn165JbpOstPk1NTGCPIncfvy5heHojICGUH/yF/cdYQexQP5HoLSUW939UTomLpJFHffCULQtifEHWwjguzS0yxYCVWs1sfDUJaLBMVZwfWQerTL/4T+A8ToP7vUruBTShvpDRABrWgnTxgqT8OZoGOU3mIaGWGboinzpEZkJv8Y10SZwEkzaMXJ7f8lHlO1oPjX0+S4KvSEzy2F7U3+ojyeFcW7/GKJXzUlrUjxqrJHV5xEG7vuIn5fWuMdZIR1Zjp3RTLniP2YBBt0VsXubcRBjfh0Cwe5rSdSGJxoGlrNKgwiYvtUsxzDYklELmI/StAhayHPGdlOAdof3G82VMle09deRf66vdP6cvufc4tyx4ydbMq86kBdVmKWiysNbDzVXf6IW3EidIJ0TUGYcShww7uoWfTHfrnBMulTnCqAzl1XGZL/fmjrVdhjq4Wm/4TJrZWVQDJTYg4epcGoiX+cD3aWCAmCibyS7ulzDNAlKanx6RV0tYzAQ0Ho1kUq4f4tjBK22YoxrQdMnuxdwAj/mncxYII8LLs64oYGlRDw9GNaXAEREdJdDIzJCo8YHZnAzUGzO9OPKLbjSgFT47fzWs0onMzT/o/3NWKCgGLpbqO2aOUSdYVGoJ9nVNczV0He3GJxSExklXq/Y5sqTXVF9xAIqM76KoHrB28Adczw1hN/UgFpU2Jp11pSo9R1ERYYcD/ZBOEC93+G57aeo1GtDf7HV8O5Th8Yq3UjE0Wd9J9Vvs3OOjaAo1zPBOQpbO/qVGwcRwZnzQ5DwLE+uScNN7FEgwO2V91vF3UFB5oRTzdxaSSU8MrlcIq2UhCXlFaH3RWMLP6I4Icem5QMEt+hoggTi+Km3OG/js5Tm+Yp5qczKpv+uVwuhlzLviRfN9aYLI135kjRFR524tRD1k1Z9wP558ssAbksrVF4r8rLhkN9oRsCrv+COYfUHrl1zxV8d9WIjfKrXm6gqoVSF8osZR3o5cc9Nvdt0TGRr88kOLlt8ChAcc65YBr/o4CZNYXNp3ims5Rv+i0ZlM4KxDhasDvAGlO1cXK6GesyWjG7PIFPsaHM/C92quwoSebRZql0Mw5/D96aeHQ4ZQFrx1Yl4obGqRdFUxEAGEYm/Kn+0+pjVXJi1ZJvhmkCkM3OPXoHRs8biu9VwyEvtyrbvlhO/VbZzNBUi8bEzTnuYPZtNwJS2WkeyhhHcxTAUFPX6yLOdHKbd9WFAHU8wdqH3nr0WfXsKF01vjsyQFZJ7/SJ5pEOaROpiIh0KsThQw2eacvj5IU7teaiKbpN38X9v7AeQUSYFPx0RPfLOWLslUoBYJxJenODP9jI4E7iwtexWiW91tlKgZYpMNkLVg/zU5oFzP4C5B+7eAdGII3dvxU8/oplEwNcco4BN6re8Lr4pslzNKmhNia0iQMMSgiPfUjjbGswbE8i2L7bjQeCuEdNNcYau860iRVI6UrwqYM2dNAccp4DY52lt+d3wO/w9qpXraWQr82owCBALo2CmzNFLiheYPFsfOoa/Ev+DpeDKXNbNqDmh4Y9boMMzfpCoMblM3uCusvnGIbrMEQMeTuk="/>
          <p:cNvSpPr txBox="1">
            <a:spLocks noChangeArrowheads="1"/>
          </p:cNvSpPr>
          <p:nvPr userDrawn="1">
            <p:custDataLst>
              <p:tags r:id="rId1"/>
            </p:custDataLst>
          </p:nvPr>
        </p:nvSpPr>
        <p:spPr bwMode="auto">
          <a:xfrm>
            <a:off x="609601" y="457200"/>
            <a:ext cx="1096856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85800" rIns="0" bIns="0">
            <a:noAutofit/>
          </a:bodyPr>
          <a:lstStyle>
            <a:lvl1pPr algn="l" eaLnBrk="0" hangingPunct="0">
              <a:defRPr sz="2400">
                <a:solidFill>
                  <a:schemeClr val="tx1"/>
                </a:solidFill>
                <a:latin typeface="Credit Suisse Type Light" pitchFamily="34" charset="0"/>
              </a:defRPr>
            </a:lvl1pPr>
            <a:lvl2pPr marL="1588" algn="l" eaLnBrk="0" hangingPunct="0">
              <a:defRPr sz="2400">
                <a:solidFill>
                  <a:schemeClr val="tx1"/>
                </a:solidFill>
                <a:latin typeface="Credit Suisse Type Light" pitchFamily="34" charset="0"/>
              </a:defRPr>
            </a:lvl2pPr>
            <a:lvl3pPr marL="3175" algn="l" eaLnBrk="0" hangingPunct="0">
              <a:defRPr sz="2400">
                <a:solidFill>
                  <a:schemeClr val="tx1"/>
                </a:solidFill>
                <a:latin typeface="Credit Suisse Type Light" pitchFamily="34" charset="0"/>
              </a:defRPr>
            </a:lvl3pPr>
            <a:lvl4pPr marL="4763" algn="l" eaLnBrk="0" hangingPunct="0">
              <a:defRPr sz="2400">
                <a:solidFill>
                  <a:schemeClr val="tx1"/>
                </a:solidFill>
                <a:latin typeface="Credit Suisse Type Light" pitchFamily="34" charset="0"/>
              </a:defRPr>
            </a:lvl4pPr>
            <a:lvl5pPr marL="6350" algn="l" eaLnBrk="0" hangingPunct="0">
              <a:defRPr sz="2400">
                <a:solidFill>
                  <a:schemeClr val="tx1"/>
                </a:solidFill>
                <a:latin typeface="Credit Suisse Type Light" pitchFamily="34" charset="0"/>
              </a:defRPr>
            </a:lvl5pPr>
            <a:lvl6pPr marL="463550" eaLnBrk="0" fontAlgn="base" hangingPunct="0">
              <a:spcBef>
                <a:spcPct val="0"/>
              </a:spcBef>
              <a:spcAft>
                <a:spcPct val="0"/>
              </a:spcAft>
              <a:defRPr sz="2400">
                <a:solidFill>
                  <a:schemeClr val="tx1"/>
                </a:solidFill>
                <a:latin typeface="Credit Suisse Type Light" pitchFamily="34" charset="0"/>
              </a:defRPr>
            </a:lvl6pPr>
            <a:lvl7pPr marL="920750" eaLnBrk="0" fontAlgn="base" hangingPunct="0">
              <a:spcBef>
                <a:spcPct val="0"/>
              </a:spcBef>
              <a:spcAft>
                <a:spcPct val="0"/>
              </a:spcAft>
              <a:defRPr sz="2400">
                <a:solidFill>
                  <a:schemeClr val="tx1"/>
                </a:solidFill>
                <a:latin typeface="Credit Suisse Type Light" pitchFamily="34" charset="0"/>
              </a:defRPr>
            </a:lvl7pPr>
            <a:lvl8pPr marL="1377950" eaLnBrk="0" fontAlgn="base" hangingPunct="0">
              <a:spcBef>
                <a:spcPct val="0"/>
              </a:spcBef>
              <a:spcAft>
                <a:spcPct val="0"/>
              </a:spcAft>
              <a:defRPr sz="2400">
                <a:solidFill>
                  <a:schemeClr val="tx1"/>
                </a:solidFill>
                <a:latin typeface="Credit Suisse Type Light" pitchFamily="34" charset="0"/>
              </a:defRPr>
            </a:lvl8pPr>
            <a:lvl9pPr marL="1835150" eaLnBrk="0" fontAlgn="base" hangingPunct="0">
              <a:spcBef>
                <a:spcPct val="0"/>
              </a:spcBef>
              <a:spcAft>
                <a:spcPct val="0"/>
              </a:spcAft>
              <a:defRPr sz="2400">
                <a:solidFill>
                  <a:schemeClr val="tx1"/>
                </a:solidFill>
                <a:latin typeface="Credit Suisse Type Light" pitchFamily="34" charset="0"/>
              </a:defRPr>
            </a:lvl9pPr>
          </a:lstStyle>
          <a:p>
            <a:pPr eaLnBrk="1" hangingPunct="1">
              <a:spcBef>
                <a:spcPct val="0"/>
              </a:spcBef>
              <a:spcAft>
                <a:spcPts val="1000"/>
              </a:spcAft>
              <a:buClrTx/>
            </a:pPr>
            <a:r>
              <a:rPr lang="en-US" sz="900" noProof="1">
                <a:latin typeface="+mn-lt"/>
                <a:ea typeface="+mn-ea"/>
                <a:cs typeface="+mn-cs"/>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p>
          <a:p>
            <a:pPr eaLnBrk="1" hangingPunct="1">
              <a:spcBef>
                <a:spcPct val="0"/>
              </a:spcBef>
              <a:spcAft>
                <a:spcPts val="1000"/>
              </a:spcAft>
              <a:buClrTx/>
            </a:pPr>
            <a:r>
              <a:rPr lang="en-US" sz="900" noProof="1">
                <a:latin typeface="+mn-lt"/>
                <a:ea typeface="+mn-ea"/>
                <a:cs typeface="+mn-cs"/>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pPr eaLnBrk="1" hangingPunct="1">
              <a:spcBef>
                <a:spcPct val="0"/>
              </a:spcBef>
              <a:spcAft>
                <a:spcPts val="1000"/>
              </a:spcAft>
              <a:buClrTx/>
            </a:pPr>
            <a:r>
              <a:rPr lang="en-US" sz="900" noProof="1">
                <a:latin typeface="+mn-lt"/>
                <a:ea typeface="+mn-ea"/>
                <a:cs typeface="+mn-cs"/>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p>
          <a:p>
            <a:pPr eaLnBrk="1" hangingPunct="1">
              <a:spcBef>
                <a:spcPct val="0"/>
              </a:spcBef>
              <a:spcAft>
                <a:spcPts val="1000"/>
              </a:spcAft>
              <a:buClrTx/>
            </a:pPr>
            <a:r>
              <a:rPr lang="en-US" sz="900" noProof="1">
                <a:latin typeface="+mn-lt"/>
                <a:ea typeface="+mn-ea"/>
                <a:cs typeface="+mn-cs"/>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p>
        </p:txBody>
      </p:sp>
    </p:spTree>
    <p:extLst>
      <p:ext uri="{BB962C8B-B14F-4D97-AF65-F5344CB8AC3E}">
        <p14:creationId xmlns:p14="http://schemas.microsoft.com/office/powerpoint/2010/main" val="3533987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1"/>
          <p:cNvSpPr>
            <a:spLocks noGrp="1"/>
          </p:cNvSpPr>
          <p:nvPr>
            <p:ph idx="1" hasCustomPrompt="1"/>
          </p:nvPr>
        </p:nvSpPr>
        <p:spPr/>
        <p:txBody>
          <a:bodyPr/>
          <a:lstStyle>
            <a:lvl1pPr marL="171450" marR="0" indent="-171450" algn="l" defTabSz="1838325" rtl="0" eaLnBrk="1" fontAlgn="base" latinLnBrk="0" hangingPunct="1">
              <a:lnSpc>
                <a:spcPct val="100000"/>
              </a:lnSpc>
              <a:spcBef>
                <a:spcPct val="75000"/>
              </a:spcBef>
              <a:spcAft>
                <a:spcPct val="0"/>
              </a:spcAft>
              <a:buClr>
                <a:srgbClr val="269DD8"/>
              </a:buClr>
              <a:buSzPct val="100000"/>
              <a:buFont typeface="Symbol"/>
              <a:buChar char="·"/>
              <a:tabLst/>
              <a:defRPr b="0">
                <a:solidFill>
                  <a:srgbClr val="53565A"/>
                </a:solidFill>
              </a:defRPr>
            </a:lvl1pPr>
            <a:lvl2pPr marL="342900" marR="0" indent="-171450" algn="l" defTabSz="1838325" rtl="0" eaLnBrk="1" fontAlgn="base" latinLnBrk="0" hangingPunct="1">
              <a:lnSpc>
                <a:spcPct val="100000"/>
              </a:lnSpc>
              <a:spcBef>
                <a:spcPct val="25000"/>
              </a:spcBef>
              <a:spcAft>
                <a:spcPct val="0"/>
              </a:spcAft>
              <a:buClr>
                <a:srgbClr val="269DD8"/>
              </a:buClr>
              <a:buSzPct val="100000"/>
              <a:buFont typeface="Arial"/>
              <a:buChar char="–"/>
              <a:tabLst/>
              <a:defRPr b="0">
                <a:solidFill>
                  <a:srgbClr val="53565A"/>
                </a:solidFill>
              </a:defRPr>
            </a:lvl2pPr>
            <a:lvl3pPr marL="514350" marR="0"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defRPr>
            </a:lvl3pPr>
            <a:lvl4pPr marL="685800" marR="0"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defRPr>
            </a:lvl4pPr>
            <a:lvl5pPr marL="857250" marR="0" indent="-171450" algn="l" defTabSz="1838325" rtl="0" eaLnBrk="1" fontAlgn="base" latinLnBrk="0" hangingPunct="1">
              <a:lnSpc>
                <a:spcPct val="100000"/>
              </a:lnSpc>
              <a:spcBef>
                <a:spcPct val="25000"/>
              </a:spcBef>
              <a:spcAft>
                <a:spcPct val="0"/>
              </a:spcAft>
              <a:buClr>
                <a:srgbClr val="269DD8"/>
              </a:buClr>
              <a:buSzPct val="100000"/>
              <a:buFont typeface="Symbol"/>
              <a:buChar char="·"/>
              <a:tabLst/>
              <a:defRPr b="0">
                <a:solidFill>
                  <a:srgbClr val="53565A"/>
                </a:solidFill>
              </a:defRPr>
            </a:lvl5pPr>
            <a:lvl6pPr marL="1028700" marR="0" indent="-171450" algn="l" defTabSz="1838325" rtl="0" eaLnBrk="1" fontAlgn="base" latinLnBrk="0" hangingPunct="1">
              <a:lnSpc>
                <a:spcPct val="100000"/>
              </a:lnSpc>
              <a:spcBef>
                <a:spcPct val="25000"/>
              </a:spcBef>
              <a:spcAft>
                <a:spcPct val="0"/>
              </a:spcAft>
              <a:buClr>
                <a:srgbClr val="269DD8"/>
              </a:buClr>
              <a:buSzPct val="100000"/>
              <a:buFont typeface="Arial"/>
              <a:buChar char="–"/>
              <a:tabLst/>
              <a:defRPr b="0">
                <a:solidFill>
                  <a:srgbClr val="53565A"/>
                </a:solidFill>
              </a:defRPr>
            </a:lvl6pPr>
            <a:lvl7pPr marL="1200150" marR="0"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defRPr>
            </a:lvl7pPr>
            <a:lvl8pPr marL="1371600" marR="0"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defRPr>
            </a:lvl8pPr>
            <a:lvl9pPr marL="1543050" marR="0" indent="-171450" algn="l" defTabSz="1838325" rtl="0" eaLnBrk="1" fontAlgn="base" latinLnBrk="0" hangingPunct="1">
              <a:lnSpc>
                <a:spcPct val="100000"/>
              </a:lnSpc>
              <a:spcBef>
                <a:spcPct val="25000"/>
              </a:spcBef>
              <a:spcAft>
                <a:spcPct val="0"/>
              </a:spcAft>
              <a:buClr>
                <a:srgbClr val="269DD8"/>
              </a:buClr>
              <a:buSzPct val="100000"/>
              <a:buFont typeface="Symbol"/>
              <a:buChar char="·"/>
              <a:tabLst/>
              <a:defRPr b="0">
                <a:solidFill>
                  <a:srgbClr val="53565A"/>
                </a:solidFill>
              </a:defRPr>
            </a:lvl9pPr>
          </a:lstStyle>
          <a:p>
            <a:pPr marL="171450" marR="0" lvl="0" indent="-171450" algn="l" defTabSz="1838325" rtl="0" eaLnBrk="1" fontAlgn="base" latinLnBrk="0" hangingPunct="1">
              <a:lnSpc>
                <a:spcPct val="100000"/>
              </a:lnSpc>
              <a:spcBef>
                <a:spcPct val="75000"/>
              </a:spcBef>
              <a:spcAft>
                <a:spcPct val="0"/>
              </a:spcAft>
              <a:buClr>
                <a:srgbClr val="269DD8"/>
              </a:buClr>
              <a:buSzPct val="100000"/>
              <a:buFont typeface="Symbol"/>
              <a:buChar char="·"/>
              <a:tabLst/>
              <a:defRPr/>
            </a:pPr>
            <a:r>
              <a:rPr kumimoji="0" lang="en-US" sz="1400" b="0" i="0" u="none" strike="noStrike" kern="0" cap="none" spc="0" normalizeH="0" baseline="0" noProof="0">
                <a:ln>
                  <a:noFill/>
                </a:ln>
                <a:solidFill>
                  <a:srgbClr val="53565A"/>
                </a:solidFill>
                <a:effectLst/>
                <a:uLnTx/>
                <a:uFillTx/>
                <a:latin typeface="+mn-lt"/>
                <a:cs typeface="+mn-cs"/>
              </a:rPr>
              <a:t>Click to edit Master text styles</a:t>
            </a:r>
          </a:p>
          <a:p>
            <a:pPr marL="342900" marR="0" lvl="1" indent="-171450" algn="l" defTabSz="1838325" rtl="0" eaLnBrk="1" fontAlgn="base" latinLnBrk="0" hangingPunct="1">
              <a:lnSpc>
                <a:spcPct val="100000"/>
              </a:lnSpc>
              <a:spcBef>
                <a:spcPct val="25000"/>
              </a:spcBef>
              <a:spcAft>
                <a:spcPct val="0"/>
              </a:spcAft>
              <a:buClr>
                <a:srgbClr val="269DD8"/>
              </a:buClr>
              <a:buSzPct val="100000"/>
              <a:buFont typeface="Arial"/>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2</a:t>
            </a:r>
          </a:p>
          <a:p>
            <a:pPr marL="514350" marR="0" lvl="2"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3</a:t>
            </a:r>
          </a:p>
          <a:p>
            <a:pPr marL="685800" marR="0" lvl="3"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4</a:t>
            </a:r>
          </a:p>
          <a:p>
            <a:pPr marL="857250" marR="0" lvl="4" indent="-171450" algn="l" defTabSz="1838325" rtl="0" eaLnBrk="1" fontAlgn="base" latinLnBrk="0" hangingPunct="1">
              <a:lnSpc>
                <a:spcPct val="100000"/>
              </a:lnSpc>
              <a:spcBef>
                <a:spcPct val="25000"/>
              </a:spcBef>
              <a:spcAft>
                <a:spcPct val="0"/>
              </a:spcAft>
              <a:buClr>
                <a:srgbClr val="269DD8"/>
              </a:buClr>
              <a:buSzPct val="100000"/>
              <a:buFont typeface="Symbol"/>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5</a:t>
            </a:r>
          </a:p>
          <a:p>
            <a:pPr marL="1028700" marR="0" lvl="5" indent="-171450" algn="l" defTabSz="1838325" rtl="0" eaLnBrk="1" fontAlgn="base" latinLnBrk="0" hangingPunct="1">
              <a:lnSpc>
                <a:spcPct val="100000"/>
              </a:lnSpc>
              <a:spcBef>
                <a:spcPct val="25000"/>
              </a:spcBef>
              <a:spcAft>
                <a:spcPct val="0"/>
              </a:spcAft>
              <a:buClr>
                <a:srgbClr val="269DD8"/>
              </a:buClr>
              <a:buSzPct val="100000"/>
              <a:buFont typeface="Arial"/>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6</a:t>
            </a:r>
          </a:p>
          <a:p>
            <a:pPr marL="1200150" marR="0" lvl="6"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7</a:t>
            </a:r>
          </a:p>
          <a:p>
            <a:pPr marL="1371600" marR="0" lvl="7"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8</a:t>
            </a:r>
          </a:p>
          <a:p>
            <a:pPr marL="1543050" marR="0" lvl="8" indent="-171450" algn="l" defTabSz="1838325" rtl="0" eaLnBrk="1" fontAlgn="base" latinLnBrk="0" hangingPunct="1">
              <a:lnSpc>
                <a:spcPct val="100000"/>
              </a:lnSpc>
              <a:spcBef>
                <a:spcPct val="25000"/>
              </a:spcBef>
              <a:spcAft>
                <a:spcPct val="0"/>
              </a:spcAft>
              <a:buClr>
                <a:srgbClr val="269DD8"/>
              </a:buClr>
              <a:buSzPct val="100000"/>
              <a:buFont typeface="Symbol"/>
              <a:buChar char="·"/>
              <a:tabLst/>
              <a:defRPr/>
            </a:pPr>
            <a:r>
              <a:rPr kumimoji="0" lang="en-US" sz="1400" b="0" i="0" u="none" strike="noStrike" kern="0" cap="none" spc="0" normalizeH="0" baseline="0" noProof="0">
                <a:ln>
                  <a:noFill/>
                </a:ln>
                <a:solidFill>
                  <a:srgbClr val="53565A"/>
                </a:solidFill>
                <a:effectLst/>
                <a:uLnTx/>
                <a:uFillTx/>
                <a:latin typeface="+mn-lt"/>
                <a:cs typeface="+mn-cs"/>
              </a:rPr>
              <a:t>Bullet level 9</a:t>
            </a:r>
          </a:p>
        </p:txBody>
      </p:sp>
      <p:sp>
        <p:nvSpPr>
          <p:cNvPr id="2" name="Title 1"/>
          <p:cNvSpPr>
            <a:spLocks noGrp="1"/>
          </p:cNvSpPr>
          <p:nvPr>
            <p:ph type="title"/>
          </p:nvPr>
        </p:nvSpPr>
        <p:spPr>
          <a:noFill/>
        </p:spPr>
        <p:txBody>
          <a:bodyPr/>
          <a:lstStyle>
            <a:lvl1pPr>
              <a:defRPr>
                <a:solidFill>
                  <a:schemeClr val="bg1"/>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4221269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1331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6263825" y="4832596"/>
            <a:ext cx="5534937"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6263825" y="4291731"/>
            <a:ext cx="5534937"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177250" y="3224464"/>
            <a:ext cx="2612053" cy="695905"/>
          </a:xfrm>
          <a:prstGeom prst="rect">
            <a:avLst/>
          </a:prstGeom>
        </p:spPr>
      </p:pic>
    </p:spTree>
    <p:extLst>
      <p:ext uri="{BB962C8B-B14F-4D97-AF65-F5344CB8AC3E}">
        <p14:creationId xmlns:p14="http://schemas.microsoft.com/office/powerpoint/2010/main" val="162301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6263825" y="4832596"/>
            <a:ext cx="5534937"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6263825" y="4291731"/>
            <a:ext cx="5534937"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177250" y="3224464"/>
            <a:ext cx="2612053" cy="695905"/>
          </a:xfrm>
          <a:prstGeom prst="rect">
            <a:avLst/>
          </a:prstGeom>
        </p:spPr>
      </p:pic>
    </p:spTree>
    <p:extLst>
      <p:ext uri="{BB962C8B-B14F-4D97-AF65-F5344CB8AC3E}">
        <p14:creationId xmlns:p14="http://schemas.microsoft.com/office/powerpoint/2010/main" val="1790323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sp>
        <p:nvSpPr>
          <p:cNvPr id="6"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799743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6283569" y="1295400"/>
            <a:ext cx="5720862"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234326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44878" y="1295400"/>
            <a:ext cx="3659553"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427989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14588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6283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87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6283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9"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224600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6283569" y="1295400"/>
            <a:ext cx="5720862"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pic>
        <p:nvPicPr>
          <p:cNvPr id="7" name="Picture 8">
            <a:extLst>
              <a:ext uri="{FF2B5EF4-FFF2-40B4-BE49-F238E27FC236}">
                <a16:creationId xmlns:a16="http://schemas.microsoft.com/office/drawing/2014/main" id="{2F5961E6-4CDC-E0DD-23A6-AD1B252D3E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8750"/>
          <a:stretch/>
        </p:blipFill>
        <p:spPr>
          <a:xfrm>
            <a:off x="0" y="0"/>
            <a:ext cx="12192000" cy="6858000"/>
          </a:xfrm>
          <a:prstGeom prst="rect">
            <a:avLst/>
          </a:prstGeom>
        </p:spPr>
      </p:pic>
    </p:spTree>
    <p:extLst>
      <p:ext uri="{BB962C8B-B14F-4D97-AF65-F5344CB8AC3E}">
        <p14:creationId xmlns:p14="http://schemas.microsoft.com/office/powerpoint/2010/main" val="17816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2318854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6263825" y="4832596"/>
            <a:ext cx="5534937"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6263825" y="4291731"/>
            <a:ext cx="5534937"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9177250" y="3224464"/>
            <a:ext cx="2612053" cy="695905"/>
          </a:xfrm>
          <a:prstGeom prst="rect">
            <a:avLst/>
          </a:prstGeom>
        </p:spPr>
      </p:pic>
    </p:spTree>
    <p:extLst>
      <p:ext uri="{BB962C8B-B14F-4D97-AF65-F5344CB8AC3E}">
        <p14:creationId xmlns:p14="http://schemas.microsoft.com/office/powerpoint/2010/main" val="2281081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sp>
        <p:nvSpPr>
          <p:cNvPr id="6"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2129326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6283569" y="1295400"/>
            <a:ext cx="5720862"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348119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44878" y="1295400"/>
            <a:ext cx="3659553"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427989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3272769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6283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87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6283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9"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2095933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375466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44878" y="1295400"/>
            <a:ext cx="3659553"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427989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36576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93709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6283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87569" y="38862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6283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33449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36234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6263825" y="4832596"/>
            <a:ext cx="5534937"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6263825" y="4291731"/>
            <a:ext cx="5534937"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9177250" y="3224464"/>
            <a:ext cx="2612053" cy="695905"/>
          </a:xfrm>
          <a:prstGeom prst="rect">
            <a:avLst/>
          </a:prstGeom>
        </p:spPr>
      </p:pic>
    </p:spTree>
    <p:extLst>
      <p:ext uri="{BB962C8B-B14F-4D97-AF65-F5344CB8AC3E}">
        <p14:creationId xmlns:p14="http://schemas.microsoft.com/office/powerpoint/2010/main" val="80921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a:xfrm>
            <a:off x="187569" y="1295401"/>
            <a:ext cx="11816862" cy="3559769"/>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85638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6283569" y="1295401"/>
            <a:ext cx="5720862" cy="3683655"/>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87569" y="1295400"/>
            <a:ext cx="5720862"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82296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87569" y="1295400"/>
            <a:ext cx="11816862" cy="4876800"/>
          </a:xfrm>
          <a:prstGeom prst="rect">
            <a:avLst/>
          </a:prstGeom>
          <a:noFill/>
          <a:ln>
            <a:noFill/>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79754" y="6400800"/>
            <a:ext cx="11816862" cy="0"/>
          </a:xfrm>
          <a:prstGeom prst="line">
            <a:avLst/>
          </a:prstGeom>
          <a:noFill/>
          <a:ln w="6350">
            <a:no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29" name="Title 1"/>
          <p:cNvSpPr>
            <a:spLocks noGrp="1" noChangeArrowheads="1"/>
          </p:cNvSpPr>
          <p:nvPr>
            <p:ph type="title"/>
          </p:nvPr>
        </p:nvSpPr>
        <p:spPr bwMode="gray">
          <a:xfrm>
            <a:off x="187570" y="238457"/>
            <a:ext cx="11812954"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8" name="Rectangle 17"/>
          <p:cNvSpPr/>
          <p:nvPr/>
        </p:nvSpPr>
        <p:spPr bwMode="gray">
          <a:xfrm>
            <a:off x="-1951048" y="0"/>
            <a:ext cx="1629500"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38-157-216</a:t>
            </a:r>
          </a:p>
        </p:txBody>
      </p:sp>
      <p:sp>
        <p:nvSpPr>
          <p:cNvPr id="25" name="Rectangle 24"/>
          <p:cNvSpPr/>
          <p:nvPr/>
        </p:nvSpPr>
        <p:spPr bwMode="gray">
          <a:xfrm>
            <a:off x="-1951048" y="441649"/>
            <a:ext cx="1629500"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109-206-229</a:t>
            </a:r>
          </a:p>
        </p:txBody>
      </p:sp>
      <p:sp>
        <p:nvSpPr>
          <p:cNvPr id="26" name="Rectangle 25"/>
          <p:cNvSpPr/>
          <p:nvPr/>
        </p:nvSpPr>
        <p:spPr bwMode="gray">
          <a:xfrm>
            <a:off x="-1951048" y="883298"/>
            <a:ext cx="1629500"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118-192-68</a:t>
            </a:r>
          </a:p>
        </p:txBody>
      </p:sp>
      <p:sp>
        <p:nvSpPr>
          <p:cNvPr id="27" name="Rectangle 26"/>
          <p:cNvSpPr/>
          <p:nvPr/>
        </p:nvSpPr>
        <p:spPr bwMode="gray">
          <a:xfrm>
            <a:off x="-1951048" y="1324947"/>
            <a:ext cx="1629500"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186-217-129</a:t>
            </a:r>
          </a:p>
        </p:txBody>
      </p:sp>
      <p:sp>
        <p:nvSpPr>
          <p:cNvPr id="28" name="Rectangle 27"/>
          <p:cNvSpPr/>
          <p:nvPr/>
        </p:nvSpPr>
        <p:spPr bwMode="gray">
          <a:xfrm>
            <a:off x="-1951048" y="1766596"/>
            <a:ext cx="1629500"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83-86-90</a:t>
            </a:r>
          </a:p>
        </p:txBody>
      </p:sp>
      <p:sp>
        <p:nvSpPr>
          <p:cNvPr id="29" name="Rectangle 28"/>
          <p:cNvSpPr/>
          <p:nvPr/>
        </p:nvSpPr>
        <p:spPr bwMode="gray">
          <a:xfrm>
            <a:off x="-1951048" y="2208245"/>
            <a:ext cx="1629500"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151-153-155</a:t>
            </a:r>
          </a:p>
        </p:txBody>
      </p:sp>
      <p:sp>
        <p:nvSpPr>
          <p:cNvPr id="30" name="Rectangle 29"/>
          <p:cNvSpPr/>
          <p:nvPr/>
        </p:nvSpPr>
        <p:spPr bwMode="gray">
          <a:xfrm>
            <a:off x="-1951048" y="2649894"/>
            <a:ext cx="1629500"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240-79-36</a:t>
            </a:r>
          </a:p>
        </p:txBody>
      </p:sp>
      <p:sp>
        <p:nvSpPr>
          <p:cNvPr id="31" name="Rectangle 30"/>
          <p:cNvSpPr/>
          <p:nvPr/>
        </p:nvSpPr>
        <p:spPr bwMode="gray">
          <a:xfrm>
            <a:off x="-1951048" y="3091543"/>
            <a:ext cx="1629500"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246-140-92</a:t>
            </a:r>
          </a:p>
        </p:txBody>
      </p:sp>
      <p:pic>
        <p:nvPicPr>
          <p:cNvPr id="4" name="Picture 3">
            <a:extLst>
              <a:ext uri="{FF2B5EF4-FFF2-40B4-BE49-F238E27FC236}">
                <a16:creationId xmlns:a16="http://schemas.microsoft.com/office/drawing/2014/main" id="{7ED4B73B-3816-4332-9A91-CDB4E9BA67AD}"/>
              </a:ext>
            </a:extLst>
          </p:cNvPr>
          <p:cNvPicPr>
            <a:picLocks noChangeAspect="1"/>
          </p:cNvPicPr>
          <p:nvPr userDrawn="1"/>
        </p:nvPicPr>
        <p:blipFill>
          <a:blip r:embed="rId8"/>
          <a:stretch>
            <a:fillRect/>
          </a:stretch>
        </p:blipFill>
        <p:spPr>
          <a:xfrm>
            <a:off x="10953971" y="6514024"/>
            <a:ext cx="1238029" cy="260881"/>
          </a:xfrm>
          <a:prstGeom prst="rect">
            <a:avLst/>
          </a:prstGeom>
        </p:spPr>
      </p:pic>
      <p:sp>
        <p:nvSpPr>
          <p:cNvPr id="14"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2" r:id="rId4"/>
    <p:sldLayoutId id="2147483673" r:id="rId5"/>
    <p:sldLayoutId id="2147483665" r:id="rId6"/>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87569" y="1295400"/>
            <a:ext cx="11816862" cy="4876800"/>
          </a:xfrm>
          <a:prstGeom prst="rect">
            <a:avLst/>
          </a:prstGeom>
          <a:noFill/>
          <a:ln>
            <a:noFill/>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79754" y="6400800"/>
            <a:ext cx="11816862" cy="0"/>
          </a:xfrm>
          <a:prstGeom prst="line">
            <a:avLst/>
          </a:prstGeom>
          <a:noFill/>
          <a:ln w="6350">
            <a:no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29" name="Title 1"/>
          <p:cNvSpPr>
            <a:spLocks noGrp="1" noChangeArrowheads="1"/>
          </p:cNvSpPr>
          <p:nvPr>
            <p:ph type="title"/>
          </p:nvPr>
        </p:nvSpPr>
        <p:spPr bwMode="gray">
          <a:xfrm>
            <a:off x="187570" y="60326"/>
            <a:ext cx="11812954"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8" name="Rectangle 17"/>
          <p:cNvSpPr/>
          <p:nvPr/>
        </p:nvSpPr>
        <p:spPr bwMode="gray">
          <a:xfrm>
            <a:off x="-1951048" y="0"/>
            <a:ext cx="1629500"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38-157-216</a:t>
            </a:r>
          </a:p>
        </p:txBody>
      </p:sp>
      <p:sp>
        <p:nvSpPr>
          <p:cNvPr id="25" name="Rectangle 24"/>
          <p:cNvSpPr/>
          <p:nvPr/>
        </p:nvSpPr>
        <p:spPr bwMode="gray">
          <a:xfrm>
            <a:off x="-1951048" y="441649"/>
            <a:ext cx="1629500"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109-206-229</a:t>
            </a:r>
          </a:p>
        </p:txBody>
      </p:sp>
      <p:sp>
        <p:nvSpPr>
          <p:cNvPr id="26" name="Rectangle 25"/>
          <p:cNvSpPr/>
          <p:nvPr/>
        </p:nvSpPr>
        <p:spPr bwMode="gray">
          <a:xfrm>
            <a:off x="-1951048" y="883298"/>
            <a:ext cx="1629500"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118-192-68</a:t>
            </a:r>
          </a:p>
        </p:txBody>
      </p:sp>
      <p:sp>
        <p:nvSpPr>
          <p:cNvPr id="27" name="Rectangle 26"/>
          <p:cNvSpPr/>
          <p:nvPr/>
        </p:nvSpPr>
        <p:spPr bwMode="gray">
          <a:xfrm>
            <a:off x="-1951048" y="1324947"/>
            <a:ext cx="1629500"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186-217-129</a:t>
            </a:r>
          </a:p>
        </p:txBody>
      </p:sp>
      <p:sp>
        <p:nvSpPr>
          <p:cNvPr id="28" name="Rectangle 27"/>
          <p:cNvSpPr/>
          <p:nvPr/>
        </p:nvSpPr>
        <p:spPr bwMode="gray">
          <a:xfrm>
            <a:off x="-1951048" y="1766596"/>
            <a:ext cx="1629500"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83-86-90</a:t>
            </a:r>
          </a:p>
        </p:txBody>
      </p:sp>
      <p:sp>
        <p:nvSpPr>
          <p:cNvPr id="29" name="Rectangle 28"/>
          <p:cNvSpPr/>
          <p:nvPr/>
        </p:nvSpPr>
        <p:spPr bwMode="gray">
          <a:xfrm>
            <a:off x="-1951048" y="2208245"/>
            <a:ext cx="1629500"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151-153-155</a:t>
            </a:r>
          </a:p>
        </p:txBody>
      </p:sp>
      <p:sp>
        <p:nvSpPr>
          <p:cNvPr id="30" name="Rectangle 29"/>
          <p:cNvSpPr/>
          <p:nvPr/>
        </p:nvSpPr>
        <p:spPr bwMode="gray">
          <a:xfrm>
            <a:off x="-1951048" y="2649894"/>
            <a:ext cx="1629500"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240-79-36</a:t>
            </a:r>
          </a:p>
        </p:txBody>
      </p:sp>
      <p:sp>
        <p:nvSpPr>
          <p:cNvPr id="31" name="Rectangle 30"/>
          <p:cNvSpPr/>
          <p:nvPr/>
        </p:nvSpPr>
        <p:spPr bwMode="gray">
          <a:xfrm>
            <a:off x="-1951048" y="3091543"/>
            <a:ext cx="1629500"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246-140-92</a:t>
            </a:r>
          </a:p>
        </p:txBody>
      </p:sp>
      <p:cxnSp>
        <p:nvCxnSpPr>
          <p:cNvPr id="4" name="Straight Connector 3"/>
          <p:cNvCxnSpPr/>
          <p:nvPr/>
        </p:nvCxnSpPr>
        <p:spPr bwMode="auto">
          <a:xfrm>
            <a:off x="187571" y="493295"/>
            <a:ext cx="11812954" cy="0"/>
          </a:xfrm>
          <a:prstGeom prst="line">
            <a:avLst/>
          </a:prstGeom>
          <a:solidFill>
            <a:schemeClr val="folHlink"/>
          </a:solidFill>
          <a:ln w="3175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F61F3135-6E90-4701-9BA9-93834B115FB1}"/>
              </a:ext>
            </a:extLst>
          </p:cNvPr>
          <p:cNvPicPr>
            <a:picLocks noChangeAspect="1"/>
          </p:cNvPicPr>
          <p:nvPr userDrawn="1"/>
        </p:nvPicPr>
        <p:blipFill>
          <a:blip r:embed="rId8"/>
          <a:stretch>
            <a:fillRect/>
          </a:stretch>
        </p:blipFill>
        <p:spPr>
          <a:xfrm>
            <a:off x="9751181" y="6273898"/>
            <a:ext cx="2249343" cy="473988"/>
          </a:xfrm>
          <a:prstGeom prst="rect">
            <a:avLst/>
          </a:prstGeom>
        </p:spPr>
      </p:pic>
      <p:sp>
        <p:nvSpPr>
          <p:cNvPr id="1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9079783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BasicText" descr="AQAAAAAQAJsitqL/o71Fr/n8VlUb3tm53ElHHxQG6ivMdzzJreiMPSnX4IOz5e/ziy27xe/3ZNvq8hJLhzEPd4eFleibagZysBrf0EL9LcwiX+XKRiQPJHMGnRK9zXfhQ+8YuIeS+w=="/>
          <p:cNvSpPr>
            <a:spLocks noGrp="1" noChangeArrowheads="1"/>
          </p:cNvSpPr>
          <p:nvPr>
            <p:ph type="body" idx="1"/>
          </p:nvPr>
        </p:nvSpPr>
        <p:spPr bwMode="gray">
          <a:xfrm>
            <a:off x="599019" y="990600"/>
            <a:ext cx="10993967"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Subheading</a:t>
            </a:r>
          </a:p>
          <a:p>
            <a:pPr lvl="1"/>
            <a:r>
              <a:rPr lang="en-US"/>
              <a:t>Basic text</a:t>
            </a:r>
          </a:p>
          <a:p>
            <a:pPr lvl="2"/>
            <a:r>
              <a:rPr lang="en-US"/>
              <a:t>Bullet level one</a:t>
            </a:r>
          </a:p>
          <a:p>
            <a:pPr lvl="3"/>
            <a:r>
              <a:rPr lang="en-US"/>
              <a:t>Bullet level two</a:t>
            </a:r>
          </a:p>
          <a:p>
            <a:pPr lvl="4"/>
            <a:r>
              <a:rPr lang="en-US"/>
              <a:t>Bullet level three</a:t>
            </a:r>
          </a:p>
        </p:txBody>
      </p:sp>
      <p:sp>
        <p:nvSpPr>
          <p:cNvPr id="15" name="Title" descr="Text Box: Title"/>
          <p:cNvSpPr>
            <a:spLocks noGrp="1" noChangeArrowheads="1"/>
          </p:cNvSpPr>
          <p:nvPr>
            <p:ph type="title"/>
          </p:nvPr>
        </p:nvSpPr>
        <p:spPr bwMode="gray">
          <a:xfrm>
            <a:off x="599018" y="190502"/>
            <a:ext cx="10997184" cy="2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Title</a:t>
            </a:r>
          </a:p>
        </p:txBody>
      </p:sp>
      <p:sp>
        <p:nvSpPr>
          <p:cNvPr id="70" name="Rounded Rectangle 69"/>
          <p:cNvSpPr/>
          <p:nvPr/>
        </p:nvSpPr>
        <p:spPr bwMode="auto">
          <a:xfrm>
            <a:off x="-2892012" y="45949"/>
            <a:ext cx="2526918" cy="6760165"/>
          </a:xfrm>
          <a:prstGeom prst="roundRect">
            <a:avLst>
              <a:gd name="adj" fmla="val 6781"/>
            </a:avLst>
          </a:prstGeom>
          <a:solidFill>
            <a:schemeClr val="bg1">
              <a:lumMod val="95000"/>
            </a:schemeClr>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831477" rtl="0" eaLnBrk="1" fontAlgn="base" latinLnBrk="0" hangingPunct="1">
              <a:lnSpc>
                <a:spcPct val="95000"/>
              </a:lnSpc>
              <a:spcBef>
                <a:spcPct val="0"/>
              </a:spcBef>
              <a:spcAft>
                <a:spcPct val="0"/>
              </a:spcAft>
              <a:buClr>
                <a:schemeClr val="bg1"/>
              </a:buClr>
              <a:buSzTx/>
              <a:buFontTx/>
              <a:buNone/>
              <a:tabLst>
                <a:tab pos="4891040" algn="l"/>
              </a:tabLst>
            </a:pPr>
            <a:endParaRPr kumimoji="0" lang="en-US" sz="800" b="0" i="0" u="none" strike="noStrike" cap="none" normalizeH="0" baseline="0">
              <a:ln>
                <a:noFill/>
              </a:ln>
              <a:solidFill>
                <a:schemeClr val="tx1"/>
              </a:solidFill>
              <a:effectLst/>
              <a:latin typeface="+mn-lt"/>
              <a:ea typeface="+mn-ea"/>
            </a:endParaRPr>
          </a:p>
        </p:txBody>
      </p:sp>
      <p:sp>
        <p:nvSpPr>
          <p:cNvPr id="9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4271793"/>
            <a:ext cx="2094316" cy="235871"/>
          </a:xfrm>
          <a:prstGeom prst="rect">
            <a:avLst/>
          </a:prstGeom>
          <a:solidFill>
            <a:schemeClr val="accent2">
              <a:lumMod val="20000"/>
              <a:lumOff val="80000"/>
            </a:schemeClr>
          </a:solidFill>
          <a:ln w="6350" algn="ctr">
            <a:solidFill>
              <a:schemeClr val="bg1"/>
            </a:solidFill>
            <a:miter lim="800000"/>
            <a:headEnd/>
            <a:tailEnd/>
          </a:ln>
        </p:spPr>
        <p:txBody>
          <a:bodyPr lIns="548640" tIns="46800" rIns="46800" bIns="46800" anchor="ctr"/>
          <a:lstStyle/>
          <a:p>
            <a:pPr algn="l" defTabSz="831477">
              <a:lnSpc>
                <a:spcPct val="95000"/>
              </a:lnSpc>
            </a:pPr>
            <a:r>
              <a:rPr lang="en-US" altLang="zh-CN" sz="800" b="1">
                <a:solidFill>
                  <a:schemeClr val="tx1"/>
                </a:solidFill>
                <a:latin typeface="+mn-lt"/>
                <a:ea typeface="+mn-ea"/>
                <a:cs typeface="Arial" panose="020B0604020202020204" pitchFamily="34" charset="0"/>
              </a:rPr>
              <a:t>252 220 211</a:t>
            </a:r>
          </a:p>
        </p:txBody>
      </p:sp>
      <p:sp>
        <p:nvSpPr>
          <p:cNvPr id="9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3990401"/>
            <a:ext cx="2094316" cy="235871"/>
          </a:xfrm>
          <a:prstGeom prst="rect">
            <a:avLst/>
          </a:prstGeom>
          <a:solidFill>
            <a:schemeClr val="accent4">
              <a:lumMod val="40000"/>
              <a:lumOff val="60000"/>
            </a:schemeClr>
          </a:solidFill>
          <a:ln w="6350" algn="ctr">
            <a:solidFill>
              <a:schemeClr val="bg1"/>
            </a:solidFill>
            <a:miter lim="800000"/>
            <a:headEnd/>
            <a:tailEnd/>
          </a:ln>
        </p:spPr>
        <p:txBody>
          <a:bodyPr lIns="548640" tIns="46800" rIns="46800" bIns="46800" anchor="ctr"/>
          <a:lstStyle/>
          <a:p>
            <a:pPr algn="l" defTabSz="831477">
              <a:lnSpc>
                <a:spcPct val="95000"/>
              </a:lnSpc>
            </a:pPr>
            <a:r>
              <a:rPr lang="en-US" altLang="zh-CN" sz="800" b="1">
                <a:latin typeface="+mn-lt"/>
                <a:ea typeface="+mn-ea"/>
                <a:cs typeface="Arial" panose="020B0604020202020204" pitchFamily="34" charset="0"/>
              </a:rPr>
              <a:t>201 201 201</a:t>
            </a:r>
          </a:p>
        </p:txBody>
      </p:sp>
      <p:sp>
        <p:nvSpPr>
          <p:cNvPr id="99" name="Rectangle 189"/>
          <p:cNvSpPr>
            <a:spLocks noChangeArrowheads="1"/>
          </p:cNvSpPr>
          <p:nvPr/>
        </p:nvSpPr>
        <p:spPr bwMode="auto">
          <a:xfrm>
            <a:off x="-2675712" y="2855183"/>
            <a:ext cx="2094316" cy="238631"/>
          </a:xfrm>
          <a:prstGeom prst="rect">
            <a:avLst/>
          </a:prstGeom>
          <a:solidFill>
            <a:schemeClr val="accent3"/>
          </a:solidFill>
          <a:ln w="6350" algn="ctr">
            <a:solidFill>
              <a:schemeClr val="bg1"/>
            </a:solidFill>
            <a:miter lim="800000"/>
            <a:headEnd/>
            <a:tailEnd/>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246 137 31</a:t>
            </a:r>
          </a:p>
        </p:txBody>
      </p:sp>
      <p:sp>
        <p:nvSpPr>
          <p:cNvPr id="100" name="Rectangle 191"/>
          <p:cNvSpPr>
            <a:spLocks noChangeArrowheads="1"/>
          </p:cNvSpPr>
          <p:nvPr/>
        </p:nvSpPr>
        <p:spPr bwMode="auto">
          <a:xfrm>
            <a:off x="-2675712" y="3139333"/>
            <a:ext cx="2094316" cy="238631"/>
          </a:xfrm>
          <a:prstGeom prst="rect">
            <a:avLst/>
          </a:prstGeom>
          <a:solidFill>
            <a:schemeClr val="accent4"/>
          </a:solidFill>
          <a:ln w="6350" algn="ctr">
            <a:solidFill>
              <a:schemeClr val="bg1"/>
            </a:solidFill>
            <a:miter lim="800000"/>
            <a:headEnd/>
            <a:tailEnd/>
          </a:ln>
          <a:effectLst/>
        </p:spPr>
        <p:txBody>
          <a:bodyPr wrap="none" lIns="548640" tIns="64800" rIns="46800" bIns="64800" anchor="ctr"/>
          <a:lstStyle/>
          <a:p>
            <a:pPr algn="l" defTabSz="831477">
              <a:lnSpc>
                <a:spcPct val="95000"/>
              </a:lnSpc>
              <a:buClr>
                <a:schemeClr val="bg1"/>
              </a:buClr>
              <a:tabLst>
                <a:tab pos="4891040" algn="l"/>
              </a:tabLst>
              <a:defRPr/>
            </a:pPr>
            <a:r>
              <a:rPr lang="en-US" altLang="zh-TW" sz="800" b="1">
                <a:solidFill>
                  <a:schemeClr val="bg1"/>
                </a:solidFill>
                <a:latin typeface="+mn-lt"/>
                <a:ea typeface="+mn-ea"/>
                <a:cs typeface="Arial" pitchFamily="34" charset="0"/>
              </a:rPr>
              <a:t>121 121 121</a:t>
            </a:r>
          </a:p>
        </p:txBody>
      </p:sp>
      <p:sp>
        <p:nvSpPr>
          <p:cNvPr id="101" name="Rectangle 192"/>
          <p:cNvSpPr>
            <a:spLocks noChangeArrowheads="1"/>
          </p:cNvSpPr>
          <p:nvPr/>
        </p:nvSpPr>
        <p:spPr bwMode="auto">
          <a:xfrm>
            <a:off x="-2675712" y="3423482"/>
            <a:ext cx="2094316" cy="237251"/>
          </a:xfrm>
          <a:prstGeom prst="rect">
            <a:avLst/>
          </a:prstGeom>
          <a:solidFill>
            <a:schemeClr val="accent5"/>
          </a:solidFill>
          <a:ln w="6350">
            <a:solidFill>
              <a:schemeClr val="bg1"/>
            </a:solidFill>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118 192 68</a:t>
            </a:r>
          </a:p>
        </p:txBody>
      </p:sp>
      <p:sp>
        <p:nvSpPr>
          <p:cNvPr id="102" name="Rectangle 194"/>
          <p:cNvSpPr>
            <a:spLocks noChangeArrowheads="1"/>
          </p:cNvSpPr>
          <p:nvPr/>
        </p:nvSpPr>
        <p:spPr bwMode="auto">
          <a:xfrm>
            <a:off x="-2675712" y="3706250"/>
            <a:ext cx="2094316" cy="238630"/>
          </a:xfrm>
          <a:prstGeom prst="rect">
            <a:avLst/>
          </a:prstGeom>
          <a:solidFill>
            <a:schemeClr val="accent6"/>
          </a:solidFill>
          <a:ln w="6350">
            <a:solidFill>
              <a:schemeClr val="bg1"/>
            </a:solidFill>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0 176 185</a:t>
            </a:r>
          </a:p>
        </p:txBody>
      </p:sp>
      <p:sp>
        <p:nvSpPr>
          <p:cNvPr id="10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2573790"/>
            <a:ext cx="2094316" cy="235872"/>
          </a:xfrm>
          <a:prstGeom prst="rect">
            <a:avLst/>
          </a:prstGeom>
          <a:solidFill>
            <a:schemeClr val="accent2"/>
          </a:solidFill>
          <a:ln w="6350" algn="ctr">
            <a:solidFill>
              <a:schemeClr val="bg1"/>
            </a:solidFill>
            <a:miter lim="800000"/>
            <a:headEnd/>
            <a:tailEnd/>
          </a:ln>
        </p:spPr>
        <p:txBody>
          <a:bodyPr lIns="548640" tIns="46800" rIns="46800" bIns="46800" anchor="ctr"/>
          <a:lstStyle/>
          <a:p>
            <a:pPr algn="l" defTabSz="831477">
              <a:lnSpc>
                <a:spcPct val="95000"/>
              </a:lnSpc>
            </a:pPr>
            <a:r>
              <a:rPr lang="en-US" altLang="zh-CN" sz="800" b="1">
                <a:solidFill>
                  <a:srgbClr val="FFFFFF"/>
                </a:solidFill>
                <a:latin typeface="+mn-lt"/>
                <a:ea typeface="+mn-ea"/>
                <a:cs typeface="Arial" panose="020B0604020202020204" pitchFamily="34" charset="0"/>
              </a:rPr>
              <a:t>240 79 36</a:t>
            </a:r>
          </a:p>
        </p:txBody>
      </p:sp>
      <p:sp>
        <p:nvSpPr>
          <p:cNvPr id="104" name="Rectangle 193"/>
          <p:cNvSpPr>
            <a:spLocks noChangeArrowheads="1"/>
          </p:cNvSpPr>
          <p:nvPr/>
        </p:nvSpPr>
        <p:spPr bwMode="auto">
          <a:xfrm>
            <a:off x="-2675712" y="2289642"/>
            <a:ext cx="2094316" cy="238631"/>
          </a:xfrm>
          <a:prstGeom prst="rect">
            <a:avLst/>
          </a:prstGeom>
          <a:solidFill>
            <a:schemeClr val="accent1"/>
          </a:solidFill>
          <a:ln w="6350">
            <a:solidFill>
              <a:schemeClr val="bg1"/>
            </a:solidFill>
            <a:miter lim="800000"/>
            <a:headEnd/>
            <a:tailEnd/>
          </a:ln>
        </p:spPr>
        <p:txBody>
          <a:bodyPr wrap="none" lIns="548640" tIns="64800" rIns="46800" bIns="64800" anchor="ctr"/>
          <a:lstStyle/>
          <a:p>
            <a:pPr algn="l" defTabSz="831477">
              <a:tabLst>
                <a:tab pos="4891040" algn="l"/>
              </a:tabLst>
            </a:pPr>
            <a:r>
              <a:rPr lang="en-US" altLang="zh-CN" sz="800" b="1">
                <a:solidFill>
                  <a:schemeClr val="bg1"/>
                </a:solidFill>
                <a:latin typeface="+mn-lt"/>
                <a:ea typeface="+mn-ea"/>
                <a:cs typeface="Arial" panose="020B0604020202020204" pitchFamily="34" charset="0"/>
              </a:rPr>
              <a:t>38 157 216</a:t>
            </a:r>
          </a:p>
        </p:txBody>
      </p:sp>
      <p:sp>
        <p:nvSpPr>
          <p:cNvPr id="10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1" y="4271793"/>
            <a:ext cx="443316" cy="235871"/>
          </a:xfrm>
          <a:prstGeom prst="rect">
            <a:avLst/>
          </a:prstGeom>
          <a:noFill/>
          <a:ln w="6350" algn="ctr">
            <a:noFill/>
            <a:miter lim="800000"/>
            <a:headEnd/>
            <a:tailEnd/>
          </a:ln>
        </p:spPr>
        <p:txBody>
          <a:bodyPr lIns="46800" tIns="46800" rIns="46800" bIns="46800" anchor="ctr"/>
          <a:lstStyle/>
          <a:p>
            <a:pPr algn="l" defTabSz="831477">
              <a:lnSpc>
                <a:spcPct val="95000"/>
              </a:lnSpc>
            </a:pPr>
            <a:r>
              <a:rPr lang="en-US" altLang="zh-CN" sz="800" b="1">
                <a:solidFill>
                  <a:schemeClr val="tx1"/>
                </a:solidFill>
                <a:latin typeface="+mn-lt"/>
                <a:ea typeface="+mn-ea"/>
                <a:cs typeface="Arial" panose="020B0604020202020204" pitchFamily="34" charset="0"/>
              </a:rPr>
              <a:t>A8:</a:t>
            </a:r>
          </a:p>
        </p:txBody>
      </p:sp>
      <p:sp>
        <p:nvSpPr>
          <p:cNvPr id="106" name="Rectangle 189"/>
          <p:cNvSpPr>
            <a:spLocks noChangeArrowheads="1"/>
          </p:cNvSpPr>
          <p:nvPr/>
        </p:nvSpPr>
        <p:spPr bwMode="auto">
          <a:xfrm>
            <a:off x="-2675711" y="2855183"/>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A3:</a:t>
            </a:r>
          </a:p>
        </p:txBody>
      </p:sp>
      <p:sp>
        <p:nvSpPr>
          <p:cNvPr id="107" name="Rectangle 191"/>
          <p:cNvSpPr>
            <a:spLocks noChangeArrowheads="1"/>
          </p:cNvSpPr>
          <p:nvPr/>
        </p:nvSpPr>
        <p:spPr bwMode="auto">
          <a:xfrm>
            <a:off x="-2675711" y="3139333"/>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TW" sz="800" b="1">
                <a:solidFill>
                  <a:schemeClr val="bg1"/>
                </a:solidFill>
                <a:latin typeface="+mn-lt"/>
                <a:ea typeface="+mn-ea"/>
                <a:cs typeface="Arial" pitchFamily="34" charset="0"/>
              </a:rPr>
              <a:t>A4:</a:t>
            </a:r>
          </a:p>
        </p:txBody>
      </p:sp>
      <p:sp>
        <p:nvSpPr>
          <p:cNvPr id="108" name="Rectangle 192"/>
          <p:cNvSpPr>
            <a:spLocks noChangeArrowheads="1"/>
          </p:cNvSpPr>
          <p:nvPr/>
        </p:nvSpPr>
        <p:spPr bwMode="auto">
          <a:xfrm>
            <a:off x="-2675711" y="3423482"/>
            <a:ext cx="443316" cy="237251"/>
          </a:xfrm>
          <a:prstGeom prst="rect">
            <a:avLst/>
          </a:prstGeom>
          <a:noFill/>
          <a:ln w="6350">
            <a:noFill/>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A5:</a:t>
            </a:r>
          </a:p>
        </p:txBody>
      </p:sp>
      <p:sp>
        <p:nvSpPr>
          <p:cNvPr id="109" name="Rectangle 194"/>
          <p:cNvSpPr>
            <a:spLocks noChangeArrowheads="1"/>
          </p:cNvSpPr>
          <p:nvPr/>
        </p:nvSpPr>
        <p:spPr bwMode="auto">
          <a:xfrm>
            <a:off x="-2675711" y="3706250"/>
            <a:ext cx="443316" cy="238630"/>
          </a:xfrm>
          <a:prstGeom prst="rect">
            <a:avLst/>
          </a:prstGeom>
          <a:noFill/>
          <a:ln w="6350">
            <a:noFill/>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A6:</a:t>
            </a:r>
          </a:p>
        </p:txBody>
      </p:sp>
      <p:sp>
        <p:nvSpPr>
          <p:cNvPr id="11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1" y="2573790"/>
            <a:ext cx="443316" cy="235872"/>
          </a:xfrm>
          <a:prstGeom prst="rect">
            <a:avLst/>
          </a:prstGeom>
          <a:noFill/>
          <a:ln w="6350" algn="ctr">
            <a:noFill/>
            <a:miter lim="800000"/>
            <a:headEnd/>
            <a:tailEnd/>
          </a:ln>
        </p:spPr>
        <p:txBody>
          <a:bodyPr lIns="46800" tIns="46800" rIns="46800" bIns="46800" anchor="ctr"/>
          <a:lstStyle/>
          <a:p>
            <a:pPr algn="l" defTabSz="831477">
              <a:lnSpc>
                <a:spcPct val="95000"/>
              </a:lnSpc>
            </a:pPr>
            <a:r>
              <a:rPr lang="en-US" altLang="zh-CN" sz="800" b="1">
                <a:solidFill>
                  <a:srgbClr val="FFFFFF"/>
                </a:solidFill>
                <a:latin typeface="+mn-lt"/>
                <a:ea typeface="+mn-ea"/>
                <a:cs typeface="Arial" panose="020B0604020202020204" pitchFamily="34" charset="0"/>
              </a:rPr>
              <a:t>A2:</a:t>
            </a:r>
          </a:p>
        </p:txBody>
      </p:sp>
      <p:sp>
        <p:nvSpPr>
          <p:cNvPr id="111" name="Rectangle 193"/>
          <p:cNvSpPr>
            <a:spLocks noChangeArrowheads="1"/>
          </p:cNvSpPr>
          <p:nvPr/>
        </p:nvSpPr>
        <p:spPr bwMode="auto">
          <a:xfrm>
            <a:off x="-2675711" y="2289642"/>
            <a:ext cx="443316" cy="238631"/>
          </a:xfrm>
          <a:prstGeom prst="rect">
            <a:avLst/>
          </a:prstGeom>
          <a:noFill/>
          <a:ln w="6350">
            <a:noFill/>
            <a:miter lim="800000"/>
            <a:headEnd/>
            <a:tailEnd/>
          </a:ln>
        </p:spPr>
        <p:txBody>
          <a:bodyPr wrap="none" lIns="46800" tIns="64800" rIns="46800" bIns="64800" anchor="ctr"/>
          <a:lstStyle/>
          <a:p>
            <a:pPr algn="l" defTabSz="831477">
              <a:tabLst>
                <a:tab pos="4891040" algn="l"/>
              </a:tabLst>
            </a:pPr>
            <a:r>
              <a:rPr lang="en-US" altLang="zh-CN" sz="800" b="1">
                <a:solidFill>
                  <a:schemeClr val="bg1"/>
                </a:solidFill>
                <a:latin typeface="+mn-lt"/>
                <a:ea typeface="+mn-ea"/>
                <a:cs typeface="Arial" panose="020B0604020202020204" pitchFamily="34" charset="0"/>
              </a:rPr>
              <a:t>A1:</a:t>
            </a:r>
          </a:p>
        </p:txBody>
      </p:sp>
      <p:sp>
        <p:nvSpPr>
          <p:cNvPr id="11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1" y="3990401"/>
            <a:ext cx="443316" cy="235871"/>
          </a:xfrm>
          <a:prstGeom prst="rect">
            <a:avLst/>
          </a:prstGeom>
          <a:noFill/>
          <a:ln w="6350" algn="ctr">
            <a:noFill/>
            <a:miter lim="800000"/>
            <a:headEnd/>
            <a:tailEnd/>
          </a:ln>
        </p:spPr>
        <p:txBody>
          <a:bodyPr lIns="46800" tIns="46800" rIns="46800" bIns="46800" anchor="ctr"/>
          <a:lstStyle/>
          <a:p>
            <a:pPr algn="l" defTabSz="831477">
              <a:lnSpc>
                <a:spcPct val="95000"/>
              </a:lnSpc>
            </a:pPr>
            <a:r>
              <a:rPr lang="en-US" altLang="zh-CN" sz="800" b="1">
                <a:latin typeface="+mn-lt"/>
                <a:ea typeface="+mn-ea"/>
                <a:cs typeface="Arial" panose="020B0604020202020204" pitchFamily="34" charset="0"/>
              </a:rPr>
              <a:t>A7:</a:t>
            </a:r>
          </a:p>
        </p:txBody>
      </p:sp>
      <p:sp>
        <p:nvSpPr>
          <p:cNvPr id="11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2053768"/>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a:solidFill>
                  <a:schemeClr val="tx1"/>
                </a:solidFill>
                <a:latin typeface="+mn-lt"/>
                <a:ea typeface="+mn-ea"/>
                <a:cs typeface="Arial" panose="020B0604020202020204" pitchFamily="34" charset="0"/>
              </a:rPr>
              <a:t>Excel color scheme</a:t>
            </a:r>
          </a:p>
        </p:txBody>
      </p:sp>
      <p:sp>
        <p:nvSpPr>
          <p:cNvPr id="9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192004"/>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a:solidFill>
                  <a:schemeClr val="tx1"/>
                </a:solidFill>
                <a:latin typeface="+mn-lt"/>
                <a:ea typeface="+mn-ea"/>
                <a:cs typeface="Arial" panose="020B0604020202020204" pitchFamily="34" charset="0"/>
              </a:rPr>
              <a:t>Page title 24</a:t>
            </a:r>
            <a:r>
              <a:rPr lang="en-US" altLang="zh-CN" sz="800" b="1" baseline="0">
                <a:solidFill>
                  <a:schemeClr val="tx1"/>
                </a:solidFill>
                <a:latin typeface="+mn-lt"/>
                <a:ea typeface="+mn-ea"/>
                <a:cs typeface="Arial" panose="020B0604020202020204" pitchFamily="34" charset="0"/>
              </a:rPr>
              <a:t> </a:t>
            </a:r>
            <a:r>
              <a:rPr lang="en-US" altLang="zh-CN" sz="800" b="1" baseline="0" err="1">
                <a:solidFill>
                  <a:schemeClr val="tx1"/>
                </a:solidFill>
                <a:latin typeface="+mn-lt"/>
                <a:ea typeface="+mn-ea"/>
                <a:cs typeface="Arial" panose="020B0604020202020204" pitchFamily="34" charset="0"/>
              </a:rPr>
              <a:t>pt</a:t>
            </a:r>
            <a:endParaRPr lang="en-US" altLang="zh-CN" sz="800" b="1">
              <a:solidFill>
                <a:schemeClr val="tx1"/>
              </a:solidFill>
              <a:latin typeface="+mn-lt"/>
              <a:ea typeface="+mn-ea"/>
              <a:cs typeface="Arial" panose="020B0604020202020204" pitchFamily="34" charset="0"/>
            </a:endParaRPr>
          </a:p>
        </p:txBody>
      </p:sp>
      <p:sp>
        <p:nvSpPr>
          <p:cNvPr id="96" name="Rectangle 193"/>
          <p:cNvSpPr>
            <a:spLocks noChangeArrowheads="1"/>
          </p:cNvSpPr>
          <p:nvPr/>
        </p:nvSpPr>
        <p:spPr bwMode="auto">
          <a:xfrm>
            <a:off x="-2675712" y="427878"/>
            <a:ext cx="2094316" cy="238631"/>
          </a:xfrm>
          <a:prstGeom prst="rect">
            <a:avLst/>
          </a:prstGeom>
          <a:solidFill>
            <a:schemeClr val="tx1">
              <a:lumMod val="75000"/>
              <a:lumOff val="25000"/>
            </a:schemeClr>
          </a:solidFill>
          <a:ln w="6350">
            <a:solidFill>
              <a:schemeClr val="bg1"/>
            </a:solidFill>
            <a:miter lim="800000"/>
            <a:headEnd/>
            <a:tailEnd/>
          </a:ln>
        </p:spPr>
        <p:txBody>
          <a:bodyPr wrap="none" lIns="548640" tIns="64800" rIns="46800" bIns="64800" anchor="ctr"/>
          <a:lstStyle/>
          <a:p>
            <a:pPr algn="l" defTabSz="831477">
              <a:lnSpc>
                <a:spcPct val="95000"/>
              </a:lnSpc>
              <a:buClr>
                <a:schemeClr val="bg1"/>
              </a:buClr>
              <a:tabLst>
                <a:tab pos="4891040" algn="l"/>
              </a:tabLst>
            </a:pPr>
            <a:r>
              <a:rPr lang="en-US" altLang="zh-CN" sz="800" b="1">
                <a:solidFill>
                  <a:schemeClr val="bg1"/>
                </a:solidFill>
                <a:latin typeface="+mn-lt"/>
                <a:ea typeface="+mn-ea"/>
                <a:cs typeface="Arial" panose="020B0604020202020204" pitchFamily="34" charset="0"/>
              </a:rPr>
              <a:t>64 64 64</a:t>
            </a:r>
          </a:p>
        </p:txBody>
      </p:sp>
      <p:sp>
        <p:nvSpPr>
          <p:cNvPr id="9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789257"/>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a:solidFill>
                  <a:schemeClr val="tx1"/>
                </a:solidFill>
                <a:latin typeface="+mn-lt"/>
                <a:ea typeface="+mn-ea"/>
                <a:cs typeface="Arial" panose="020B0604020202020204" pitchFamily="34" charset="0"/>
              </a:rPr>
              <a:t>Page subtitle 20pt non bold</a:t>
            </a:r>
          </a:p>
        </p:txBody>
      </p:sp>
      <p:sp>
        <p:nvSpPr>
          <p:cNvPr id="9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1019613"/>
            <a:ext cx="2094316" cy="235872"/>
          </a:xfrm>
          <a:prstGeom prst="rect">
            <a:avLst/>
          </a:prstGeom>
          <a:solidFill>
            <a:schemeClr val="tx1">
              <a:lumMod val="75000"/>
              <a:lumOff val="25000"/>
            </a:schemeClr>
          </a:solidFill>
          <a:ln w="6350">
            <a:solidFill>
              <a:schemeClr val="bg1"/>
            </a:solidFill>
            <a:miter lim="800000"/>
            <a:headEnd/>
            <a:tailEnd/>
          </a:ln>
        </p:spPr>
        <p:txBody>
          <a:bodyPr wrap="none" lIns="548640" tIns="64800" rIns="46800" bIns="64800" anchor="ctr"/>
          <a:lstStyle/>
          <a:p>
            <a:pPr algn="l" defTabSz="831477">
              <a:tabLst>
                <a:tab pos="4891040" algn="l"/>
              </a:tabLst>
            </a:pPr>
            <a:r>
              <a:rPr lang="en-US" altLang="zh-CN" sz="800">
                <a:solidFill>
                  <a:schemeClr val="bg1"/>
                </a:solidFill>
                <a:latin typeface="+mn-lt"/>
                <a:ea typeface="+mn-ea"/>
                <a:cs typeface="Arial" panose="020B0604020202020204" pitchFamily="34" charset="0"/>
              </a:rPr>
              <a:t>64 64 64</a:t>
            </a:r>
          </a:p>
        </p:txBody>
      </p:sp>
      <p:sp>
        <p:nvSpPr>
          <p:cNvPr id="9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1378237"/>
            <a:ext cx="2094316"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a:solidFill>
                  <a:schemeClr val="tx1"/>
                </a:solidFill>
                <a:latin typeface="+mn-lt"/>
                <a:ea typeface="+mn-ea"/>
                <a:cs typeface="Arial" panose="020B0604020202020204" pitchFamily="34" charset="0"/>
              </a:rPr>
              <a:t>Heading</a:t>
            </a:r>
          </a:p>
        </p:txBody>
      </p:sp>
      <p:sp>
        <p:nvSpPr>
          <p:cNvPr id="91" name="HeadingBox1" descr="&lt;tags&gt;&lt;tag n=&quot;TagName&quot; v=&quot;HeadingBox1&quot; /&gt;&lt;tag n=&quot;Top&quot; v=&quot;80.30197&quot; /&gt;&lt;tag n=&quot;Left&quot; v=&quot;35.43307&quot; /&gt;&lt;tag n=&quot;Height&quot; v=&quot;13.51496&quot; /&gt;&lt;tag n=&quot;Width&quot; v=&quot;314.6457&quot; /&gt;&lt;/tags&gt;"/>
          <p:cNvSpPr txBox="1">
            <a:spLocks/>
          </p:cNvSpPr>
          <p:nvPr/>
        </p:nvSpPr>
        <p:spPr>
          <a:xfrm>
            <a:off x="-2675711" y="1553884"/>
            <a:ext cx="2090964" cy="176459"/>
          </a:xfrm>
          <a:prstGeom prst="rect">
            <a:avLst/>
          </a:prstGeom>
          <a:solidFill>
            <a:schemeClr val="bg1"/>
          </a:solidFill>
          <a:ln w="6350" algn="ctr">
            <a:noFill/>
            <a:miter lim="800000"/>
            <a:headEnd/>
            <a:tailEnd/>
          </a:ln>
          <a:effectLst>
            <a:outerShdw dist="25400" dir="5400000" sx="99899" sy="99899"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27432" rIns="0" bIns="25400" numCol="1" anchor="b" anchorCtr="0" compatLnSpc="1">
            <a:prstTxWarp prst="textNoShape">
              <a:avLst/>
            </a:prstTxWarp>
            <a:spAutoFit/>
          </a:bodyPr>
          <a:lstStyle>
            <a:lvl1pPr algn="l" defTabSz="728663">
              <a:buClr>
                <a:schemeClr val="tx1"/>
              </a:buClr>
              <a:buSzPct val="120000"/>
              <a:buFont typeface="Wingdings" pitchFamily="2" charset="2"/>
              <a:defRPr b="1">
                <a:solidFill>
                  <a:schemeClr val="accent2"/>
                </a:solidFill>
                <a:latin typeface="Arial"/>
                <a:ea typeface="ＭＳ Ｐゴシック" pitchFamily="34" charset="-128"/>
              </a:defRPr>
            </a:lvl1pPr>
            <a:lvl2pPr marL="1588" algn="l" defTabSz="728663">
              <a:spcBef>
                <a:spcPct val="36000"/>
              </a:spcBef>
              <a:buClr>
                <a:schemeClr val="tx1"/>
              </a:buClr>
              <a:buSzPct val="120000"/>
              <a:defRPr sz="1400">
                <a:latin typeface="Arial"/>
              </a:defRPr>
            </a:lvl2pPr>
            <a:lvl3pPr marL="228600" indent="-225425" algn="l" defTabSz="728663">
              <a:buClr>
                <a:schemeClr val="tx2"/>
              </a:buClr>
              <a:buSzPct val="80000"/>
              <a:buFont typeface="Wingdings" pitchFamily="2" charset="2"/>
              <a:buChar char="n"/>
              <a:defRPr sz="1400">
                <a:latin typeface="Arial"/>
              </a:defRPr>
            </a:lvl3pPr>
            <a:lvl4pPr marL="466725" indent="-236538" algn="l" defTabSz="728663">
              <a:buClr>
                <a:schemeClr val="tx1"/>
              </a:buClr>
              <a:buFont typeface="Credit Suisse Type Roman" pitchFamily="34" charset="0"/>
              <a:buChar char="−"/>
              <a:defRPr sz="1400">
                <a:latin typeface="Arial"/>
              </a:defRPr>
            </a:lvl4pPr>
            <a:lvl5pPr marL="706438" indent="-238125" algn="l" defTabSz="728663">
              <a:buClr>
                <a:schemeClr val="tx1"/>
              </a:buClr>
              <a:buFont typeface="Credit Suisse Type Roman" pitchFamily="34" charset="0"/>
              <a:buChar char="−"/>
              <a:defRPr sz="1400">
                <a:latin typeface="Arial"/>
              </a:defRPr>
            </a:lvl5pPr>
            <a:lvl6pPr marL="11636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6pPr>
            <a:lvl7pPr marL="16208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7pPr>
            <a:lvl8pPr marL="20780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8pPr>
            <a:lvl9pPr marL="25352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9pPr>
          </a:lstStyle>
          <a:p>
            <a:pPr algn="ctr"/>
            <a:r>
              <a:rPr lang="en-US" sz="800">
                <a:solidFill>
                  <a:schemeClr val="tx2"/>
                </a:solidFill>
                <a:latin typeface="+mn-lt"/>
                <a:ea typeface="+mn-ea"/>
              </a:rPr>
              <a:t>Font color – 38 157 216</a:t>
            </a:r>
          </a:p>
        </p:txBody>
      </p:sp>
      <p:sp>
        <p:nvSpPr>
          <p:cNvPr id="9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1753454"/>
            <a:ext cx="2094316"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kern="1200">
                <a:solidFill>
                  <a:schemeClr val="accent1"/>
                </a:solidFill>
                <a:latin typeface="+mn-lt"/>
                <a:ea typeface="+mn-ea"/>
                <a:cs typeface="+mn-cs"/>
              </a:rPr>
              <a:t>Line: 38 157 216</a:t>
            </a:r>
          </a:p>
        </p:txBody>
      </p:sp>
      <p:sp>
        <p:nvSpPr>
          <p:cNvPr id="8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5233739"/>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a:solidFill>
                  <a:schemeClr val="tx1"/>
                </a:solidFill>
                <a:latin typeface="+mn-lt"/>
                <a:ea typeface="+mn-ea"/>
                <a:cs typeface="Arial" panose="020B0604020202020204" pitchFamily="34" charset="0"/>
              </a:rPr>
              <a:t>For CS</a:t>
            </a:r>
          </a:p>
        </p:txBody>
      </p:sp>
      <p:sp>
        <p:nvSpPr>
          <p:cNvPr id="8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5467607"/>
            <a:ext cx="2094316" cy="235872"/>
          </a:xfrm>
          <a:prstGeom prst="rect">
            <a:avLst/>
          </a:prstGeom>
          <a:solidFill>
            <a:schemeClr val="accent6"/>
          </a:solidFill>
          <a:ln w="6350" algn="ctr">
            <a:solidFill>
              <a:schemeClr val="bg1"/>
            </a:solidFill>
            <a:miter lim="800000"/>
            <a:headEnd/>
            <a:tailEnd/>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0 176 185</a:t>
            </a:r>
          </a:p>
        </p:txBody>
      </p:sp>
      <p:sp>
        <p:nvSpPr>
          <p:cNvPr id="89" name="Rectangle 189"/>
          <p:cNvSpPr>
            <a:spLocks noChangeArrowheads="1"/>
          </p:cNvSpPr>
          <p:nvPr/>
        </p:nvSpPr>
        <p:spPr bwMode="auto">
          <a:xfrm>
            <a:off x="-2675711" y="5464850"/>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A6:</a:t>
            </a:r>
          </a:p>
        </p:txBody>
      </p:sp>
      <p:sp>
        <p:nvSpPr>
          <p:cNvPr id="8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4630412"/>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a:solidFill>
                  <a:schemeClr val="tx1"/>
                </a:solidFill>
                <a:latin typeface="+mn-lt"/>
                <a:ea typeface="+mn-ea"/>
                <a:cs typeface="Arial" panose="020B0604020202020204" pitchFamily="34" charset="0"/>
              </a:rPr>
              <a:t>For client</a:t>
            </a:r>
          </a:p>
        </p:txBody>
      </p:sp>
      <p:sp>
        <p:nvSpPr>
          <p:cNvPr id="85" name="Rectangle 193"/>
          <p:cNvSpPr>
            <a:spLocks noChangeArrowheads="1"/>
          </p:cNvSpPr>
          <p:nvPr/>
        </p:nvSpPr>
        <p:spPr bwMode="auto">
          <a:xfrm>
            <a:off x="-2675712" y="4872360"/>
            <a:ext cx="2094316" cy="238631"/>
          </a:xfrm>
          <a:prstGeom prst="rect">
            <a:avLst/>
          </a:prstGeom>
          <a:solidFill>
            <a:schemeClr val="accent1"/>
          </a:solidFill>
          <a:ln w="6350">
            <a:solidFill>
              <a:schemeClr val="bg1"/>
            </a:solidFill>
            <a:miter lim="800000"/>
            <a:headEnd/>
            <a:tailEnd/>
          </a:ln>
        </p:spPr>
        <p:txBody>
          <a:bodyPr wrap="none" lIns="548640" tIns="64800" rIns="46800" bIns="64800" anchor="ctr"/>
          <a:lstStyle/>
          <a:p>
            <a:pPr algn="l" defTabSz="831477">
              <a:tabLst>
                <a:tab pos="4891040" algn="l"/>
              </a:tabLst>
            </a:pPr>
            <a:r>
              <a:rPr lang="en-US" altLang="zh-CN" sz="800" b="1">
                <a:solidFill>
                  <a:schemeClr val="bg1"/>
                </a:solidFill>
                <a:latin typeface="+mn-lt"/>
                <a:ea typeface="+mn-ea"/>
                <a:cs typeface="Arial" panose="020B0604020202020204" pitchFamily="34" charset="0"/>
              </a:rPr>
              <a:t>38 157 216</a:t>
            </a:r>
          </a:p>
        </p:txBody>
      </p:sp>
      <p:sp>
        <p:nvSpPr>
          <p:cNvPr id="86" name="Rectangle 193"/>
          <p:cNvSpPr>
            <a:spLocks noChangeArrowheads="1"/>
          </p:cNvSpPr>
          <p:nvPr/>
        </p:nvSpPr>
        <p:spPr bwMode="auto">
          <a:xfrm>
            <a:off x="-2675711" y="4872360"/>
            <a:ext cx="443316" cy="238631"/>
          </a:xfrm>
          <a:prstGeom prst="rect">
            <a:avLst/>
          </a:prstGeom>
          <a:noFill/>
          <a:ln w="6350">
            <a:noFill/>
            <a:miter lim="800000"/>
            <a:headEnd/>
            <a:tailEnd/>
          </a:ln>
        </p:spPr>
        <p:txBody>
          <a:bodyPr wrap="none" lIns="46800" tIns="64800" rIns="46800" bIns="64800" anchor="ctr"/>
          <a:lstStyle/>
          <a:p>
            <a:pPr algn="l" defTabSz="831477">
              <a:tabLst>
                <a:tab pos="4891040" algn="l"/>
              </a:tabLst>
            </a:pPr>
            <a:r>
              <a:rPr lang="en-US" altLang="zh-CN" sz="800" b="1">
                <a:solidFill>
                  <a:schemeClr val="bg1"/>
                </a:solidFill>
                <a:latin typeface="+mn-lt"/>
                <a:ea typeface="+mn-ea"/>
                <a:cs typeface="Arial" panose="020B0604020202020204" pitchFamily="34" charset="0"/>
              </a:rPr>
              <a:t>A1:</a:t>
            </a:r>
          </a:p>
        </p:txBody>
      </p:sp>
      <p:sp>
        <p:nvSpPr>
          <p:cNvPr id="7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5826226"/>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a:solidFill>
                  <a:schemeClr val="tx1"/>
                </a:solidFill>
                <a:latin typeface="+mn-lt"/>
                <a:ea typeface="+mn-ea"/>
                <a:cs typeface="Arial" panose="020B0604020202020204" pitchFamily="34" charset="0"/>
              </a:rPr>
              <a:t>Highlight in tables</a:t>
            </a:r>
          </a:p>
        </p:txBody>
      </p:sp>
      <p:sp>
        <p:nvSpPr>
          <p:cNvPr id="8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6082789"/>
            <a:ext cx="2094316" cy="235872"/>
          </a:xfrm>
          <a:prstGeom prst="rect">
            <a:avLst/>
          </a:prstGeom>
          <a:solidFill>
            <a:srgbClr val="DADBDD"/>
          </a:solidFill>
          <a:ln w="6350" algn="ctr">
            <a:solidFill>
              <a:schemeClr val="bg1"/>
            </a:solidFill>
            <a:miter lim="800000"/>
            <a:headEnd/>
            <a:tailEnd/>
          </a:ln>
          <a:effectLst/>
        </p:spPr>
        <p:txBody>
          <a:bodyPr lIns="548640" tIns="46800" rIns="46800" bIns="46800" anchor="ctr"/>
          <a:lstStyle/>
          <a:p>
            <a:pPr lvl="0" algn="l" defTabSz="831477"/>
            <a:r>
              <a:rPr lang="en-US" altLang="zh-CN" sz="800" b="1">
                <a:latin typeface="+mn-lt"/>
                <a:ea typeface="+mn-ea"/>
                <a:cs typeface="Arial" pitchFamily="34" charset="0"/>
              </a:rPr>
              <a:t>218 219 221</a:t>
            </a:r>
          </a:p>
        </p:txBody>
      </p:sp>
      <p:sp>
        <p:nvSpPr>
          <p:cNvPr id="8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675712" y="6421423"/>
            <a:ext cx="2094316" cy="235872"/>
          </a:xfrm>
          <a:prstGeom prst="rect">
            <a:avLst/>
          </a:prstGeom>
          <a:solidFill>
            <a:schemeClr val="accent1">
              <a:lumMod val="40000"/>
              <a:lumOff val="60000"/>
            </a:schemeClr>
          </a:solidFill>
          <a:ln w="6350" algn="ctr">
            <a:solidFill>
              <a:schemeClr val="bg1"/>
            </a:solidFill>
            <a:miter lim="800000"/>
            <a:headEnd/>
            <a:tailEnd/>
          </a:ln>
          <a:effectLst/>
        </p:spPr>
        <p:txBody>
          <a:bodyPr lIns="548640" tIns="46800" rIns="46800" bIns="46800" anchor="ctr"/>
          <a:lstStyle/>
          <a:p>
            <a:pPr lvl="0" algn="l" defTabSz="831477"/>
            <a:r>
              <a:rPr lang="en-US" altLang="zh-CN" sz="800" b="1">
                <a:latin typeface="+mn-lt"/>
                <a:ea typeface="+mn-ea"/>
                <a:cs typeface="Arial" pitchFamily="34" charset="0"/>
              </a:rPr>
              <a:t>168 216 240</a:t>
            </a:r>
          </a:p>
        </p:txBody>
      </p:sp>
      <p:sp>
        <p:nvSpPr>
          <p:cNvPr id="82" name="Rectangle 189"/>
          <p:cNvSpPr>
            <a:spLocks noChangeArrowheads="1"/>
          </p:cNvSpPr>
          <p:nvPr/>
        </p:nvSpPr>
        <p:spPr bwMode="auto">
          <a:xfrm>
            <a:off x="-2675711" y="6421425"/>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a:solidFill>
                  <a:schemeClr val="tx1"/>
                </a:solidFill>
                <a:latin typeface="+mn-lt"/>
                <a:ea typeface="+mn-ea"/>
                <a:cs typeface="Arial" pitchFamily="34" charset="0"/>
              </a:rPr>
              <a:t>H2:</a:t>
            </a:r>
          </a:p>
        </p:txBody>
      </p:sp>
      <p:sp>
        <p:nvSpPr>
          <p:cNvPr id="83" name="Rectangle 193"/>
          <p:cNvSpPr>
            <a:spLocks noChangeArrowheads="1"/>
          </p:cNvSpPr>
          <p:nvPr/>
        </p:nvSpPr>
        <p:spPr bwMode="auto">
          <a:xfrm>
            <a:off x="-2675711" y="6082791"/>
            <a:ext cx="443316" cy="238631"/>
          </a:xfrm>
          <a:prstGeom prst="rect">
            <a:avLst/>
          </a:prstGeom>
          <a:noFill/>
          <a:ln w="6350">
            <a:noFill/>
            <a:miter lim="800000"/>
            <a:headEnd/>
            <a:tailEnd/>
          </a:ln>
        </p:spPr>
        <p:txBody>
          <a:bodyPr wrap="none" lIns="46800" tIns="64800" rIns="46800" bIns="64800" anchor="ctr"/>
          <a:lstStyle/>
          <a:p>
            <a:pPr algn="l" defTabSz="831477">
              <a:tabLst>
                <a:tab pos="4891040" algn="l"/>
              </a:tabLst>
            </a:pPr>
            <a:r>
              <a:rPr lang="en-US" altLang="zh-CN" sz="800" b="1">
                <a:solidFill>
                  <a:schemeClr val="tx1"/>
                </a:solidFill>
                <a:latin typeface="+mn-lt"/>
                <a:ea typeface="+mn-ea"/>
                <a:cs typeface="Arial" panose="020B0604020202020204" pitchFamily="34" charset="0"/>
              </a:rPr>
              <a:t>H1:</a:t>
            </a:r>
          </a:p>
        </p:txBody>
      </p:sp>
      <p:sp>
        <p:nvSpPr>
          <p:cNvPr id="42"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16336165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95000"/>
        </a:lnSpc>
        <a:spcBef>
          <a:spcPct val="0"/>
        </a:spcBef>
        <a:buNone/>
        <a:defRPr sz="1800" b="1" kern="1200">
          <a:solidFill>
            <a:schemeClr val="tx1">
              <a:lumMod val="75000"/>
              <a:lumOff val="25000"/>
            </a:schemeClr>
          </a:solidFill>
          <a:latin typeface="+mj-lt"/>
          <a:ea typeface="+mj-ea"/>
          <a:cs typeface="+mn-cs"/>
        </a:defRPr>
      </a:lvl1pPr>
    </p:titleStyle>
    <p:bodyStyle>
      <a:lvl1pPr marL="0" indent="0" algn="l" defTabSz="914400" rtl="0" eaLnBrk="1" latinLnBrk="0" hangingPunct="1">
        <a:lnSpc>
          <a:spcPct val="95000"/>
        </a:lnSpc>
        <a:spcBef>
          <a:spcPts val="1596"/>
        </a:spcBef>
        <a:buFont typeface="Arial" pitchFamily="34" charset="0"/>
        <a:buNone/>
        <a:defRPr sz="1400" b="1" kern="1200">
          <a:solidFill>
            <a:schemeClr val="tx1"/>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tx2"/>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87569" y="1295400"/>
            <a:ext cx="11816862" cy="4876800"/>
          </a:xfrm>
          <a:prstGeom prst="rect">
            <a:avLst/>
          </a:prstGeom>
          <a:noFill/>
          <a:ln>
            <a:noFill/>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79754" y="6400800"/>
            <a:ext cx="11816862" cy="0"/>
          </a:xfrm>
          <a:prstGeom prst="line">
            <a:avLst/>
          </a:prstGeom>
          <a:noFill/>
          <a:ln w="6350">
            <a:no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29" name="Title 1"/>
          <p:cNvSpPr>
            <a:spLocks noGrp="1" noChangeArrowheads="1"/>
          </p:cNvSpPr>
          <p:nvPr>
            <p:ph type="title"/>
          </p:nvPr>
        </p:nvSpPr>
        <p:spPr bwMode="gray">
          <a:xfrm>
            <a:off x="187570" y="60326"/>
            <a:ext cx="11812954"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8" name="Rectangle 17"/>
          <p:cNvSpPr/>
          <p:nvPr/>
        </p:nvSpPr>
        <p:spPr bwMode="gray">
          <a:xfrm>
            <a:off x="-1951048" y="0"/>
            <a:ext cx="1629500"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38-157-216</a:t>
            </a:r>
          </a:p>
        </p:txBody>
      </p:sp>
      <p:sp>
        <p:nvSpPr>
          <p:cNvPr id="25" name="Rectangle 24"/>
          <p:cNvSpPr/>
          <p:nvPr/>
        </p:nvSpPr>
        <p:spPr bwMode="gray">
          <a:xfrm>
            <a:off x="-1951048" y="441649"/>
            <a:ext cx="1629500"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109-206-229</a:t>
            </a:r>
          </a:p>
        </p:txBody>
      </p:sp>
      <p:sp>
        <p:nvSpPr>
          <p:cNvPr id="26" name="Rectangle 25"/>
          <p:cNvSpPr/>
          <p:nvPr/>
        </p:nvSpPr>
        <p:spPr bwMode="gray">
          <a:xfrm>
            <a:off x="-1951048" y="883298"/>
            <a:ext cx="1629500"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118-192-68</a:t>
            </a:r>
          </a:p>
        </p:txBody>
      </p:sp>
      <p:sp>
        <p:nvSpPr>
          <p:cNvPr id="27" name="Rectangle 26"/>
          <p:cNvSpPr/>
          <p:nvPr/>
        </p:nvSpPr>
        <p:spPr bwMode="gray">
          <a:xfrm>
            <a:off x="-1951048" y="1324947"/>
            <a:ext cx="1629500"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186-217-129</a:t>
            </a:r>
          </a:p>
        </p:txBody>
      </p:sp>
      <p:sp>
        <p:nvSpPr>
          <p:cNvPr id="28" name="Rectangle 27"/>
          <p:cNvSpPr/>
          <p:nvPr/>
        </p:nvSpPr>
        <p:spPr bwMode="gray">
          <a:xfrm>
            <a:off x="-1951048" y="1766596"/>
            <a:ext cx="1629500"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83-86-90</a:t>
            </a:r>
          </a:p>
        </p:txBody>
      </p:sp>
      <p:sp>
        <p:nvSpPr>
          <p:cNvPr id="29" name="Rectangle 28"/>
          <p:cNvSpPr/>
          <p:nvPr/>
        </p:nvSpPr>
        <p:spPr bwMode="gray">
          <a:xfrm>
            <a:off x="-1951048" y="2208245"/>
            <a:ext cx="1629500"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151-153-155</a:t>
            </a:r>
          </a:p>
        </p:txBody>
      </p:sp>
      <p:sp>
        <p:nvSpPr>
          <p:cNvPr id="30" name="Rectangle 29"/>
          <p:cNvSpPr/>
          <p:nvPr/>
        </p:nvSpPr>
        <p:spPr bwMode="gray">
          <a:xfrm>
            <a:off x="-1951048" y="2649894"/>
            <a:ext cx="1629500"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240-79-36</a:t>
            </a:r>
          </a:p>
        </p:txBody>
      </p:sp>
      <p:sp>
        <p:nvSpPr>
          <p:cNvPr id="31" name="Rectangle 30"/>
          <p:cNvSpPr/>
          <p:nvPr/>
        </p:nvSpPr>
        <p:spPr bwMode="gray">
          <a:xfrm>
            <a:off x="-1951048" y="3091543"/>
            <a:ext cx="1629500"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246-140-92</a:t>
            </a:r>
          </a:p>
        </p:txBody>
      </p:sp>
      <p:cxnSp>
        <p:nvCxnSpPr>
          <p:cNvPr id="4" name="Straight Connector 3"/>
          <p:cNvCxnSpPr/>
          <p:nvPr/>
        </p:nvCxnSpPr>
        <p:spPr bwMode="auto">
          <a:xfrm>
            <a:off x="187571" y="493295"/>
            <a:ext cx="11812954" cy="0"/>
          </a:xfrm>
          <a:prstGeom prst="line">
            <a:avLst/>
          </a:prstGeom>
          <a:solidFill>
            <a:schemeClr val="folHlink"/>
          </a:solidFill>
          <a:ln w="3175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5D49BC80-C16A-4A68-95CE-876CD2EC0BCE}"/>
              </a:ext>
            </a:extLst>
          </p:cNvPr>
          <p:cNvPicPr>
            <a:picLocks noChangeAspect="1"/>
          </p:cNvPicPr>
          <p:nvPr userDrawn="1"/>
        </p:nvPicPr>
        <p:blipFill>
          <a:blip r:embed="rId9"/>
          <a:stretch>
            <a:fillRect/>
          </a:stretch>
        </p:blipFill>
        <p:spPr>
          <a:xfrm>
            <a:off x="9751181" y="6273898"/>
            <a:ext cx="2249343" cy="473988"/>
          </a:xfrm>
          <a:prstGeom prst="rect">
            <a:avLst/>
          </a:prstGeom>
        </p:spPr>
      </p:pic>
      <p:sp>
        <p:nvSpPr>
          <p:cNvPr id="1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2749408358"/>
      </p:ext>
    </p:extLst>
  </p:cSld>
  <p:clrMap bg1="lt1" tx1="dk1" bg2="lt2" tx2="dk2" accent1="accent1" accent2="accent2" accent3="accent3" accent4="accent4" accent5="accent5" accent6="accent6" hlink="hlink" folHlink="folHlink"/>
  <p:sldLayoutIdLst>
    <p:sldLayoutId id="2147483694" r:id="rId1"/>
    <p:sldLayoutId id="2147483707" r:id="rId2"/>
    <p:sldLayoutId id="2147483695" r:id="rId3"/>
    <p:sldLayoutId id="2147483696" r:id="rId4"/>
    <p:sldLayoutId id="2147483697" r:id="rId5"/>
    <p:sldLayoutId id="2147483698" r:id="rId6"/>
    <p:sldLayoutId id="2147483699" r:id="rId7"/>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87569" y="1295400"/>
            <a:ext cx="11816862" cy="4876800"/>
          </a:xfrm>
          <a:prstGeom prst="rect">
            <a:avLst/>
          </a:prstGeom>
          <a:noFill/>
          <a:ln>
            <a:noFill/>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79754" y="6400800"/>
            <a:ext cx="11816862" cy="0"/>
          </a:xfrm>
          <a:prstGeom prst="line">
            <a:avLst/>
          </a:prstGeom>
          <a:noFill/>
          <a:ln w="6350">
            <a:no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29" name="Title 1"/>
          <p:cNvSpPr>
            <a:spLocks noGrp="1" noChangeArrowheads="1"/>
          </p:cNvSpPr>
          <p:nvPr>
            <p:ph type="title"/>
          </p:nvPr>
        </p:nvSpPr>
        <p:spPr bwMode="gray">
          <a:xfrm>
            <a:off x="187570" y="60326"/>
            <a:ext cx="11812954"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8" name="Rectangle 17"/>
          <p:cNvSpPr/>
          <p:nvPr/>
        </p:nvSpPr>
        <p:spPr bwMode="gray">
          <a:xfrm>
            <a:off x="-1951048" y="0"/>
            <a:ext cx="1629500"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38-157-216</a:t>
            </a:r>
          </a:p>
        </p:txBody>
      </p:sp>
      <p:sp>
        <p:nvSpPr>
          <p:cNvPr id="25" name="Rectangle 24"/>
          <p:cNvSpPr/>
          <p:nvPr/>
        </p:nvSpPr>
        <p:spPr bwMode="gray">
          <a:xfrm>
            <a:off x="-1951048" y="441649"/>
            <a:ext cx="1629500"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109-206-229</a:t>
            </a:r>
          </a:p>
        </p:txBody>
      </p:sp>
      <p:sp>
        <p:nvSpPr>
          <p:cNvPr id="26" name="Rectangle 25"/>
          <p:cNvSpPr/>
          <p:nvPr/>
        </p:nvSpPr>
        <p:spPr bwMode="gray">
          <a:xfrm>
            <a:off x="-1951048" y="883298"/>
            <a:ext cx="1629500"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118-192-68</a:t>
            </a:r>
          </a:p>
        </p:txBody>
      </p:sp>
      <p:sp>
        <p:nvSpPr>
          <p:cNvPr id="27" name="Rectangle 26"/>
          <p:cNvSpPr/>
          <p:nvPr/>
        </p:nvSpPr>
        <p:spPr bwMode="gray">
          <a:xfrm>
            <a:off x="-1951048" y="1324947"/>
            <a:ext cx="1629500"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186-217-129</a:t>
            </a:r>
          </a:p>
        </p:txBody>
      </p:sp>
      <p:sp>
        <p:nvSpPr>
          <p:cNvPr id="28" name="Rectangle 27"/>
          <p:cNvSpPr/>
          <p:nvPr/>
        </p:nvSpPr>
        <p:spPr bwMode="gray">
          <a:xfrm>
            <a:off x="-1951048" y="1766596"/>
            <a:ext cx="1629500"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83-86-90</a:t>
            </a:r>
          </a:p>
        </p:txBody>
      </p:sp>
      <p:sp>
        <p:nvSpPr>
          <p:cNvPr id="29" name="Rectangle 28"/>
          <p:cNvSpPr/>
          <p:nvPr/>
        </p:nvSpPr>
        <p:spPr bwMode="gray">
          <a:xfrm>
            <a:off x="-1951048" y="2208245"/>
            <a:ext cx="1629500"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200">
                <a:solidFill>
                  <a:srgbClr val="FFFFFF"/>
                </a:solidFill>
                <a:ea typeface="+mj-ea"/>
              </a:rPr>
              <a:t>151-153-155</a:t>
            </a:r>
          </a:p>
        </p:txBody>
      </p:sp>
      <p:sp>
        <p:nvSpPr>
          <p:cNvPr id="30" name="Rectangle 29"/>
          <p:cNvSpPr/>
          <p:nvPr/>
        </p:nvSpPr>
        <p:spPr bwMode="gray">
          <a:xfrm>
            <a:off x="-1951048" y="2649894"/>
            <a:ext cx="1629500"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240-79-36</a:t>
            </a:r>
          </a:p>
        </p:txBody>
      </p:sp>
      <p:sp>
        <p:nvSpPr>
          <p:cNvPr id="31" name="Rectangle 30"/>
          <p:cNvSpPr/>
          <p:nvPr/>
        </p:nvSpPr>
        <p:spPr bwMode="gray">
          <a:xfrm>
            <a:off x="-1951048" y="3091543"/>
            <a:ext cx="1629500"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Arial" pitchFamily="34" charset="0"/>
                <a:ea typeface="+mj-ea"/>
              </a:rPr>
              <a:t>246-140-92</a:t>
            </a:r>
          </a:p>
        </p:txBody>
      </p:sp>
      <p:cxnSp>
        <p:nvCxnSpPr>
          <p:cNvPr id="4" name="Straight Connector 3"/>
          <p:cNvCxnSpPr/>
          <p:nvPr/>
        </p:nvCxnSpPr>
        <p:spPr bwMode="auto">
          <a:xfrm>
            <a:off x="187571" y="493295"/>
            <a:ext cx="11812954" cy="0"/>
          </a:xfrm>
          <a:prstGeom prst="line">
            <a:avLst/>
          </a:prstGeom>
          <a:solidFill>
            <a:schemeClr val="folHlink"/>
          </a:solidFill>
          <a:ln w="3175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347BC355-5067-43EC-A885-B819FFB7B18A}"/>
              </a:ext>
            </a:extLst>
          </p:cNvPr>
          <p:cNvPicPr>
            <a:picLocks noChangeAspect="1"/>
          </p:cNvPicPr>
          <p:nvPr userDrawn="1"/>
        </p:nvPicPr>
        <p:blipFill>
          <a:blip r:embed="rId8"/>
          <a:stretch>
            <a:fillRect/>
          </a:stretch>
        </p:blipFill>
        <p:spPr>
          <a:xfrm>
            <a:off x="9751181" y="6273898"/>
            <a:ext cx="2249343" cy="473988"/>
          </a:xfrm>
          <a:prstGeom prst="rect">
            <a:avLst/>
          </a:prstGeom>
        </p:spPr>
      </p:pic>
      <p:sp>
        <p:nvSpPr>
          <p:cNvPr id="17" name="Slide Number Placeholder 1">
            <a:extLst>
              <a:ext uri="{FF2B5EF4-FFF2-40B4-BE49-F238E27FC236}">
                <a16:creationId xmlns:a16="http://schemas.microsoft.com/office/drawing/2014/main" id="{5A039016-9D99-4BC2-A6B9-4B56EAC56374}"/>
              </a:ext>
            </a:extLst>
          </p:cNvPr>
          <p:cNvSpPr>
            <a:spLocks noGrp="1"/>
          </p:cNvSpPr>
          <p:nvPr>
            <p:ph type="sldNum" sz="quarter" idx="4"/>
          </p:nvPr>
        </p:nvSpPr>
        <p:spPr>
          <a:xfrm>
            <a:off x="0" y="6629401"/>
            <a:ext cx="281354"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pPr/>
              <a:t>‹#›</a:t>
            </a:fld>
            <a:endParaRPr lang="en-US"/>
          </a:p>
        </p:txBody>
      </p:sp>
    </p:spTree>
    <p:extLst>
      <p:ext uri="{BB962C8B-B14F-4D97-AF65-F5344CB8AC3E}">
        <p14:creationId xmlns:p14="http://schemas.microsoft.com/office/powerpoint/2010/main" val="26718933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notesSlide" Target="../notesSlides/notesSlide2.xml"/><Relationship Id="rId7" Type="http://schemas.openxmlformats.org/officeDocument/2006/relationships/chart" Target="../charts/chart6.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descr="Text Box: Flysheet subheading"/>
          <p:cNvSpPr txBox="1">
            <a:spLocks noChangeArrowheads="1"/>
          </p:cNvSpPr>
          <p:nvPr/>
        </p:nvSpPr>
        <p:spPr bwMode="gray">
          <a:xfrm>
            <a:off x="9416197" y="6150497"/>
            <a:ext cx="2647868" cy="4191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3600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lang="en-US" sz="2000" b="0">
                <a:solidFill>
                  <a:schemeClr val="bg1"/>
                </a:solidFill>
                <a:latin typeface="+mj-lt"/>
                <a:ea typeface="+mj-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a:buChar char="–"/>
              <a:defRPr lang="en-US" sz="1400" b="0" dirty="0" smtClean="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marL="0" indent="0">
              <a:buNone/>
            </a:pPr>
            <a:r>
              <a:rPr lang="en-US" altLang="zh-CN" sz="2400" b="1" kern="0" dirty="0">
                <a:effectLst>
                  <a:outerShdw blurRad="50800" dist="38100" dir="18900000" algn="bl" rotWithShape="0">
                    <a:prstClr val="black">
                      <a:alpha val="40000"/>
                    </a:prstClr>
                  </a:outerShdw>
                </a:effectLst>
              </a:rPr>
              <a:t>September 2022</a:t>
            </a:r>
            <a:endParaRPr lang="en-US" sz="2400" b="1" kern="0" dirty="0">
              <a:effectLst>
                <a:outerShdw blurRad="50800" dist="38100" dir="18900000" algn="bl" rotWithShape="0">
                  <a:prstClr val="black">
                    <a:alpha val="40000"/>
                  </a:prstClr>
                </a:outerShdw>
              </a:effectLst>
            </a:endParaRPr>
          </a:p>
        </p:txBody>
      </p:sp>
      <p:pic>
        <p:nvPicPr>
          <p:cNvPr id="10" name="图片 9">
            <a:extLst>
              <a:ext uri="{FF2B5EF4-FFF2-40B4-BE49-F238E27FC236}">
                <a16:creationId xmlns:a16="http://schemas.microsoft.com/office/drawing/2014/main" id="{2A3C1623-7FC1-2041-B2D9-E748C66D54E8}"/>
              </a:ext>
            </a:extLst>
          </p:cNvPr>
          <p:cNvPicPr>
            <a:picLocks noChangeAspect="1"/>
          </p:cNvPicPr>
          <p:nvPr/>
        </p:nvPicPr>
        <p:blipFill>
          <a:blip r:embed="rId3"/>
          <a:stretch>
            <a:fillRect/>
          </a:stretch>
        </p:blipFill>
        <p:spPr>
          <a:xfrm>
            <a:off x="-701221" y="-1056107"/>
            <a:ext cx="5955847" cy="3102813"/>
          </a:xfrm>
          <a:prstGeom prst="rect">
            <a:avLst/>
          </a:prstGeom>
        </p:spPr>
      </p:pic>
      <p:sp>
        <p:nvSpPr>
          <p:cNvPr id="12" name="Rectangle 2"/>
          <p:cNvSpPr/>
          <p:nvPr/>
        </p:nvSpPr>
        <p:spPr bwMode="gray">
          <a:xfrm>
            <a:off x="0" y="3316358"/>
            <a:ext cx="7485797" cy="1364273"/>
          </a:xfrm>
          <a:prstGeom prst="rect">
            <a:avLst/>
          </a:prstGeom>
          <a:solidFill>
            <a:schemeClr val="bg1">
              <a:alpha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defRPr/>
            </a:pPr>
            <a:r>
              <a:rPr lang="en-US" altLang="zh-CN" sz="3400" b="1" dirty="0">
                <a:solidFill>
                  <a:schemeClr val="accent5">
                    <a:lumMod val="50000"/>
                  </a:schemeClr>
                </a:solidFill>
                <a:latin typeface="Arial"/>
                <a:ea typeface="STKaiti"/>
              </a:rPr>
              <a:t>Fiscal 2023 First Quarter </a:t>
            </a:r>
            <a:r>
              <a:rPr lang="en-US" sz="3400" b="1" dirty="0">
                <a:solidFill>
                  <a:schemeClr val="accent5">
                    <a:lumMod val="50000"/>
                  </a:schemeClr>
                </a:solidFill>
                <a:latin typeface="Arial"/>
                <a:ea typeface="STKaiti"/>
              </a:rPr>
              <a:t>Results</a:t>
            </a:r>
          </a:p>
        </p:txBody>
      </p:sp>
      <p:pic>
        <p:nvPicPr>
          <p:cNvPr id="3" name="图片 2">
            <a:extLst>
              <a:ext uri="{FF2B5EF4-FFF2-40B4-BE49-F238E27FC236}">
                <a16:creationId xmlns:a16="http://schemas.microsoft.com/office/drawing/2014/main" id="{72390330-0360-864D-A760-6B812EFFCBCA}"/>
              </a:ext>
            </a:extLst>
          </p:cNvPr>
          <p:cNvPicPr>
            <a:picLocks noChangeAspect="1"/>
          </p:cNvPicPr>
          <p:nvPr/>
        </p:nvPicPr>
        <p:blipFill>
          <a:blip r:embed="rId4"/>
          <a:stretch>
            <a:fillRect/>
          </a:stretch>
        </p:blipFill>
        <p:spPr>
          <a:xfrm>
            <a:off x="2413000" y="1270000"/>
            <a:ext cx="63500" cy="76200"/>
          </a:xfrm>
          <a:prstGeom prst="rect">
            <a:avLst/>
          </a:prstGeom>
        </p:spPr>
      </p:pic>
    </p:spTree>
    <p:extLst>
      <p:ext uri="{BB962C8B-B14F-4D97-AF65-F5344CB8AC3E}">
        <p14:creationId xmlns:p14="http://schemas.microsoft.com/office/powerpoint/2010/main" val="326040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0"/>
          <p:cNvSpPr txBox="1">
            <a:spLocks/>
          </p:cNvSpPr>
          <p:nvPr/>
        </p:nvSpPr>
        <p:spPr bwMode="gray">
          <a:xfrm>
            <a:off x="889000" y="1193107"/>
            <a:ext cx="39270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altLang="zh-CN" dirty="0">
                <a:solidFill>
                  <a:srgbClr val="269DD8"/>
                </a:solidFill>
              </a:rPr>
              <a:t>Consolidated Statements of </a:t>
            </a:r>
            <a:r>
              <a:rPr lang="en-US" dirty="0">
                <a:solidFill>
                  <a:srgbClr val="269DD8"/>
                </a:solidFill>
              </a:rPr>
              <a:t>Comprehensive Loss</a:t>
            </a:r>
            <a:r>
              <a:rPr lang="en-US" altLang="zh-CN" dirty="0">
                <a:solidFill>
                  <a:srgbClr val="269DD8"/>
                </a:solidFill>
              </a:rPr>
              <a:t> </a:t>
            </a:r>
          </a:p>
        </p:txBody>
      </p:sp>
      <p:sp>
        <p:nvSpPr>
          <p:cNvPr id="13" name="TextBox 12"/>
          <p:cNvSpPr txBox="1"/>
          <p:nvPr/>
        </p:nvSpPr>
        <p:spPr bwMode="gray">
          <a:xfrm>
            <a:off x="889000" y="1473293"/>
            <a:ext cx="12517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a:solidFill>
                  <a:srgbClr val="6DCEE5"/>
                </a:solidFill>
              </a:rPr>
              <a:t>(RMB Thousand)</a:t>
            </a:r>
          </a:p>
        </p:txBody>
      </p:sp>
      <p:sp>
        <p:nvSpPr>
          <p:cNvPr id="14" name="TextBox 13"/>
          <p:cNvSpPr txBox="1"/>
          <p:nvPr/>
        </p:nvSpPr>
        <p:spPr bwMode="gray">
          <a:xfrm>
            <a:off x="889000" y="6258321"/>
            <a:ext cx="8385609" cy="107722"/>
          </a:xfrm>
          <a:prstGeom prst="rect">
            <a:avLst/>
          </a:prstGeom>
          <a:noFill/>
        </p:spPr>
        <p:txBody>
          <a:bodyPr wrap="square" lIns="0" tIns="0" rIns="0" bIns="0" rtlCol="0">
            <a:spAutoFit/>
          </a:bodyPr>
          <a:lstStyle/>
          <a:p>
            <a:pPr algn="l">
              <a:defRPr/>
            </a:pPr>
            <a:r>
              <a:rPr lang="en-US" altLang="ja-JP" sz="700" kern="0" dirty="0">
                <a:solidFill>
                  <a:srgbClr val="53565A"/>
                </a:solidFill>
                <a:latin typeface="Arial"/>
                <a:ea typeface="MS PGothic" panose="020B0600070205080204" pitchFamily="34" charset="-128"/>
              </a:rPr>
              <a:t>Note: USD / RMB = 6.6981. </a:t>
            </a:r>
            <a:r>
              <a:rPr lang="en-US" altLang="zh-CN" sz="700" kern="0" dirty="0">
                <a:solidFill>
                  <a:srgbClr val="53565A"/>
                </a:solidFill>
                <a:latin typeface="Arial"/>
                <a:ea typeface="MS PGothic" panose="020B0600070205080204" pitchFamily="34" charset="-128"/>
              </a:rPr>
              <a:t>T</a:t>
            </a:r>
            <a:r>
              <a:rPr lang="en-US" altLang="ja-JP" sz="700" kern="0" dirty="0">
                <a:solidFill>
                  <a:srgbClr val="53565A"/>
                </a:solidFill>
                <a:latin typeface="Arial"/>
                <a:ea typeface="MS PGothic" panose="020B0600070205080204" pitchFamily="34" charset="-128"/>
              </a:rPr>
              <a:t>he noon buying rate in effect </a:t>
            </a:r>
            <a:r>
              <a:rPr lang="en-US" altLang="ja-JP" sz="700" kern="0">
                <a:solidFill>
                  <a:srgbClr val="53565A"/>
                </a:solidFill>
                <a:latin typeface="Arial"/>
                <a:ea typeface="MS PGothic" panose="020B0600070205080204" pitchFamily="34" charset="-128"/>
              </a:rPr>
              <a:t>on </a:t>
            </a:r>
            <a:r>
              <a:rPr lang="en-US" altLang="zh-CN" sz="700" kern="0">
                <a:solidFill>
                  <a:srgbClr val="53565A"/>
                </a:solidFill>
                <a:latin typeface="Arial"/>
                <a:ea typeface="MS PGothic" panose="020B0600070205080204" pitchFamily="34" charset="-128"/>
              </a:rPr>
              <a:t>June </a:t>
            </a:r>
            <a:r>
              <a:rPr lang="en-US" altLang="zh-CN" sz="700" kern="0" dirty="0">
                <a:solidFill>
                  <a:srgbClr val="53565A"/>
                </a:solidFill>
                <a:latin typeface="Arial"/>
                <a:ea typeface="MS PGothic" panose="020B0600070205080204" pitchFamily="34" charset="-128"/>
              </a:rPr>
              <a:t>30</a:t>
            </a:r>
            <a:r>
              <a:rPr lang="en-US" altLang="ja-JP" sz="700" kern="0" dirty="0">
                <a:solidFill>
                  <a:srgbClr val="53565A"/>
                </a:solidFill>
                <a:latin typeface="Arial"/>
                <a:ea typeface="MS PGothic" panose="020B0600070205080204" pitchFamily="34" charset="-128"/>
              </a:rPr>
              <a:t>, 2022 in the H.10 statistical release of the Federal Reserve Board.  </a:t>
            </a:r>
            <a:endParaRPr lang="en-US" altLang="ja-JP" sz="700" kern="0" dirty="0">
              <a:solidFill>
                <a:srgbClr val="53565A"/>
              </a:solidFill>
              <a:highlight>
                <a:srgbClr val="FFFF00"/>
              </a:highlight>
              <a:latin typeface="Arial"/>
              <a:ea typeface="MS PGothic" panose="020B0600070205080204" pitchFamily="34" charset="-128"/>
            </a:endParaRPr>
          </a:p>
        </p:txBody>
      </p:sp>
      <p:sp>
        <p:nvSpPr>
          <p:cNvPr id="5" name="灯片编号占位符 4"/>
          <p:cNvSpPr>
            <a:spLocks noGrp="1"/>
          </p:cNvSpPr>
          <p:nvPr>
            <p:ph type="sldNum" sz="quarter" idx="4"/>
          </p:nvPr>
        </p:nvSpPr>
        <p:spPr>
          <a:xfrm>
            <a:off x="1181100" y="6789114"/>
            <a:ext cx="307975" cy="145504"/>
          </a:xfrm>
        </p:spPr>
        <p:txBody>
          <a:bodyPr/>
          <a:lstStyle/>
          <a:p>
            <a:pPr>
              <a:defRPr/>
            </a:pPr>
            <a:fld id="{DE75C8BA-6B78-4C03-8697-F97FF6E5FC61}" type="slidenum">
              <a:rPr lang="en-US">
                <a:solidFill>
                  <a:srgbClr val="53565A">
                    <a:tint val="75000"/>
                  </a:srgbClr>
                </a:solidFill>
              </a:rPr>
              <a:pPr>
                <a:defRPr/>
              </a:pPr>
              <a:t>10</a:t>
            </a:fld>
            <a:endParaRPr lang="en-US">
              <a:solidFill>
                <a:srgbClr val="53565A">
                  <a:tint val="75000"/>
                </a:srgbClr>
              </a:solidFill>
            </a:endParaRPr>
          </a:p>
        </p:txBody>
      </p:sp>
      <p:graphicFrame>
        <p:nvGraphicFramePr>
          <p:cNvPr id="8" name="Table 2">
            <a:extLst>
              <a:ext uri="{FF2B5EF4-FFF2-40B4-BE49-F238E27FC236}">
                <a16:creationId xmlns:a16="http://schemas.microsoft.com/office/drawing/2014/main" id="{EADDEA80-7F7F-96C8-24C2-A4AD0552E20C}"/>
              </a:ext>
            </a:extLst>
          </p:cNvPr>
          <p:cNvGraphicFramePr>
            <a:graphicFrameLocks noGrp="1"/>
          </p:cNvGraphicFramePr>
          <p:nvPr>
            <p:extLst>
              <p:ext uri="{D42A27DB-BD31-4B8C-83A1-F6EECF244321}">
                <p14:modId xmlns:p14="http://schemas.microsoft.com/office/powerpoint/2010/main" val="2031594517"/>
              </p:ext>
            </p:extLst>
          </p:nvPr>
        </p:nvGraphicFramePr>
        <p:xfrm>
          <a:off x="889000" y="1531819"/>
          <a:ext cx="10080626" cy="4478790"/>
        </p:xfrm>
        <a:graphic>
          <a:graphicData uri="http://schemas.openxmlformats.org/drawingml/2006/table">
            <a:tbl>
              <a:tblPr/>
              <a:tblGrid>
                <a:gridCol w="4563381">
                  <a:extLst>
                    <a:ext uri="{9D8B030D-6E8A-4147-A177-3AD203B41FA5}">
                      <a16:colId xmlns:a16="http://schemas.microsoft.com/office/drawing/2014/main" val="3998384422"/>
                    </a:ext>
                  </a:extLst>
                </a:gridCol>
                <a:gridCol w="240832">
                  <a:extLst>
                    <a:ext uri="{9D8B030D-6E8A-4147-A177-3AD203B41FA5}">
                      <a16:colId xmlns:a16="http://schemas.microsoft.com/office/drawing/2014/main" val="3338736043"/>
                    </a:ext>
                  </a:extLst>
                </a:gridCol>
                <a:gridCol w="1806240">
                  <a:extLst>
                    <a:ext uri="{9D8B030D-6E8A-4147-A177-3AD203B41FA5}">
                      <a16:colId xmlns:a16="http://schemas.microsoft.com/office/drawing/2014/main" val="2355151426"/>
                    </a:ext>
                  </a:extLst>
                </a:gridCol>
                <a:gridCol w="328407">
                  <a:extLst>
                    <a:ext uri="{9D8B030D-6E8A-4147-A177-3AD203B41FA5}">
                      <a16:colId xmlns:a16="http://schemas.microsoft.com/office/drawing/2014/main" val="2795943945"/>
                    </a:ext>
                  </a:extLst>
                </a:gridCol>
                <a:gridCol w="1499728">
                  <a:extLst>
                    <a:ext uri="{9D8B030D-6E8A-4147-A177-3AD203B41FA5}">
                      <a16:colId xmlns:a16="http://schemas.microsoft.com/office/drawing/2014/main" val="565791651"/>
                    </a:ext>
                  </a:extLst>
                </a:gridCol>
                <a:gridCol w="1642038">
                  <a:extLst>
                    <a:ext uri="{9D8B030D-6E8A-4147-A177-3AD203B41FA5}">
                      <a16:colId xmlns:a16="http://schemas.microsoft.com/office/drawing/2014/main" val="457582641"/>
                    </a:ext>
                  </a:extLst>
                </a:gridCol>
              </a:tblGrid>
              <a:tr h="298586">
                <a:tc rowSpan="2">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rowSpan="2"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BDF2"/>
                          </a:solidFill>
                          <a:effectLst/>
                          <a:latin typeface="+mn-lt"/>
                        </a:rPr>
                        <a:t>Three Months Ended</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en-US"/>
                    </a:p>
                  </a:txBody>
                  <a:tcPr/>
                </a:tc>
                <a:tc rowSpan="2"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BDF2"/>
                          </a:solidFill>
                          <a:effectLst/>
                          <a:latin typeface="+mn-lt"/>
                        </a:rPr>
                        <a:t>Three Months Ended</a:t>
                      </a:r>
                    </a:p>
                  </a:txBody>
                  <a:tcPr marL="4676" marR="4676" marT="4676" marB="0" anchor="ctr">
                    <a:lnL w="12700" cap="flat" cmpd="sng" algn="ctr">
                      <a:noFill/>
                      <a:prstDash val="dash"/>
                      <a:round/>
                      <a:headEnd type="none" w="med" len="med"/>
                      <a:tailEnd type="none" w="med" len="med"/>
                    </a:lnL>
                    <a:lnR>
                      <a:noFill/>
                    </a:lnR>
                    <a:lnT>
                      <a:noFill/>
                    </a:lnT>
                  </a:tcPr>
                </a:tc>
                <a:tc rowSpan="2" hMerge="1">
                  <a:txBody>
                    <a:bodyPr/>
                    <a:lstStyle/>
                    <a:p>
                      <a:pPr algn="ctr" rtl="0" fontAlgn="ct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6350" cap="flat" cmpd="sng" algn="ctr">
                      <a:solidFill>
                        <a:srgbClr val="00BDF2"/>
                      </a:solidFill>
                      <a:prstDash val="solid"/>
                      <a:round/>
                      <a:headEnd type="none" w="med" len="med"/>
                      <a:tailEnd type="none" w="med" len="med"/>
                    </a:lnB>
                  </a:tcPr>
                </a:tc>
                <a:extLst>
                  <a:ext uri="{0D108BD9-81ED-4DB2-BD59-A6C34878D82A}">
                    <a16:rowId xmlns:a16="http://schemas.microsoft.com/office/drawing/2014/main" val="1753658680"/>
                  </a:ext>
                </a:extLst>
              </a:tr>
              <a:tr h="298586">
                <a:tc vMerge="1">
                  <a:txBody>
                    <a:bodyPr/>
                    <a:lstStyle/>
                    <a:p>
                      <a:endParaRPr lang="en-US"/>
                    </a:p>
                  </a:txBody>
                  <a:tcPr/>
                </a:tc>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670129691"/>
                  </a:ext>
                </a:extLst>
              </a:tr>
              <a:tr h="298586">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BDF2"/>
                          </a:solidFill>
                          <a:effectLst/>
                          <a:latin typeface="+mn-lt"/>
                          <a:ea typeface="+mn-ea"/>
                          <a:cs typeface="+mn-cs"/>
                        </a:rPr>
                        <a:t>Jun 30, 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100" b="1" i="0" u="none" strike="noStrike" baseline="0" dirty="0">
                          <a:solidFill>
                            <a:srgbClr val="00BDF2"/>
                          </a:solidFill>
                          <a:effectLst/>
                          <a:latin typeface="+mn-lt"/>
                        </a:rPr>
                        <a:t>Jun 30, 2022</a:t>
                      </a: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extLst>
                  <a:ext uri="{0D108BD9-81ED-4DB2-BD59-A6C34878D82A}">
                    <a16:rowId xmlns:a16="http://schemas.microsoft.com/office/drawing/2014/main" val="1143574698"/>
                  </a:ext>
                </a:extLst>
              </a:tr>
              <a:tr h="298586">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BDF2"/>
                          </a:solidFill>
                          <a:effectLst/>
                          <a:latin typeface="+mn-lt"/>
                          <a:ea typeface="+mn-ea"/>
                          <a:cs typeface="+mn-cs"/>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dirty="0">
                          <a:solidFill>
                            <a:srgbClr val="00BDF2"/>
                          </a:solidFill>
                          <a:effectLst/>
                          <a:latin typeface="+mn-lt"/>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dirty="0">
                          <a:solidFill>
                            <a:srgbClr val="00BDF2"/>
                          </a:solidFill>
                          <a:effectLst/>
                          <a:latin typeface="+mn-lt"/>
                        </a:rPr>
                        <a:t>US$</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3975003145"/>
                  </a:ext>
                </a:extLst>
              </a:tr>
              <a:tr h="298586">
                <a:tc>
                  <a:txBody>
                    <a:bodyPr/>
                    <a:lstStyle/>
                    <a:p>
                      <a:pPr algn="l" rtl="0" fontAlgn="ctr"/>
                      <a:endParaRPr lang="en-US" sz="1100" b="1" i="0" u="none" strike="noStrike" dirty="0">
                        <a:solidFill>
                          <a:srgbClr val="269DD8"/>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5342965"/>
                  </a:ext>
                </a:extLst>
              </a:tr>
              <a:tr h="298586">
                <a:tc>
                  <a:txBody>
                    <a:bodyPr/>
                    <a:lstStyle/>
                    <a:p>
                      <a:pPr algn="l" rtl="0" fontAlgn="ctr"/>
                      <a:r>
                        <a:rPr lang="en-US" sz="1100" b="1" i="0" u="none" strike="noStrike" dirty="0">
                          <a:solidFill>
                            <a:srgbClr val="269DD8"/>
                          </a:solidFill>
                          <a:effectLst/>
                          <a:latin typeface="+mn-lt"/>
                        </a:rPr>
                        <a:t>Total revenues</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 321,846 </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1" i="0" u="none" strike="noStrike" dirty="0">
                          <a:solidFill>
                            <a:srgbClr val="269DD8"/>
                          </a:solidFill>
                          <a:effectLst/>
                          <a:latin typeface="+mn-lt"/>
                        </a:rPr>
                        <a:t>  315,060 </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1" i="0" u="none" strike="noStrike" dirty="0">
                          <a:solidFill>
                            <a:srgbClr val="269DD8"/>
                          </a:solidFill>
                          <a:effectLst/>
                          <a:latin typeface="+mn-lt"/>
                        </a:rPr>
                        <a:t> 47,037 </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197791597"/>
                  </a:ext>
                </a:extLst>
              </a:tr>
              <a:tr h="298586">
                <a:tc>
                  <a:txBody>
                    <a:bodyPr/>
                    <a:lstStyle/>
                    <a:p>
                      <a:pPr algn="l" rtl="0" fontAlgn="ctr"/>
                      <a:r>
                        <a:rPr lang="en-US" sz="1100" b="1" i="0" u="none" strike="noStrike" dirty="0">
                          <a:solidFill>
                            <a:srgbClr val="269DD8"/>
                          </a:solidFill>
                          <a:effectLst/>
                          <a:latin typeface="+mn-lt"/>
                        </a:rPr>
                        <a:t>Total cost of revenues</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(265,465)</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rgbClr val="269DD8"/>
                          </a:solidFill>
                          <a:effectLst/>
                          <a:latin typeface="+mn-lt"/>
                        </a:rPr>
                        <a:t> (244,407)</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rgbClr val="269DD8"/>
                          </a:solidFill>
                          <a:effectLst/>
                          <a:latin typeface="+mn-lt"/>
                        </a:rPr>
                        <a:t> (36,489)</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846453"/>
                  </a:ext>
                </a:extLst>
              </a:tr>
              <a:tr h="298586">
                <a:tc>
                  <a:txBody>
                    <a:bodyPr/>
                    <a:lstStyle/>
                    <a:p>
                      <a:pPr algn="l" rtl="0" fontAlgn="ctr"/>
                      <a:r>
                        <a:rPr lang="en-US" sz="1100" b="1" i="0" u="none" strike="noStrike" dirty="0">
                          <a:solidFill>
                            <a:srgbClr val="269DD8"/>
                          </a:solidFill>
                          <a:effectLst/>
                          <a:latin typeface="+mn-lt"/>
                        </a:rPr>
                        <a:t>Gross profit</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56,381</a:t>
                      </a: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US" sz="1100" b="1" i="0" u="none" strike="noStrike" dirty="0">
                          <a:solidFill>
                            <a:srgbClr val="269DD8"/>
                          </a:solidFill>
                          <a:effectLst/>
                          <a:latin typeface="+mn-lt"/>
                        </a:rPr>
                        <a:t> 70,653</a:t>
                      </a: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ctr" rtl="0" fontAlgn="ctr"/>
                      <a:r>
                        <a:rPr lang="en-US" sz="1100" b="1" i="0" u="none" strike="noStrike" dirty="0">
                          <a:solidFill>
                            <a:srgbClr val="269DD8"/>
                          </a:solidFill>
                          <a:effectLst/>
                          <a:latin typeface="+mn-lt"/>
                        </a:rPr>
                        <a:t> 10,548</a:t>
                      </a: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223757860"/>
                  </a:ext>
                </a:extLst>
              </a:tr>
              <a:tr h="298586">
                <a:tc>
                  <a:txBody>
                    <a:bodyPr/>
                    <a:lstStyle/>
                    <a:p>
                      <a:pPr algn="l" rtl="0" fontAlgn="ctr"/>
                      <a:r>
                        <a:rPr lang="en-US" sz="1100" b="1" i="0" u="none" strike="noStrike" dirty="0">
                          <a:solidFill>
                            <a:srgbClr val="269DD8"/>
                          </a:solidFill>
                          <a:effectLst/>
                          <a:latin typeface="+mn-lt"/>
                        </a:rPr>
                        <a:t>Operating expenses:</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3166898300"/>
                  </a:ext>
                </a:extLst>
              </a:tr>
              <a:tr h="298586">
                <a:tc>
                  <a:txBody>
                    <a:bodyPr/>
                    <a:lstStyle/>
                    <a:p>
                      <a:pPr algn="l" rtl="0" fontAlgn="ctr"/>
                      <a:r>
                        <a:rPr lang="en-US" sz="1100" b="0" i="0" u="none" strike="noStrike" dirty="0">
                          <a:solidFill>
                            <a:srgbClr val="53565A"/>
                          </a:solidFill>
                          <a:effectLst/>
                          <a:latin typeface="+mn-lt"/>
                        </a:rPr>
                        <a:t>Fulfillment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(32,887)</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(37,373)</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(5,580)</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3699558452"/>
                  </a:ext>
                </a:extLst>
              </a:tr>
              <a:tr h="298586">
                <a:tc>
                  <a:txBody>
                    <a:bodyPr/>
                    <a:lstStyle/>
                    <a:p>
                      <a:pPr algn="l" rtl="0" fontAlgn="ctr"/>
                      <a:r>
                        <a:rPr lang="en-US" sz="1100" b="0" i="0" u="none" strike="noStrike" dirty="0">
                          <a:solidFill>
                            <a:srgbClr val="53565A"/>
                          </a:solidFill>
                          <a:effectLst/>
                          <a:latin typeface="+mn-lt"/>
                        </a:rPr>
                        <a:t>Sales and marketing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(45,485)</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(31,713)</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(4,735)</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627170806"/>
                  </a:ext>
                </a:extLst>
              </a:tr>
              <a:tr h="298586">
                <a:tc>
                  <a:txBody>
                    <a:bodyPr/>
                    <a:lstStyle/>
                    <a:p>
                      <a:pPr algn="l" rtl="0" fontAlgn="ctr"/>
                      <a:r>
                        <a:rPr lang="en-US" sz="1100" b="0" i="0" u="none" strike="noStrike" dirty="0">
                          <a:solidFill>
                            <a:srgbClr val="53565A"/>
                          </a:solidFill>
                          <a:effectLst/>
                          <a:latin typeface="+mn-lt"/>
                        </a:rPr>
                        <a:t>General and administrative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(19,571)</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(11,543)</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(1,723)</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2281675454"/>
                  </a:ext>
                </a:extLst>
              </a:tr>
              <a:tr h="298586">
                <a:tc>
                  <a:txBody>
                    <a:bodyPr/>
                    <a:lstStyle/>
                    <a:p>
                      <a:pPr algn="l" rtl="0" fontAlgn="ctr"/>
                      <a:r>
                        <a:rPr lang="en-US" sz="1100" b="0" i="0" u="none" strike="noStrike" dirty="0">
                          <a:solidFill>
                            <a:srgbClr val="53565A"/>
                          </a:solidFill>
                          <a:effectLst/>
                          <a:latin typeface="+mn-lt"/>
                        </a:rPr>
                        <a:t>Other income, net</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12</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a:solidFill>
                            <a:srgbClr val="53565A"/>
                          </a:solidFill>
                          <a:effectLst/>
                          <a:latin typeface="+mn-lt"/>
                        </a:rPr>
                        <a:t> 176 </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a:solidFill>
                            <a:srgbClr val="53565A"/>
                          </a:solidFill>
                          <a:effectLst/>
                          <a:latin typeface="+mn-lt"/>
                        </a:rPr>
                        <a:t>26</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969037"/>
                  </a:ext>
                </a:extLst>
              </a:tr>
              <a:tr h="298586">
                <a:tc>
                  <a:txBody>
                    <a:bodyPr/>
                    <a:lstStyle/>
                    <a:p>
                      <a:pPr algn="l" rtl="0" fontAlgn="ctr"/>
                      <a:r>
                        <a:rPr lang="en-US" sz="1100" b="1" i="0" u="none" strike="noStrike" dirty="0">
                          <a:solidFill>
                            <a:srgbClr val="269DD8"/>
                          </a:solidFill>
                          <a:effectLst/>
                          <a:latin typeface="+mn-lt"/>
                        </a:rPr>
                        <a:t>Loss from operations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(41,550)</a:t>
                      </a: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9,800)</a:t>
                      </a: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1,464)</a:t>
                      </a: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137387"/>
                  </a:ext>
                </a:extLst>
              </a:tr>
              <a:tr h="298586">
                <a:tc>
                  <a:txBody>
                    <a:bodyPr/>
                    <a:lstStyle/>
                    <a:p>
                      <a:pPr algn="l" rtl="0" fontAlgn="ctr"/>
                      <a:r>
                        <a:rPr lang="en-US" sz="1100" b="1" i="0" u="none" strike="noStrike" dirty="0">
                          <a:solidFill>
                            <a:srgbClr val="269DD8"/>
                          </a:solidFill>
                          <a:effectLst/>
                          <a:latin typeface="+mn-lt"/>
                        </a:rPr>
                        <a:t>Net loss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 (37,360)</a:t>
                      </a: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(12,416)</a:t>
                      </a: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(1,854)</a:t>
                      </a: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8915484"/>
                  </a:ext>
                </a:extLst>
              </a:tr>
            </a:tbl>
          </a:graphicData>
        </a:graphic>
      </p:graphicFrame>
      <p:sp>
        <p:nvSpPr>
          <p:cNvPr id="3" name="Rectangle 25">
            <a:extLst>
              <a:ext uri="{FF2B5EF4-FFF2-40B4-BE49-F238E27FC236}">
                <a16:creationId xmlns:a16="http://schemas.microsoft.com/office/drawing/2014/main" id="{E02B38FC-7A1F-49D4-09A4-017C1FD4A49E}"/>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Summary Financials – Income Statement</a:t>
            </a:r>
            <a:endParaRPr lang="en-US" sz="2800" kern="0" dirty="0"/>
          </a:p>
        </p:txBody>
      </p:sp>
    </p:spTree>
    <p:custDataLst>
      <p:tags r:id="rId1"/>
    </p:custDataLst>
    <p:extLst>
      <p:ext uri="{BB962C8B-B14F-4D97-AF65-F5344CB8AC3E}">
        <p14:creationId xmlns:p14="http://schemas.microsoft.com/office/powerpoint/2010/main" val="137414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0"/>
          <p:cNvSpPr txBox="1">
            <a:spLocks/>
          </p:cNvSpPr>
          <p:nvPr/>
        </p:nvSpPr>
        <p:spPr bwMode="gray">
          <a:xfrm>
            <a:off x="698500" y="1267939"/>
            <a:ext cx="31073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altLang="zh-CN">
                <a:solidFill>
                  <a:srgbClr val="269DD8"/>
                </a:solidFill>
              </a:rPr>
              <a:t>Selected Consolidated Balance Sheet</a:t>
            </a:r>
          </a:p>
        </p:txBody>
      </p:sp>
      <p:sp>
        <p:nvSpPr>
          <p:cNvPr id="12" name="TextBox 11"/>
          <p:cNvSpPr txBox="1"/>
          <p:nvPr/>
        </p:nvSpPr>
        <p:spPr bwMode="gray">
          <a:xfrm>
            <a:off x="698500" y="1509929"/>
            <a:ext cx="12593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dirty="0">
                <a:solidFill>
                  <a:srgbClr val="6DCEE5"/>
                </a:solidFill>
              </a:rPr>
              <a:t>(RMB Thousand)</a:t>
            </a:r>
          </a:p>
        </p:txBody>
      </p:sp>
      <p:sp>
        <p:nvSpPr>
          <p:cNvPr id="5" name="灯片编号占位符 4"/>
          <p:cNvSpPr>
            <a:spLocks noGrp="1"/>
          </p:cNvSpPr>
          <p:nvPr>
            <p:ph type="sldNum" sz="quarter" idx="4"/>
          </p:nvPr>
        </p:nvSpPr>
        <p:spPr>
          <a:xfrm>
            <a:off x="0" y="6591301"/>
            <a:ext cx="300038" cy="145504"/>
          </a:xfrm>
        </p:spPr>
        <p:txBody>
          <a:bodyPr/>
          <a:lstStyle/>
          <a:p>
            <a:pPr>
              <a:defRPr/>
            </a:pPr>
            <a:fld id="{DE75C8BA-6B78-4C03-8697-F97FF6E5FC61}" type="slidenum">
              <a:rPr lang="en-US">
                <a:solidFill>
                  <a:srgbClr val="53565A">
                    <a:tint val="75000"/>
                  </a:srgbClr>
                </a:solidFill>
              </a:rPr>
              <a:pPr>
                <a:defRPr/>
              </a:pPr>
              <a:t>11</a:t>
            </a:fld>
            <a:endParaRPr lang="en-US">
              <a:solidFill>
                <a:srgbClr val="53565A">
                  <a:tint val="75000"/>
                </a:srgbClr>
              </a:solidFill>
            </a:endParaRPr>
          </a:p>
        </p:txBody>
      </p:sp>
      <p:sp>
        <p:nvSpPr>
          <p:cNvPr id="8" name="TextBox 13"/>
          <p:cNvSpPr txBox="1"/>
          <p:nvPr/>
        </p:nvSpPr>
        <p:spPr bwMode="gray">
          <a:xfrm>
            <a:off x="698500" y="6267849"/>
            <a:ext cx="8385609" cy="107722"/>
          </a:xfrm>
          <a:prstGeom prst="rect">
            <a:avLst/>
          </a:prstGeom>
          <a:noFill/>
        </p:spPr>
        <p:txBody>
          <a:bodyPr wrap="square" lIns="0" tIns="0" rIns="0" bIns="0" rtlCol="0">
            <a:spAutoFit/>
          </a:bodyPr>
          <a:lstStyle/>
          <a:p>
            <a:pPr algn="l">
              <a:defRPr/>
            </a:pPr>
            <a:r>
              <a:rPr lang="en-US" altLang="ja-JP" sz="700" kern="0" dirty="0">
                <a:solidFill>
                  <a:srgbClr val="53565A"/>
                </a:solidFill>
                <a:latin typeface="Arial"/>
                <a:ea typeface="MS PGothic" panose="020B0600070205080204" pitchFamily="34" charset="-128"/>
              </a:rPr>
              <a:t>Note: USD / RMB = 6.6981. </a:t>
            </a:r>
            <a:r>
              <a:rPr lang="en-US" altLang="zh-CN" sz="700" kern="0" dirty="0">
                <a:solidFill>
                  <a:srgbClr val="53565A"/>
                </a:solidFill>
                <a:latin typeface="Arial"/>
                <a:ea typeface="MS PGothic" panose="020B0600070205080204" pitchFamily="34" charset="-128"/>
              </a:rPr>
              <a:t>T</a:t>
            </a:r>
            <a:r>
              <a:rPr lang="en-US" altLang="ja-JP" sz="700" kern="0" dirty="0">
                <a:solidFill>
                  <a:srgbClr val="53565A"/>
                </a:solidFill>
                <a:latin typeface="Arial"/>
                <a:ea typeface="MS PGothic" panose="020B0600070205080204" pitchFamily="34" charset="-128"/>
              </a:rPr>
              <a:t>he noon buying rate in effect on </a:t>
            </a:r>
            <a:r>
              <a:rPr lang="en-US" altLang="zh-CN" sz="700" kern="0" dirty="0">
                <a:solidFill>
                  <a:srgbClr val="53565A"/>
                </a:solidFill>
                <a:latin typeface="Arial"/>
                <a:ea typeface="MS PGothic" panose="020B0600070205080204" pitchFamily="34" charset="-128"/>
              </a:rPr>
              <a:t>June 30</a:t>
            </a:r>
            <a:r>
              <a:rPr lang="en-US" altLang="ja-JP" sz="700" kern="0" dirty="0">
                <a:solidFill>
                  <a:srgbClr val="53565A"/>
                </a:solidFill>
                <a:latin typeface="Arial"/>
                <a:ea typeface="MS PGothic" panose="020B0600070205080204" pitchFamily="34" charset="-128"/>
              </a:rPr>
              <a:t>, 2022 in the H.10 statistical release of the Federal Reserve Board.  </a:t>
            </a:r>
            <a:endParaRPr lang="en-US" altLang="ja-JP" sz="700" kern="0" dirty="0">
              <a:solidFill>
                <a:srgbClr val="53565A"/>
              </a:solidFill>
              <a:highlight>
                <a:srgbClr val="FFFF00"/>
              </a:highlight>
              <a:latin typeface="Arial"/>
              <a:ea typeface="MS PGothic" panose="020B0600070205080204" pitchFamily="34" charset="-128"/>
            </a:endParaRPr>
          </a:p>
        </p:txBody>
      </p:sp>
      <p:graphicFrame>
        <p:nvGraphicFramePr>
          <p:cNvPr id="9" name="Table 2">
            <a:extLst>
              <a:ext uri="{FF2B5EF4-FFF2-40B4-BE49-F238E27FC236}">
                <a16:creationId xmlns:a16="http://schemas.microsoft.com/office/drawing/2014/main" id="{54ECEE1E-D08B-6E9B-3DDB-8D14B593E163}"/>
              </a:ext>
            </a:extLst>
          </p:cNvPr>
          <p:cNvGraphicFramePr>
            <a:graphicFrameLocks noGrp="1"/>
          </p:cNvGraphicFramePr>
          <p:nvPr>
            <p:extLst>
              <p:ext uri="{D42A27DB-BD31-4B8C-83A1-F6EECF244321}">
                <p14:modId xmlns:p14="http://schemas.microsoft.com/office/powerpoint/2010/main" val="4050667453"/>
              </p:ext>
            </p:extLst>
          </p:nvPr>
        </p:nvGraphicFramePr>
        <p:xfrm>
          <a:off x="698500" y="1625600"/>
          <a:ext cx="10756900" cy="4290576"/>
        </p:xfrm>
        <a:graphic>
          <a:graphicData uri="http://schemas.openxmlformats.org/drawingml/2006/table">
            <a:tbl>
              <a:tblPr/>
              <a:tblGrid>
                <a:gridCol w="6318520">
                  <a:extLst>
                    <a:ext uri="{9D8B030D-6E8A-4147-A177-3AD203B41FA5}">
                      <a16:colId xmlns:a16="http://schemas.microsoft.com/office/drawing/2014/main" val="646504141"/>
                    </a:ext>
                  </a:extLst>
                </a:gridCol>
                <a:gridCol w="1479460">
                  <a:extLst>
                    <a:ext uri="{9D8B030D-6E8A-4147-A177-3AD203B41FA5}">
                      <a16:colId xmlns:a16="http://schemas.microsoft.com/office/drawing/2014/main" val="3938519581"/>
                    </a:ext>
                  </a:extLst>
                </a:gridCol>
                <a:gridCol w="1479460">
                  <a:extLst>
                    <a:ext uri="{9D8B030D-6E8A-4147-A177-3AD203B41FA5}">
                      <a16:colId xmlns:a16="http://schemas.microsoft.com/office/drawing/2014/main" val="3167820602"/>
                    </a:ext>
                  </a:extLst>
                </a:gridCol>
                <a:gridCol w="1479460">
                  <a:extLst>
                    <a:ext uri="{9D8B030D-6E8A-4147-A177-3AD203B41FA5}">
                      <a16:colId xmlns:a16="http://schemas.microsoft.com/office/drawing/2014/main" val="900541344"/>
                    </a:ext>
                  </a:extLst>
                </a:gridCol>
              </a:tblGrid>
              <a:tr h="268161">
                <a:tc>
                  <a:txBody>
                    <a:bodyPr/>
                    <a:lstStyle/>
                    <a:p>
                      <a:pPr algn="ctr" fontAlgn="ctr"/>
                      <a:endParaRPr lang="en-US" sz="1100" b="0" i="0" u="none" strike="noStrike"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rtl="0" fontAlgn="ctr"/>
                      <a:r>
                        <a:rPr lang="en-US" sz="1100" b="1" i="0" u="none" strike="noStrike" dirty="0">
                          <a:solidFill>
                            <a:srgbClr val="00BDF2"/>
                          </a:solidFill>
                          <a:effectLst/>
                          <a:latin typeface="+mn-lt"/>
                        </a:rPr>
                        <a:t>As of Mar 31</a:t>
                      </a:r>
                    </a:p>
                  </a:txBody>
                  <a:tcPr marL="9525" marR="9525" marT="9525" marB="0" anchor="ctr">
                    <a:lnL>
                      <a:noFill/>
                    </a:lnL>
                    <a:lnR>
                      <a:noFill/>
                    </a:lnR>
                    <a:lnT>
                      <a:noFill/>
                    </a:lnT>
                    <a:lnB w="6350" cap="flat" cmpd="sng" algn="ctr">
                      <a:solidFill>
                        <a:srgbClr val="00BDF2"/>
                      </a:solidFill>
                      <a:prstDash val="solid"/>
                      <a:round/>
                      <a:headEnd type="none" w="med" len="med"/>
                      <a:tailEnd type="none" w="med" len="med"/>
                    </a:lnB>
                  </a:tcPr>
                </a:tc>
                <a:tc gridSpan="2">
                  <a:txBody>
                    <a:bodyPr/>
                    <a:lstStyle/>
                    <a:p>
                      <a:pPr algn="ctr" rtl="0" fontAlgn="ctr"/>
                      <a:r>
                        <a:rPr lang="en-US" sz="1100" b="1" i="0" u="none" strike="noStrike" dirty="0">
                          <a:solidFill>
                            <a:srgbClr val="00BDF2"/>
                          </a:solidFill>
                          <a:effectLst/>
                          <a:latin typeface="+mn-lt"/>
                        </a:rPr>
                        <a:t>As of </a:t>
                      </a:r>
                      <a:r>
                        <a:rPr lang="en-US" altLang="zh-CN" sz="1100" b="1" i="0" u="none" strike="noStrike" dirty="0">
                          <a:solidFill>
                            <a:srgbClr val="00BDF2"/>
                          </a:solidFill>
                          <a:effectLst/>
                          <a:latin typeface="+mn-lt"/>
                        </a:rPr>
                        <a:t>Jun</a:t>
                      </a:r>
                      <a:r>
                        <a:rPr lang="en-US" sz="1100" b="1" i="0" u="none" strike="noStrike" dirty="0">
                          <a:solidFill>
                            <a:srgbClr val="00BDF2"/>
                          </a:solidFill>
                          <a:effectLst/>
                          <a:latin typeface="+mn-lt"/>
                        </a:rPr>
                        <a:t> 30</a:t>
                      </a:r>
                    </a:p>
                  </a:txBody>
                  <a:tcPr marL="9525" marR="9525" marT="9525" marB="0" anchor="ctr">
                    <a:lnL>
                      <a:noFill/>
                    </a:lnL>
                    <a:lnR>
                      <a:noFill/>
                    </a:lnR>
                    <a:lnT>
                      <a:noFill/>
                    </a:lnT>
                    <a:lnB w="6350" cap="flat" cmpd="sng" algn="ctr">
                      <a:solidFill>
                        <a:srgbClr val="00BDF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60940372"/>
                  </a:ext>
                </a:extLst>
              </a:tr>
              <a:tr h="268161">
                <a:tc>
                  <a:txBody>
                    <a:bodyPr/>
                    <a:lstStyle/>
                    <a:p>
                      <a:pPr algn="ctr" fontAlgn="ctr"/>
                      <a:endParaRPr lang="en-US" sz="1100" b="0" i="0" u="none" strike="noStrike"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rtl="0" fontAlgn="ctr"/>
                      <a:r>
                        <a:rPr lang="zh-CN" altLang="en-US" sz="1100" b="1" i="0" u="none" strike="noStrike" dirty="0">
                          <a:solidFill>
                            <a:srgbClr val="00BDF2"/>
                          </a:solidFill>
                          <a:effectLst/>
                          <a:latin typeface="+mn-lt"/>
                        </a:rPr>
                        <a:t> </a:t>
                      </a:r>
                      <a:r>
                        <a:rPr lang="en-US" sz="1100" b="1" i="0" u="none" strike="noStrike" dirty="0">
                          <a:solidFill>
                            <a:srgbClr val="00BDF2"/>
                          </a:solidFill>
                          <a:effectLst/>
                          <a:latin typeface="+mn-lt"/>
                        </a:rPr>
                        <a:t>2022</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rgbClr val="00BDF2"/>
                          </a:solidFill>
                          <a:effectLst/>
                          <a:latin typeface="+mn-lt"/>
                        </a:rPr>
                        <a:t>2022</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00418887"/>
                  </a:ext>
                </a:extLst>
              </a:tr>
              <a:tr h="268161">
                <a:tc>
                  <a:txBody>
                    <a:bodyPr/>
                    <a:lstStyle/>
                    <a:p>
                      <a:pPr algn="ctr" fontAlgn="ctr"/>
                      <a:endParaRPr lang="en-US" sz="1100" b="0" i="0" u="none" strike="noStrike"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rtl="0" fontAlgn="ctr"/>
                      <a:r>
                        <a:rPr lang="en-US" sz="1100" b="1" i="0" u="none" strike="noStrike" dirty="0">
                          <a:solidFill>
                            <a:srgbClr val="00BDF2"/>
                          </a:solidFill>
                          <a:effectLst/>
                          <a:latin typeface="+mn-lt"/>
                        </a:rPr>
                        <a:t>RMB</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a:solidFill>
                            <a:srgbClr val="00BDF2"/>
                          </a:solidFill>
                          <a:effectLst/>
                          <a:latin typeface="+mn-lt"/>
                        </a:rPr>
                        <a:t>RMB</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dirty="0">
                          <a:solidFill>
                            <a:srgbClr val="00BDF2"/>
                          </a:solidFill>
                          <a:effectLst/>
                          <a:latin typeface="+mn-lt"/>
                        </a:rPr>
                        <a:t>US$</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3392499483"/>
                  </a:ext>
                </a:extLst>
              </a:tr>
              <a:tr h="268161">
                <a:tc>
                  <a:txBody>
                    <a:bodyPr/>
                    <a:lstStyle/>
                    <a:p>
                      <a:pPr algn="l" fontAlgn="ctr"/>
                      <a:endParaRPr lang="en-US" sz="1100" b="0" i="0" u="none" strike="noStrike"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mn-lt"/>
                        </a:rPr>
                        <a:t> </a:t>
                      </a:r>
                    </a:p>
                  </a:txBody>
                  <a:tcPr marL="9525" marR="9525" marT="9525" marB="0" anchor="ctr">
                    <a:lnL>
                      <a:noFill/>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mn-lt"/>
                      </a:endParaRPr>
                    </a:p>
                  </a:txBody>
                  <a:tcPr marL="9525" marR="9525" marT="9525" marB="0" anchor="b">
                    <a:lnL>
                      <a:noFill/>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mn-lt"/>
                      </a:endParaRPr>
                    </a:p>
                  </a:txBody>
                  <a:tcPr marL="9525" marR="9525" marT="9525" marB="0" anchor="b">
                    <a:lnL>
                      <a:noFill/>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800586263"/>
                  </a:ext>
                </a:extLst>
              </a:tr>
              <a:tr h="268161">
                <a:tc>
                  <a:txBody>
                    <a:bodyPr/>
                    <a:lstStyle/>
                    <a:p>
                      <a:pPr algn="l" rtl="0" fontAlgn="ctr"/>
                      <a:r>
                        <a:rPr lang="en-US" sz="1100" b="0" i="0" u="none" strike="noStrike" dirty="0">
                          <a:solidFill>
                            <a:srgbClr val="53565A"/>
                          </a:solidFill>
                          <a:effectLst/>
                          <a:latin typeface="+mn-lt"/>
                        </a:rPr>
                        <a:t>Total current assets</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578,555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591,112 </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88,251</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extLst>
                  <a:ext uri="{0D108BD9-81ED-4DB2-BD59-A6C34878D82A}">
                    <a16:rowId xmlns:a16="http://schemas.microsoft.com/office/drawing/2014/main" val="3996972756"/>
                  </a:ext>
                </a:extLst>
              </a:tr>
              <a:tr h="268161">
                <a:tc>
                  <a:txBody>
                    <a:bodyPr/>
                    <a:lstStyle/>
                    <a:p>
                      <a:pPr algn="l" rtl="0" fontAlgn="ctr"/>
                      <a:r>
                        <a:rPr lang="en-US" sz="1100" b="0" i="0" u="none" strike="noStrike" dirty="0">
                          <a:solidFill>
                            <a:srgbClr val="53565A"/>
                          </a:solidFill>
                          <a:effectLst/>
                          <a:latin typeface="+mn-lt"/>
                        </a:rPr>
                        <a:t>Cash and cash equivalents</a:t>
                      </a:r>
                    </a:p>
                  </a:txBody>
                  <a:tcPr marL="25717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162,855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128,772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19,225 </a:t>
                      </a:r>
                    </a:p>
                  </a:txBody>
                  <a:tcPr marL="9525" marR="9525" marT="9525" marB="0" anchor="ctr">
                    <a:lnL>
                      <a:noFill/>
                    </a:lnL>
                    <a:lnR>
                      <a:noFill/>
                    </a:lnR>
                    <a:lnT>
                      <a:noFill/>
                    </a:lnT>
                    <a:lnB>
                      <a:noFill/>
                    </a:lnB>
                    <a:noFill/>
                  </a:tcPr>
                </a:tc>
                <a:extLst>
                  <a:ext uri="{0D108BD9-81ED-4DB2-BD59-A6C34878D82A}">
                    <a16:rowId xmlns:a16="http://schemas.microsoft.com/office/drawing/2014/main" val="420356406"/>
                  </a:ext>
                </a:extLst>
              </a:tr>
              <a:tr h="268161">
                <a:tc>
                  <a:txBody>
                    <a:bodyPr/>
                    <a:lstStyle/>
                    <a:p>
                      <a:pPr algn="l" rtl="0" fontAlgn="ctr"/>
                      <a:r>
                        <a:rPr lang="en-US" sz="1100" b="0" i="0" u="none" strike="noStrike" dirty="0">
                          <a:solidFill>
                            <a:srgbClr val="53565A"/>
                          </a:solidFill>
                          <a:effectLst/>
                          <a:latin typeface="+mn-lt"/>
                        </a:rPr>
                        <a:t>Short-term investments</a:t>
                      </a:r>
                    </a:p>
                  </a:txBody>
                  <a:tcPr marL="25717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128,084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118,598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17,706  </a:t>
                      </a:r>
                    </a:p>
                  </a:txBody>
                  <a:tcPr marL="9525" marR="9525" marT="9525" marB="0" anchor="ctr">
                    <a:lnL>
                      <a:noFill/>
                    </a:lnL>
                    <a:lnR>
                      <a:noFill/>
                    </a:lnR>
                    <a:lnT>
                      <a:noFill/>
                    </a:lnT>
                    <a:lnB>
                      <a:noFill/>
                    </a:lnB>
                    <a:noFill/>
                  </a:tcPr>
                </a:tc>
                <a:extLst>
                  <a:ext uri="{0D108BD9-81ED-4DB2-BD59-A6C34878D82A}">
                    <a16:rowId xmlns:a16="http://schemas.microsoft.com/office/drawing/2014/main" val="2244164464"/>
                  </a:ext>
                </a:extLst>
              </a:tr>
              <a:tr h="268161">
                <a:tc>
                  <a:txBody>
                    <a:bodyPr/>
                    <a:lstStyle/>
                    <a:p>
                      <a:pPr algn="l" rtl="0" fontAlgn="ctr"/>
                      <a:r>
                        <a:rPr lang="en-US" sz="1100" b="0" i="0" u="none" strike="noStrike" dirty="0">
                          <a:solidFill>
                            <a:srgbClr val="53565A"/>
                          </a:solidFill>
                          <a:effectLst/>
                          <a:latin typeface="+mn-lt"/>
                        </a:rPr>
                        <a:t>Accounts receivable, net </a:t>
                      </a:r>
                    </a:p>
                  </a:txBody>
                  <a:tcPr marL="25717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49,231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93,183</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13,912 </a:t>
                      </a:r>
                    </a:p>
                  </a:txBody>
                  <a:tcPr marL="9525" marR="9525" marT="9525" marB="0" anchor="ctr">
                    <a:lnL>
                      <a:noFill/>
                    </a:lnL>
                    <a:lnR>
                      <a:noFill/>
                    </a:lnR>
                    <a:lnT>
                      <a:noFill/>
                    </a:lnT>
                    <a:lnB>
                      <a:noFill/>
                    </a:lnB>
                    <a:noFill/>
                  </a:tcPr>
                </a:tc>
                <a:extLst>
                  <a:ext uri="{0D108BD9-81ED-4DB2-BD59-A6C34878D82A}">
                    <a16:rowId xmlns:a16="http://schemas.microsoft.com/office/drawing/2014/main" val="1881115869"/>
                  </a:ext>
                </a:extLst>
              </a:tr>
              <a:tr h="268161">
                <a:tc>
                  <a:txBody>
                    <a:bodyPr/>
                    <a:lstStyle/>
                    <a:p>
                      <a:pPr algn="l" rtl="0" fontAlgn="ctr"/>
                      <a:r>
                        <a:rPr lang="en-US" sz="1100" b="0" i="0" u="none" strike="noStrike" dirty="0">
                          <a:solidFill>
                            <a:srgbClr val="53565A"/>
                          </a:solidFill>
                          <a:effectLst/>
                          <a:latin typeface="+mn-lt"/>
                        </a:rPr>
                        <a:t>Inventories, net </a:t>
                      </a:r>
                    </a:p>
                  </a:txBody>
                  <a:tcPr marL="25717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109,921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128,691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19,213</a:t>
                      </a:r>
                    </a:p>
                  </a:txBody>
                  <a:tcPr marL="9525" marR="9525" marT="9525" marB="0" anchor="ctr">
                    <a:lnL>
                      <a:noFill/>
                    </a:lnL>
                    <a:lnR>
                      <a:noFill/>
                    </a:lnR>
                    <a:lnT>
                      <a:noFill/>
                    </a:lnT>
                    <a:lnB>
                      <a:noFill/>
                    </a:lnB>
                    <a:noFill/>
                  </a:tcPr>
                </a:tc>
                <a:extLst>
                  <a:ext uri="{0D108BD9-81ED-4DB2-BD59-A6C34878D82A}">
                    <a16:rowId xmlns:a16="http://schemas.microsoft.com/office/drawing/2014/main" val="2103851460"/>
                  </a:ext>
                </a:extLst>
              </a:tr>
              <a:tr h="268161">
                <a:tc>
                  <a:txBody>
                    <a:bodyPr/>
                    <a:lstStyle/>
                    <a:p>
                      <a:pPr algn="l" rtl="0" fontAlgn="ctr"/>
                      <a:r>
                        <a:rPr lang="en-US" sz="1100" b="0" i="0" u="none" strike="noStrike" dirty="0">
                          <a:solidFill>
                            <a:srgbClr val="53565A"/>
                          </a:solidFill>
                          <a:effectLst/>
                          <a:latin typeface="+mn-lt"/>
                        </a:rPr>
                        <a:t>       Prepayments and other current assets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116,738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110,228 </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16,457</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extLst>
                  <a:ext uri="{0D108BD9-81ED-4DB2-BD59-A6C34878D82A}">
                    <a16:rowId xmlns:a16="http://schemas.microsoft.com/office/drawing/2014/main" val="2827209957"/>
                  </a:ext>
                </a:extLst>
              </a:tr>
              <a:tr h="268161">
                <a:tc>
                  <a:txBody>
                    <a:bodyPr/>
                    <a:lstStyle/>
                    <a:p>
                      <a:pPr algn="l" rtl="0" fontAlgn="ctr"/>
                      <a:r>
                        <a:rPr lang="en-US" sz="1100" b="0" i="0" u="none" strike="noStrike" dirty="0">
                          <a:solidFill>
                            <a:srgbClr val="53565A"/>
                          </a:solidFill>
                          <a:effectLst/>
                          <a:latin typeface="+mn-lt"/>
                        </a:rPr>
                        <a:t>       Amounts due from related parties</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11,726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11,640 </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1,738 </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extLst>
                  <a:ext uri="{0D108BD9-81ED-4DB2-BD59-A6C34878D82A}">
                    <a16:rowId xmlns:a16="http://schemas.microsoft.com/office/drawing/2014/main" val="801451429"/>
                  </a:ext>
                </a:extLst>
              </a:tr>
              <a:tr h="268161">
                <a:tc>
                  <a:txBody>
                    <a:bodyPr/>
                    <a:lstStyle/>
                    <a:p>
                      <a:pPr algn="l" rtl="0" fontAlgn="ctr"/>
                      <a:r>
                        <a:rPr lang="en-US" sz="1100" b="0" i="0" u="none" strike="noStrike">
                          <a:solidFill>
                            <a:srgbClr val="53565A"/>
                          </a:solidFill>
                          <a:effectLst/>
                          <a:latin typeface="+mn-lt"/>
                        </a:rPr>
                        <a:t>Total non-current assets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199,754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198,249</a:t>
                      </a:r>
                      <a:endParaRPr lang="en-US" sz="1100" b="0" i="0" u="none" strike="noStrike" dirty="0">
                        <a:solidFill>
                          <a:srgbClr val="53565A"/>
                        </a:solidFill>
                        <a:effectLst/>
                        <a:latin typeface="+mn-lt"/>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29,599</a:t>
                      </a:r>
                      <a:endParaRPr lang="en-US" sz="1100" b="0" i="0" u="none" strike="noStrike" dirty="0">
                        <a:solidFill>
                          <a:srgbClr val="53565A"/>
                        </a:solidFill>
                        <a:effectLst/>
                        <a:latin typeface="+mn-lt"/>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02208"/>
                  </a:ext>
                </a:extLst>
              </a:tr>
              <a:tr h="268161">
                <a:tc>
                  <a:txBody>
                    <a:bodyPr/>
                    <a:lstStyle/>
                    <a:p>
                      <a:pPr algn="l" rtl="0" fontAlgn="ctr"/>
                      <a:r>
                        <a:rPr lang="en-US" sz="1100" b="1" i="0" u="none" strike="noStrike" dirty="0">
                          <a:solidFill>
                            <a:srgbClr val="269DD8"/>
                          </a:solidFill>
                          <a:effectLst/>
                          <a:latin typeface="+mn-lt"/>
                        </a:rPr>
                        <a:t>Total assets</a:t>
                      </a:r>
                    </a:p>
                  </a:txBody>
                  <a:tcPr marL="9525" marR="9525" marT="9525"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 778,309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789,361</a:t>
                      </a:r>
                      <a:endParaRPr lang="en-US" sz="1100" b="1" i="0" u="none" strike="noStrike" dirty="0">
                        <a:solidFill>
                          <a:srgbClr val="269DD8"/>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117,850</a:t>
                      </a:r>
                      <a:endParaRPr lang="en-US" sz="1100" b="1" i="0" u="none" strike="noStrike" dirty="0">
                        <a:solidFill>
                          <a:srgbClr val="269DD8"/>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463041359"/>
                  </a:ext>
                </a:extLst>
              </a:tr>
              <a:tr h="268161">
                <a:tc>
                  <a:txBody>
                    <a:bodyPr/>
                    <a:lstStyle/>
                    <a:p>
                      <a:pPr algn="l" rtl="0" fontAlgn="ctr"/>
                      <a:r>
                        <a:rPr lang="en-US" sz="1100" b="0" i="0" u="none" strike="noStrike" dirty="0">
                          <a:solidFill>
                            <a:srgbClr val="53565A"/>
                          </a:solidFill>
                          <a:effectLst/>
                          <a:latin typeface="+mn-lt"/>
                        </a:rPr>
                        <a:t>Total current liabilities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315,858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329,184</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49,145</a:t>
                      </a:r>
                      <a:endParaRPr lang="en-US" sz="1100" b="0" i="0" u="none" strike="noStrike" dirty="0">
                        <a:solidFill>
                          <a:srgbClr val="53565A"/>
                        </a:solidFill>
                        <a:effectLst/>
                        <a:latin typeface="+mn-lt"/>
                      </a:endParaRPr>
                    </a:p>
                  </a:txBody>
                  <a:tcPr marL="9525" marR="9525" marT="9525" marB="0" anchor="ctr">
                    <a:lnL>
                      <a:noFill/>
                    </a:lnL>
                    <a:lnR>
                      <a:noFill/>
                    </a:lnR>
                    <a:lnT>
                      <a:noFill/>
                    </a:lnT>
                    <a:lnB>
                      <a:noFill/>
                    </a:lnB>
                    <a:noFill/>
                  </a:tcPr>
                </a:tc>
                <a:extLst>
                  <a:ext uri="{0D108BD9-81ED-4DB2-BD59-A6C34878D82A}">
                    <a16:rowId xmlns:a16="http://schemas.microsoft.com/office/drawing/2014/main" val="1770086793"/>
                  </a:ext>
                </a:extLst>
              </a:tr>
              <a:tr h="268161">
                <a:tc>
                  <a:txBody>
                    <a:bodyPr/>
                    <a:lstStyle/>
                    <a:p>
                      <a:pPr algn="l" rtl="0" fontAlgn="ctr"/>
                      <a:r>
                        <a:rPr lang="en-US" sz="1100" b="0" i="0" u="none" strike="noStrike" dirty="0">
                          <a:solidFill>
                            <a:srgbClr val="53565A"/>
                          </a:solidFill>
                          <a:effectLst/>
                          <a:latin typeface="+mn-lt"/>
                        </a:rPr>
                        <a:t>Total non-current liabilities </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 214,106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a:solidFill>
                            <a:srgbClr val="53565A"/>
                          </a:solidFill>
                          <a:effectLst/>
                          <a:latin typeface="+mn-lt"/>
                        </a:rPr>
                        <a:t>  215,383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53565A"/>
                          </a:solidFill>
                          <a:effectLst/>
                          <a:latin typeface="+mn-lt"/>
                        </a:rPr>
                        <a:t>32,156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0529716"/>
                  </a:ext>
                </a:extLst>
              </a:tr>
              <a:tr h="268161">
                <a:tc>
                  <a:txBody>
                    <a:bodyPr/>
                    <a:lstStyle/>
                    <a:p>
                      <a:pPr algn="l" rtl="0" fontAlgn="ctr"/>
                      <a:r>
                        <a:rPr lang="en-US" sz="1100" b="1" i="0" u="none" strike="noStrike" dirty="0">
                          <a:solidFill>
                            <a:srgbClr val="269DD8"/>
                          </a:solidFill>
                          <a:effectLst/>
                          <a:latin typeface="+mn-lt"/>
                        </a:rPr>
                        <a:t>Total liabilities </a:t>
                      </a:r>
                    </a:p>
                  </a:txBody>
                  <a:tcPr marL="9525" marR="9525" marT="9525"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  529,964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544,567 </a:t>
                      </a:r>
                      <a:endParaRPr lang="en-US" sz="1100" b="1" i="0" u="none" strike="noStrike" dirty="0">
                        <a:solidFill>
                          <a:srgbClr val="269DD8"/>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269DD8"/>
                          </a:solidFill>
                          <a:effectLst/>
                          <a:latin typeface="+mn-lt"/>
                        </a:rPr>
                        <a:t>81,301</a:t>
                      </a:r>
                      <a:endParaRPr lang="en-US" sz="1100" b="1" i="0" u="none" strike="noStrike" dirty="0">
                        <a:solidFill>
                          <a:srgbClr val="269DD8"/>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028610"/>
                  </a:ext>
                </a:extLst>
              </a:tr>
            </a:tbl>
          </a:graphicData>
        </a:graphic>
      </p:graphicFrame>
      <p:sp>
        <p:nvSpPr>
          <p:cNvPr id="3" name="Rectangle 25">
            <a:extLst>
              <a:ext uri="{FF2B5EF4-FFF2-40B4-BE49-F238E27FC236}">
                <a16:creationId xmlns:a16="http://schemas.microsoft.com/office/drawing/2014/main" id="{771CCBA1-9DFA-4CE0-8B4D-4A6E9822BF5C}"/>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Summary Financials – Income Statement</a:t>
            </a:r>
            <a:endParaRPr lang="en-US" sz="2800" kern="0" dirty="0"/>
          </a:p>
        </p:txBody>
      </p:sp>
    </p:spTree>
    <p:custDataLst>
      <p:tags r:id="rId1"/>
    </p:custDataLst>
    <p:extLst>
      <p:ext uri="{BB962C8B-B14F-4D97-AF65-F5344CB8AC3E}">
        <p14:creationId xmlns:p14="http://schemas.microsoft.com/office/powerpoint/2010/main" val="91776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bwMode="gray">
          <a:xfrm>
            <a:off x="825500" y="1088607"/>
            <a:ext cx="12517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a:solidFill>
                  <a:srgbClr val="6DCEE5"/>
                </a:solidFill>
              </a:rPr>
              <a:t>(RMB Thousand)</a:t>
            </a:r>
          </a:p>
        </p:txBody>
      </p:sp>
      <p:sp>
        <p:nvSpPr>
          <p:cNvPr id="7" name="TextBox 13"/>
          <p:cNvSpPr txBox="1"/>
          <p:nvPr/>
        </p:nvSpPr>
        <p:spPr bwMode="gray">
          <a:xfrm>
            <a:off x="914400" y="6355348"/>
            <a:ext cx="7623419" cy="323165"/>
          </a:xfrm>
          <a:prstGeom prst="rect">
            <a:avLst/>
          </a:prstGeom>
          <a:noFill/>
        </p:spPr>
        <p:txBody>
          <a:bodyPr wrap="square" lIns="0" tIns="0" rIns="0" bIns="0" rtlCol="0">
            <a:spAutoFit/>
          </a:bodyPr>
          <a:lstStyle/>
          <a:p>
            <a:pPr algn="l">
              <a:defRPr/>
            </a:pPr>
            <a:r>
              <a:rPr lang="en-US" altLang="ja-JP" sz="700" kern="0" dirty="0">
                <a:solidFill>
                  <a:srgbClr val="53565A"/>
                </a:solidFill>
                <a:latin typeface="Arial"/>
                <a:ea typeface="MS PGothic" panose="020B0600070205080204" pitchFamily="34" charset="-128"/>
              </a:rPr>
              <a:t>Note: </a:t>
            </a:r>
          </a:p>
          <a:p>
            <a:pPr algn="l">
              <a:defRPr/>
            </a:pPr>
            <a:r>
              <a:rPr lang="en-US" altLang="ja-JP" sz="700" kern="0" dirty="0">
                <a:solidFill>
                  <a:srgbClr val="53565A"/>
                </a:solidFill>
                <a:latin typeface="Arial"/>
                <a:ea typeface="MS PGothic" panose="020B0600070205080204" pitchFamily="34" charset="-128"/>
              </a:rPr>
              <a:t>EBITDA refers to net loss excluding income tax expenses, interest expense, interest income, depreciation and amortization expenses, but including all the professional expenses in relation to initial public offering. EBITDA is a Non-GAAP financial measurement. Please refer to “Non-GAAP financial measurement”.</a:t>
            </a:r>
            <a:endParaRPr lang="en-US" altLang="ja-JP" sz="700" kern="0" dirty="0">
              <a:solidFill>
                <a:srgbClr val="53565A"/>
              </a:solidFill>
              <a:highlight>
                <a:srgbClr val="FFFF00"/>
              </a:highlight>
              <a:latin typeface="Arial"/>
              <a:ea typeface="MS PGothic" panose="020B0600070205080204" pitchFamily="34" charset="-128"/>
            </a:endParaRPr>
          </a:p>
        </p:txBody>
      </p:sp>
      <p:sp>
        <p:nvSpPr>
          <p:cNvPr id="6" name="灯片编号占位符 5"/>
          <p:cNvSpPr>
            <a:spLocks noGrp="1"/>
          </p:cNvSpPr>
          <p:nvPr>
            <p:ph type="sldNum" sz="quarter" idx="4"/>
          </p:nvPr>
        </p:nvSpPr>
        <p:spPr>
          <a:xfrm>
            <a:off x="495787" y="6610896"/>
            <a:ext cx="304800" cy="145504"/>
          </a:xfrm>
        </p:spPr>
        <p:txBody>
          <a:bodyPr/>
          <a:lstStyle/>
          <a:p>
            <a:pPr>
              <a:defRPr/>
            </a:pPr>
            <a:fld id="{DE75C8BA-6B78-4C03-8697-F97FF6E5FC61}" type="slidenum">
              <a:rPr lang="en-US">
                <a:solidFill>
                  <a:srgbClr val="53565A">
                    <a:tint val="75000"/>
                  </a:srgbClr>
                </a:solidFill>
              </a:rPr>
              <a:pPr>
                <a:defRPr/>
              </a:pPr>
              <a:t>12</a:t>
            </a:fld>
            <a:endParaRPr lang="en-US">
              <a:solidFill>
                <a:srgbClr val="53565A">
                  <a:tint val="75000"/>
                </a:srgbClr>
              </a:solidFill>
            </a:endParaRPr>
          </a:p>
        </p:txBody>
      </p:sp>
      <p:graphicFrame>
        <p:nvGraphicFramePr>
          <p:cNvPr id="8" name="Table 2">
            <a:extLst>
              <a:ext uri="{FF2B5EF4-FFF2-40B4-BE49-F238E27FC236}">
                <a16:creationId xmlns:a16="http://schemas.microsoft.com/office/drawing/2014/main" id="{8E7F9BF7-7DA4-17D0-2E78-79E2CD5B2FD8}"/>
              </a:ext>
            </a:extLst>
          </p:cNvPr>
          <p:cNvGraphicFramePr>
            <a:graphicFrameLocks noGrp="1"/>
          </p:cNvGraphicFramePr>
          <p:nvPr>
            <p:extLst>
              <p:ext uri="{D42A27DB-BD31-4B8C-83A1-F6EECF244321}">
                <p14:modId xmlns:p14="http://schemas.microsoft.com/office/powerpoint/2010/main" val="141879107"/>
              </p:ext>
            </p:extLst>
          </p:nvPr>
        </p:nvGraphicFramePr>
        <p:xfrm>
          <a:off x="825500" y="1225564"/>
          <a:ext cx="10655299" cy="2355836"/>
        </p:xfrm>
        <a:graphic>
          <a:graphicData uri="http://schemas.openxmlformats.org/drawingml/2006/table">
            <a:tbl>
              <a:tblPr/>
              <a:tblGrid>
                <a:gridCol w="5762126">
                  <a:extLst>
                    <a:ext uri="{9D8B030D-6E8A-4147-A177-3AD203B41FA5}">
                      <a16:colId xmlns:a16="http://schemas.microsoft.com/office/drawing/2014/main" val="3998384422"/>
                    </a:ext>
                  </a:extLst>
                </a:gridCol>
                <a:gridCol w="304096">
                  <a:extLst>
                    <a:ext uri="{9D8B030D-6E8A-4147-A177-3AD203B41FA5}">
                      <a16:colId xmlns:a16="http://schemas.microsoft.com/office/drawing/2014/main" val="3338736043"/>
                    </a:ext>
                  </a:extLst>
                </a:gridCol>
                <a:gridCol w="2280717">
                  <a:extLst>
                    <a:ext uri="{9D8B030D-6E8A-4147-A177-3AD203B41FA5}">
                      <a16:colId xmlns:a16="http://schemas.microsoft.com/office/drawing/2014/main" val="2355151426"/>
                    </a:ext>
                  </a:extLst>
                </a:gridCol>
                <a:gridCol w="414676">
                  <a:extLst>
                    <a:ext uri="{9D8B030D-6E8A-4147-A177-3AD203B41FA5}">
                      <a16:colId xmlns:a16="http://schemas.microsoft.com/office/drawing/2014/main" val="2795943945"/>
                    </a:ext>
                  </a:extLst>
                </a:gridCol>
                <a:gridCol w="1893684">
                  <a:extLst>
                    <a:ext uri="{9D8B030D-6E8A-4147-A177-3AD203B41FA5}">
                      <a16:colId xmlns:a16="http://schemas.microsoft.com/office/drawing/2014/main" val="565791651"/>
                    </a:ext>
                  </a:extLst>
                </a:gridCol>
              </a:tblGrid>
              <a:tr h="271735">
                <a:tc rowSpan="2">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BDF2"/>
                          </a:solidFill>
                          <a:effectLst/>
                          <a:latin typeface="+mn-lt"/>
                        </a:rPr>
                        <a:t>Three Months Ended</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en-US"/>
                    </a:p>
                  </a:txBody>
                  <a:tcPr/>
                </a:tc>
                <a:tc rowSpan="2"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BDF2"/>
                          </a:solidFill>
                          <a:effectLst/>
                          <a:latin typeface="+mn-lt"/>
                        </a:rPr>
                        <a:t>Three Months Ended</a:t>
                      </a:r>
                    </a:p>
                  </a:txBody>
                  <a:tcPr marL="4676" marR="4676" marT="4676" marB="0" anchor="ctr">
                    <a:lnL w="12700" cap="flat" cmpd="sng" algn="ctr">
                      <a:noFill/>
                      <a:prstDash val="dash"/>
                      <a:round/>
                      <a:headEnd type="none" w="med" len="med"/>
                      <a:tailEnd type="none" w="med" len="med"/>
                    </a:lnL>
                    <a:lnR>
                      <a:noFill/>
                    </a:lnR>
                    <a:lnT>
                      <a:noFill/>
                    </a:lnT>
                  </a:tcPr>
                </a:tc>
                <a:extLst>
                  <a:ext uri="{0D108BD9-81ED-4DB2-BD59-A6C34878D82A}">
                    <a16:rowId xmlns:a16="http://schemas.microsoft.com/office/drawing/2014/main" val="1753658680"/>
                  </a:ext>
                </a:extLst>
              </a:tr>
              <a:tr h="214194">
                <a:tc vMerge="1">
                  <a:txBody>
                    <a:bodyPr/>
                    <a:lstStyle/>
                    <a:p>
                      <a:endParaRPr lang="en-US"/>
                    </a:p>
                  </a:txBody>
                  <a:tcPr/>
                </a:tc>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670129691"/>
                  </a:ext>
                </a:extLst>
              </a:tr>
              <a:tr h="268494">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BDF2"/>
                          </a:solidFill>
                          <a:effectLst/>
                          <a:latin typeface="+mn-lt"/>
                          <a:ea typeface="+mn-ea"/>
                          <a:cs typeface="+mn-cs"/>
                        </a:rPr>
                        <a:t>Jun 30, 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dirty="0">
                          <a:solidFill>
                            <a:srgbClr val="00BDF2"/>
                          </a:solidFill>
                          <a:effectLst/>
                          <a:latin typeface="+mn-lt"/>
                        </a:rPr>
                        <a:t>Jun 30</a:t>
                      </a:r>
                      <a:r>
                        <a:rPr lang="en-US" sz="1100" b="1" i="0" u="none" strike="noStrike" baseline="0" dirty="0">
                          <a:solidFill>
                            <a:srgbClr val="00BDF2"/>
                          </a:solidFill>
                          <a:effectLst/>
                          <a:latin typeface="+mn-lt"/>
                        </a:rPr>
                        <a:t>, 2022</a:t>
                      </a: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574698"/>
                  </a:ext>
                </a:extLst>
              </a:tr>
              <a:tr h="268494">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BDF2"/>
                          </a:solidFill>
                          <a:effectLst/>
                          <a:latin typeface="+mn-lt"/>
                          <a:ea typeface="+mn-ea"/>
                          <a:cs typeface="+mn-cs"/>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endParaRPr lang="en-US" sz="1100" b="1" i="0" u="none" strike="noStrike" dirty="0">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dirty="0">
                          <a:solidFill>
                            <a:srgbClr val="00BDF2"/>
                          </a:solidFill>
                          <a:effectLst/>
                          <a:latin typeface="+mn-lt"/>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3975003145"/>
                  </a:ext>
                </a:extLst>
              </a:tr>
              <a:tr h="214194">
                <a:tc>
                  <a:txBody>
                    <a:bodyPr/>
                    <a:lstStyle/>
                    <a:p>
                      <a:pPr algn="l" rtl="0" fontAlgn="ctr"/>
                      <a:endParaRPr lang="en-US" sz="1100" b="1" i="0" u="none" strike="noStrike" dirty="0">
                        <a:solidFill>
                          <a:srgbClr val="269DD8"/>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5342965"/>
                  </a:ext>
                </a:extLst>
              </a:tr>
              <a:tr h="223745">
                <a:tc>
                  <a:txBody>
                    <a:bodyPr/>
                    <a:lstStyle/>
                    <a:p>
                      <a:pPr algn="l" rtl="0" fontAlgn="ctr"/>
                      <a:r>
                        <a:rPr lang="en-US" sz="1100" b="0" i="0" u="none" strike="noStrike" dirty="0">
                          <a:solidFill>
                            <a:srgbClr val="53565A"/>
                          </a:solidFill>
                          <a:effectLst/>
                          <a:latin typeface="+mn-lt"/>
                        </a:rPr>
                        <a:t>Net loss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(37,360)</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a:t>
                      </a:r>
                      <a:r>
                        <a:rPr lang="en-US" sz="1100" b="0" i="0" u="none" strike="noStrike" dirty="0" smtClean="0">
                          <a:solidFill>
                            <a:srgbClr val="53565A"/>
                          </a:solidFill>
                          <a:effectLst/>
                          <a:latin typeface="+mn-lt"/>
                        </a:rPr>
                        <a:t>(12,416)</a:t>
                      </a: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3699558452"/>
                  </a:ext>
                </a:extLst>
              </a:tr>
              <a:tr h="223745">
                <a:tc>
                  <a:txBody>
                    <a:bodyPr/>
                    <a:lstStyle/>
                    <a:p>
                      <a:pPr algn="l" rtl="0" fontAlgn="ctr"/>
                      <a:r>
                        <a:rPr lang="en-US" sz="1100" b="0" i="0" u="none" strike="noStrike" dirty="0">
                          <a:solidFill>
                            <a:srgbClr val="53565A"/>
                          </a:solidFill>
                          <a:effectLst/>
                          <a:latin typeface="+mn-lt"/>
                        </a:rPr>
                        <a:t>Fair value change of derivative liabilities</a:t>
                      </a:r>
                    </a:p>
                  </a:txBody>
                  <a:tcPr marL="84163"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mn-lt"/>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(162)</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mn-lt"/>
                        </a:rPr>
                        <a:t> 2,156 </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627170806"/>
                  </a:ext>
                </a:extLst>
              </a:tr>
              <a:tr h="2237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53565A"/>
                          </a:solidFill>
                          <a:effectLst/>
                          <a:latin typeface="+mn-lt"/>
                        </a:rPr>
                        <a:t>  Share-based compensation</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5,986</a:t>
                      </a:r>
                    </a:p>
                  </a:txBody>
                  <a:tcPr marL="4676" marR="4676" marT="4676" marB="0" anchor="ctr">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rtl="0" fontAlgn="ctr"/>
                      <a:endParaRPr lang="en-US" sz="1100" b="0" i="0" u="none" strike="noStrike" dirty="0">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rtl="0" fontAlgn="ctr"/>
                      <a:r>
                        <a:rPr lang="en-US" sz="1100" b="0" i="0" u="none" strike="noStrike" dirty="0">
                          <a:solidFill>
                            <a:srgbClr val="53565A"/>
                          </a:solidFill>
                          <a:effectLst/>
                          <a:latin typeface="+mn-lt"/>
                        </a:rPr>
                        <a:t> (250)</a:t>
                      </a:r>
                    </a:p>
                  </a:txBody>
                  <a:tcPr marL="4676" marR="4676" marT="4676" marB="0" anchor="ctr">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2829969037"/>
                  </a:ext>
                </a:extLst>
              </a:tr>
              <a:tr h="223745">
                <a:tc>
                  <a:txBody>
                    <a:bodyPr/>
                    <a:lstStyle/>
                    <a:p>
                      <a:pPr algn="l" rtl="0" fontAlgn="ctr"/>
                      <a:r>
                        <a:rPr lang="en-US" sz="1100" b="1" i="0" u="none" strike="noStrike" dirty="0">
                          <a:solidFill>
                            <a:srgbClr val="269DD8"/>
                          </a:solidFill>
                          <a:effectLst/>
                          <a:latin typeface="+mn-lt"/>
                        </a:rPr>
                        <a:t>  Non-GAAP Net loss </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(31,536)</a:t>
                      </a:r>
                    </a:p>
                  </a:txBody>
                  <a:tcPr marL="4676" marR="4676" marT="4676"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dirty="0">
                          <a:solidFill>
                            <a:srgbClr val="269DD8"/>
                          </a:solidFill>
                          <a:effectLst/>
                          <a:latin typeface="+mn-lt"/>
                        </a:rPr>
                        <a:t> </a:t>
                      </a:r>
                      <a:r>
                        <a:rPr lang="en-US" sz="1100" b="1" i="0" u="none" strike="noStrike" dirty="0" smtClean="0">
                          <a:solidFill>
                            <a:srgbClr val="269DD8"/>
                          </a:solidFill>
                          <a:effectLst/>
                          <a:latin typeface="+mn-lt"/>
                        </a:rPr>
                        <a:t>(10,510)</a:t>
                      </a: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6137387"/>
                  </a:ext>
                </a:extLst>
              </a:tr>
              <a:tr h="223745">
                <a:tc>
                  <a:txBody>
                    <a:bodyPr/>
                    <a:lstStyle/>
                    <a:p>
                      <a:pPr algn="l" rtl="0" fontAlgn="ctr"/>
                      <a:r>
                        <a:rPr lang="en-US" sz="1100" b="1" i="0" u="none" strike="noStrike" dirty="0">
                          <a:solidFill>
                            <a:srgbClr val="269DD8"/>
                          </a:solidFill>
                          <a:effectLst/>
                          <a:latin typeface="+mn-lt"/>
                        </a:rPr>
                        <a:t>  Non-GAAP Net Loss Margin</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mn-lt"/>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mn-lt"/>
                        </a:rPr>
                        <a:t>(9.8%)</a:t>
                      </a:r>
                    </a:p>
                  </a:txBody>
                  <a:tcPr marL="4676" marR="4676" marT="4676"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dirty="0" smtClean="0">
                          <a:solidFill>
                            <a:srgbClr val="269DD8"/>
                          </a:solidFill>
                          <a:effectLst/>
                          <a:latin typeface="+mn-lt"/>
                        </a:rPr>
                        <a:t>(3.3%)</a:t>
                      </a:r>
                      <a:endParaRPr lang="en-US" sz="1100" b="1" i="0" u="none" strike="noStrike" dirty="0">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430030"/>
                  </a:ext>
                </a:extLst>
              </a:tr>
            </a:tbl>
          </a:graphicData>
        </a:graphic>
      </p:graphicFrame>
      <p:graphicFrame>
        <p:nvGraphicFramePr>
          <p:cNvPr id="10" name="Table 8">
            <a:extLst>
              <a:ext uri="{FF2B5EF4-FFF2-40B4-BE49-F238E27FC236}">
                <a16:creationId xmlns:a16="http://schemas.microsoft.com/office/drawing/2014/main" id="{04886158-9AB6-44BC-BDFC-8250D8582D16}"/>
              </a:ext>
            </a:extLst>
          </p:cNvPr>
          <p:cNvGraphicFramePr>
            <a:graphicFrameLocks noGrp="1"/>
          </p:cNvGraphicFramePr>
          <p:nvPr>
            <p:extLst>
              <p:ext uri="{D42A27DB-BD31-4B8C-83A1-F6EECF244321}">
                <p14:modId xmlns:p14="http://schemas.microsoft.com/office/powerpoint/2010/main" val="1319852793"/>
              </p:ext>
            </p:extLst>
          </p:nvPr>
        </p:nvGraphicFramePr>
        <p:xfrm>
          <a:off x="825500" y="3564505"/>
          <a:ext cx="10655298" cy="2645212"/>
        </p:xfrm>
        <a:graphic>
          <a:graphicData uri="http://schemas.openxmlformats.org/drawingml/2006/table">
            <a:tbl>
              <a:tblPr/>
              <a:tblGrid>
                <a:gridCol w="5762123">
                  <a:extLst>
                    <a:ext uri="{9D8B030D-6E8A-4147-A177-3AD203B41FA5}">
                      <a16:colId xmlns:a16="http://schemas.microsoft.com/office/drawing/2014/main" val="3998384422"/>
                    </a:ext>
                  </a:extLst>
                </a:gridCol>
                <a:gridCol w="304096">
                  <a:extLst>
                    <a:ext uri="{9D8B030D-6E8A-4147-A177-3AD203B41FA5}">
                      <a16:colId xmlns:a16="http://schemas.microsoft.com/office/drawing/2014/main" val="3338736043"/>
                    </a:ext>
                  </a:extLst>
                </a:gridCol>
                <a:gridCol w="2280719">
                  <a:extLst>
                    <a:ext uri="{9D8B030D-6E8A-4147-A177-3AD203B41FA5}">
                      <a16:colId xmlns:a16="http://schemas.microsoft.com/office/drawing/2014/main" val="2355151426"/>
                    </a:ext>
                  </a:extLst>
                </a:gridCol>
                <a:gridCol w="414676">
                  <a:extLst>
                    <a:ext uri="{9D8B030D-6E8A-4147-A177-3AD203B41FA5}">
                      <a16:colId xmlns:a16="http://schemas.microsoft.com/office/drawing/2014/main" val="2795943945"/>
                    </a:ext>
                  </a:extLst>
                </a:gridCol>
                <a:gridCol w="1893684">
                  <a:extLst>
                    <a:ext uri="{9D8B030D-6E8A-4147-A177-3AD203B41FA5}">
                      <a16:colId xmlns:a16="http://schemas.microsoft.com/office/drawing/2014/main" val="565791651"/>
                    </a:ext>
                  </a:extLst>
                </a:gridCol>
              </a:tblGrid>
              <a:tr h="248008">
                <a:tc rowSpan="2">
                  <a:txBody>
                    <a:bodyPr/>
                    <a:lstStyle/>
                    <a:p>
                      <a:pPr algn="ctr"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BDF2"/>
                          </a:solidFill>
                          <a:effectLst/>
                          <a:latin typeface="Arial" panose="020B0604020202020204" pitchFamily="34" charset="0"/>
                          <a:cs typeface="Arial" panose="020B0604020202020204" pitchFamily="34" charset="0"/>
                        </a:rPr>
                        <a:t>Three Months Ended</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en-US"/>
                    </a:p>
                  </a:txBody>
                  <a:tcPr/>
                </a:tc>
                <a:tc rowSpan="2"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BDF2"/>
                          </a:solidFill>
                          <a:effectLst/>
                          <a:latin typeface="+mn-lt"/>
                        </a:rPr>
                        <a:t>Three Months Ended</a:t>
                      </a:r>
                    </a:p>
                  </a:txBody>
                  <a:tcPr marL="4676" marR="4676" marT="4676" marB="0" anchor="ctr">
                    <a:lnL w="12700" cap="flat" cmpd="sng" algn="ctr">
                      <a:noFill/>
                      <a:prstDash val="dash"/>
                      <a:round/>
                      <a:headEnd type="none" w="med" len="med"/>
                      <a:tailEnd type="none" w="med" len="med"/>
                    </a:lnL>
                    <a:lnR>
                      <a:noFill/>
                    </a:lnR>
                    <a:lnT>
                      <a:noFill/>
                    </a:lnT>
                  </a:tcPr>
                </a:tc>
                <a:extLst>
                  <a:ext uri="{0D108BD9-81ED-4DB2-BD59-A6C34878D82A}">
                    <a16:rowId xmlns:a16="http://schemas.microsoft.com/office/drawing/2014/main" val="1753658680"/>
                  </a:ext>
                </a:extLst>
              </a:tr>
              <a:tr h="202823">
                <a:tc vMerge="1">
                  <a:txBody>
                    <a:bodyPr/>
                    <a:lstStyle/>
                    <a:p>
                      <a:endParaRPr lang="en-US"/>
                    </a:p>
                  </a:txBody>
                  <a:tcPr/>
                </a:tc>
                <a:tc>
                  <a:txBody>
                    <a:bodyPr/>
                    <a:lstStyle/>
                    <a:p>
                      <a:pPr algn="ctr"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670129691"/>
                  </a:ext>
                </a:extLst>
              </a:tr>
              <a:tr h="254241">
                <a:tc>
                  <a:txBody>
                    <a:bodyPr/>
                    <a:lstStyle/>
                    <a:p>
                      <a:pPr algn="ctr"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BDF2"/>
                          </a:solidFill>
                          <a:effectLst/>
                          <a:latin typeface="Arial" panose="020B0604020202020204" pitchFamily="34" charset="0"/>
                          <a:ea typeface="+mn-ea"/>
                          <a:cs typeface="Arial" panose="020B0604020202020204" pitchFamily="34" charset="0"/>
                        </a:rPr>
                        <a:t>Jun 30, 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dirty="0">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dirty="0">
                          <a:solidFill>
                            <a:srgbClr val="00BDF2"/>
                          </a:solidFill>
                          <a:effectLst/>
                          <a:latin typeface="Arial" panose="020B0604020202020204" pitchFamily="34" charset="0"/>
                          <a:cs typeface="Arial" panose="020B0604020202020204" pitchFamily="34" charset="0"/>
                        </a:rPr>
                        <a:t>Jun 30, 2022</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574698"/>
                  </a:ext>
                </a:extLst>
              </a:tr>
              <a:tr h="254241">
                <a:tc>
                  <a:txBody>
                    <a:bodyPr/>
                    <a:lstStyle/>
                    <a:p>
                      <a:pPr algn="l"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00BDF2"/>
                          </a:solidFill>
                          <a:effectLst/>
                          <a:latin typeface="Arial" panose="020B0604020202020204" pitchFamily="34" charset="0"/>
                          <a:ea typeface="+mn-ea"/>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endParaRPr lang="en-US" sz="1100" b="1" i="0" u="none" strike="noStrike" dirty="0">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dirty="0">
                          <a:solidFill>
                            <a:srgbClr val="00BDF2"/>
                          </a:solidFill>
                          <a:effectLst/>
                          <a:latin typeface="Arial" panose="020B0604020202020204" pitchFamily="34" charset="0"/>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3975003145"/>
                  </a:ext>
                </a:extLst>
              </a:tr>
              <a:tr h="202823">
                <a:tc>
                  <a:txBody>
                    <a:bodyPr/>
                    <a:lstStyle/>
                    <a:p>
                      <a:pPr algn="l" rtl="0" fontAlgn="ctr"/>
                      <a:endParaRPr lang="en-US" sz="1100" b="1" i="0" u="none" strike="noStrike" dirty="0">
                        <a:solidFill>
                          <a:srgbClr val="269DD8"/>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5342965"/>
                  </a:ext>
                </a:extLst>
              </a:tr>
              <a:tr h="211868">
                <a:tc>
                  <a:txBody>
                    <a:bodyPr/>
                    <a:lstStyle/>
                    <a:p>
                      <a:pPr algn="l" rtl="0" fontAlgn="ctr"/>
                      <a:r>
                        <a:rPr lang="en-US" sz="1100" b="0" i="0" u="none" strike="noStrike" dirty="0">
                          <a:solidFill>
                            <a:srgbClr val="53565A"/>
                          </a:solidFill>
                          <a:effectLst/>
                          <a:latin typeface="Arial" panose="020B0604020202020204" pitchFamily="34" charset="0"/>
                          <a:cs typeface="Arial" panose="020B0604020202020204" pitchFamily="34" charset="0"/>
                        </a:rPr>
                        <a:t>Net loss</a:t>
                      </a:r>
                    </a:p>
                  </a:txBody>
                  <a:tcPr marL="84163"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(37,360)</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 </a:t>
                      </a:r>
                      <a:r>
                        <a:rPr lang="en-US" sz="1100" b="0" i="0" u="none" strike="noStrike" dirty="0" smtClean="0">
                          <a:solidFill>
                            <a:srgbClr val="53565A"/>
                          </a:solidFill>
                          <a:effectLst/>
                          <a:latin typeface="Arial" panose="020B0604020202020204" pitchFamily="34" charset="0"/>
                          <a:cs typeface="Arial" panose="020B0604020202020204" pitchFamily="34" charset="0"/>
                        </a:rPr>
                        <a:t>(12,416)</a:t>
                      </a: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3699558452"/>
                  </a:ext>
                </a:extLst>
              </a:tr>
              <a:tr h="211868">
                <a:tc>
                  <a:txBody>
                    <a:bodyPr/>
                    <a:lstStyle/>
                    <a:p>
                      <a:pPr algn="l" rtl="0" fontAlgn="ctr"/>
                      <a:r>
                        <a:rPr lang="en-US" sz="1100" b="0" i="0" u="none" strike="noStrike" dirty="0">
                          <a:solidFill>
                            <a:srgbClr val="53565A"/>
                          </a:solidFill>
                          <a:effectLst/>
                          <a:latin typeface="Arial" panose="020B0604020202020204" pitchFamily="34" charset="0"/>
                          <a:cs typeface="Arial" panose="020B0604020202020204" pitchFamily="34" charset="0"/>
                        </a:rPr>
                        <a:t>Income tax expenses</a:t>
                      </a:r>
                    </a:p>
                  </a:txBody>
                  <a:tcPr marL="84163"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 (1,009)</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 (188)</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2193651982"/>
                  </a:ext>
                </a:extLst>
              </a:tr>
              <a:tr h="211868">
                <a:tc>
                  <a:txBody>
                    <a:bodyPr/>
                    <a:lstStyle/>
                    <a:p>
                      <a:pPr algn="l" rtl="0" fontAlgn="ctr"/>
                      <a:r>
                        <a:rPr lang="en-US" sz="1100" b="0" i="0" u="none" strike="noStrike" dirty="0">
                          <a:solidFill>
                            <a:srgbClr val="53565A"/>
                          </a:solidFill>
                          <a:effectLst/>
                          <a:latin typeface="Arial" panose="020B0604020202020204" pitchFamily="34" charset="0"/>
                          <a:cs typeface="Arial" panose="020B0604020202020204" pitchFamily="34" charset="0"/>
                        </a:rPr>
                        <a:t>Interest expenses</a:t>
                      </a:r>
                    </a:p>
                  </a:txBody>
                  <a:tcPr marL="84163"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6,062</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 4,089 </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42641809"/>
                  </a:ext>
                </a:extLst>
              </a:tr>
              <a:tr h="211868">
                <a:tc>
                  <a:txBody>
                    <a:bodyPr/>
                    <a:lstStyle/>
                    <a:p>
                      <a:pPr algn="l" rtl="0" fontAlgn="ctr"/>
                      <a:r>
                        <a:rPr lang="en-US" sz="1100" b="0" i="0" u="none" strike="noStrike" dirty="0">
                          <a:solidFill>
                            <a:srgbClr val="53565A"/>
                          </a:solidFill>
                          <a:effectLst/>
                          <a:latin typeface="Arial" panose="020B0604020202020204" pitchFamily="34" charset="0"/>
                          <a:cs typeface="Arial" panose="020B0604020202020204" pitchFamily="34" charset="0"/>
                        </a:rPr>
                        <a:t>Interest income</a:t>
                      </a:r>
                    </a:p>
                  </a:txBody>
                  <a:tcPr marL="84163"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(5,187)</a:t>
                      </a: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 (2,442)</a:t>
                      </a:r>
                    </a:p>
                  </a:txBody>
                  <a:tcPr marL="4676" marR="4676" marT="4676"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627170806"/>
                  </a:ext>
                </a:extLst>
              </a:tr>
              <a:tr h="21186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53565A"/>
                          </a:solidFill>
                          <a:effectLst/>
                          <a:latin typeface="Arial" panose="020B0604020202020204" pitchFamily="34" charset="0"/>
                          <a:cs typeface="Arial" panose="020B0604020202020204" pitchFamily="34" charset="0"/>
                        </a:rPr>
                        <a:t>  Depreciation and amortization</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1,928</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3565A"/>
                          </a:solidFill>
                          <a:effectLst/>
                          <a:latin typeface="Arial" panose="020B0604020202020204" pitchFamily="34" charset="0"/>
                          <a:cs typeface="Arial" panose="020B0604020202020204" pitchFamily="34" charset="0"/>
                        </a:rPr>
                        <a:t> 1,922 </a:t>
                      </a: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969037"/>
                  </a:ext>
                </a:extLst>
              </a:tr>
              <a:tr h="21186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269DD8"/>
                          </a:solidFill>
                          <a:effectLst/>
                          <a:latin typeface="Arial" panose="020B0604020202020204" pitchFamily="34" charset="0"/>
                          <a:ea typeface="+mn-ea"/>
                          <a:cs typeface="Arial" panose="020B0604020202020204" pitchFamily="34" charset="0"/>
                        </a:rPr>
                        <a:t>  EBITDA</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dirty="0">
                          <a:solidFill>
                            <a:srgbClr val="269DD8"/>
                          </a:solidFill>
                          <a:effectLst/>
                          <a:latin typeface="Arial" panose="020B0604020202020204" pitchFamily="34" charset="0"/>
                          <a:ea typeface="+mn-ea"/>
                          <a:cs typeface="Arial" panose="020B0604020202020204" pitchFamily="34" charset="0"/>
                        </a:rPr>
                        <a:t>(35,566)</a:t>
                      </a:r>
                    </a:p>
                  </a:txBody>
                  <a:tcPr marL="4676" marR="4676" marT="4676"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0" i="0" u="none" strike="noStrike" dirty="0">
                        <a:solidFill>
                          <a:srgbClr val="53565A"/>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100" b="1" i="0" u="none" strike="noStrike" kern="1200" dirty="0">
                          <a:solidFill>
                            <a:srgbClr val="269DD8"/>
                          </a:solidFill>
                          <a:effectLst/>
                          <a:latin typeface="Arial" panose="020B0604020202020204" pitchFamily="34" charset="0"/>
                          <a:ea typeface="+mn-ea"/>
                          <a:cs typeface="Arial" panose="020B0604020202020204" pitchFamily="34" charset="0"/>
                        </a:rPr>
                        <a:t> </a:t>
                      </a:r>
                      <a:r>
                        <a:rPr lang="en-US" sz="1100" b="1" i="0" u="none" strike="noStrike" kern="1200" dirty="0" smtClean="0">
                          <a:solidFill>
                            <a:srgbClr val="269DD8"/>
                          </a:solidFill>
                          <a:effectLst/>
                          <a:latin typeface="Arial" panose="020B0604020202020204" pitchFamily="34" charset="0"/>
                          <a:ea typeface="+mn-ea"/>
                          <a:cs typeface="Arial" panose="020B0604020202020204" pitchFamily="34" charset="0"/>
                        </a:rPr>
                        <a:t>(9,035)</a:t>
                      </a:r>
                      <a:endParaRPr lang="en-US" sz="1100" b="1" i="0" u="none" strike="noStrike" kern="1200" dirty="0">
                        <a:solidFill>
                          <a:srgbClr val="269DD8"/>
                        </a:solidFill>
                        <a:effectLst/>
                        <a:latin typeface="Arial" panose="020B0604020202020204" pitchFamily="34" charset="0"/>
                        <a:ea typeface="+mn-ea"/>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799614"/>
                  </a:ext>
                </a:extLst>
              </a:tr>
              <a:tr h="211868">
                <a:tc>
                  <a:txBody>
                    <a:bodyPr/>
                    <a:lstStyle/>
                    <a:p>
                      <a:pPr algn="l" rtl="0" fontAlgn="ctr"/>
                      <a:r>
                        <a:rPr lang="en-US" sz="1100" b="1" i="0" u="none" strike="noStrike" dirty="0">
                          <a:solidFill>
                            <a:srgbClr val="269DD8"/>
                          </a:solidFill>
                          <a:effectLst/>
                          <a:latin typeface="Arial" panose="020B0604020202020204" pitchFamily="34" charset="0"/>
                          <a:cs typeface="Arial" panose="020B0604020202020204" pitchFamily="34" charset="0"/>
                        </a:rPr>
                        <a:t>  EBITDA Margin</a:t>
                      </a: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rtl="0" fontAlgn="ctr"/>
                      <a:r>
                        <a:rPr lang="en-US" sz="1100" b="1" i="0" u="none" strike="noStrike" dirty="0">
                          <a:solidFill>
                            <a:srgbClr val="269DD8"/>
                          </a:solidFill>
                          <a:effectLst/>
                          <a:latin typeface="Arial" panose="020B0604020202020204" pitchFamily="34" charset="0"/>
                          <a:cs typeface="Arial" panose="020B0604020202020204" pitchFamily="34" charset="0"/>
                        </a:rPr>
                        <a:t>(11.1%)</a:t>
                      </a:r>
                    </a:p>
                  </a:txBody>
                  <a:tcPr marL="4676" marR="4676" marT="4676"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dirty="0">
                        <a:solidFill>
                          <a:srgbClr val="269DD8"/>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dirty="0" smtClean="0">
                          <a:solidFill>
                            <a:srgbClr val="269DD8"/>
                          </a:solidFill>
                          <a:effectLst/>
                          <a:latin typeface="Arial" panose="020B0604020202020204" pitchFamily="34" charset="0"/>
                          <a:cs typeface="Arial" panose="020B0604020202020204" pitchFamily="34" charset="0"/>
                        </a:rPr>
                        <a:t>(2.9%)</a:t>
                      </a:r>
                      <a:endParaRPr lang="en-US" sz="1100" b="1" i="0" u="none" strike="noStrike" dirty="0">
                        <a:solidFill>
                          <a:srgbClr val="269DD8"/>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6137387"/>
                  </a:ext>
                </a:extLst>
              </a:tr>
            </a:tbl>
          </a:graphicData>
        </a:graphic>
      </p:graphicFrame>
      <p:sp>
        <p:nvSpPr>
          <p:cNvPr id="4" name="Rectangle 25">
            <a:extLst>
              <a:ext uri="{FF2B5EF4-FFF2-40B4-BE49-F238E27FC236}">
                <a16:creationId xmlns:a16="http://schemas.microsoft.com/office/drawing/2014/main" id="{AE5F97D2-BD7F-6685-05A2-787C00D27DC7}"/>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Reconciliation of GAAP and Non-GAAP Results</a:t>
            </a:r>
            <a:endParaRPr lang="en-US" sz="2800" kern="0" dirty="0"/>
          </a:p>
        </p:txBody>
      </p:sp>
    </p:spTree>
    <p:custDataLst>
      <p:tags r:id="rId1"/>
    </p:custDataLst>
    <p:extLst>
      <p:ext uri="{BB962C8B-B14F-4D97-AF65-F5344CB8AC3E}">
        <p14:creationId xmlns:p14="http://schemas.microsoft.com/office/powerpoint/2010/main" val="211526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783BA9F-29DB-DF9F-0897-66E71DAFE8C8}"/>
              </a:ext>
            </a:extLst>
          </p:cNvPr>
          <p:cNvGrpSpPr/>
          <p:nvPr/>
        </p:nvGrpSpPr>
        <p:grpSpPr>
          <a:xfrm>
            <a:off x="0" y="2832896"/>
            <a:ext cx="5092700" cy="1338599"/>
            <a:chOff x="1143000" y="3398502"/>
            <a:chExt cx="5092700" cy="1338599"/>
          </a:xfrm>
        </p:grpSpPr>
        <p:sp>
          <p:nvSpPr>
            <p:cNvPr id="3" name="Rectangle 2"/>
            <p:cNvSpPr/>
            <p:nvPr/>
          </p:nvSpPr>
          <p:spPr bwMode="gray">
            <a:xfrm>
              <a:off x="1143000" y="3398502"/>
              <a:ext cx="5092700" cy="1338599"/>
            </a:xfrm>
            <a:prstGeom prst="rect">
              <a:avLst/>
            </a:prstGeom>
            <a:solidFill>
              <a:schemeClr val="bg1">
                <a:alpha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US" sz="1200">
                <a:solidFill>
                  <a:srgbClr val="FFFFFF"/>
                </a:solidFill>
                <a:latin typeface="Arial"/>
                <a:ea typeface="STKaiti"/>
              </a:endParaRPr>
            </a:p>
          </p:txBody>
        </p:sp>
        <p:sp>
          <p:nvSpPr>
            <p:cNvPr id="17" name="Title 3"/>
            <p:cNvSpPr txBox="1">
              <a:spLocks/>
            </p:cNvSpPr>
            <p:nvPr/>
          </p:nvSpPr>
          <p:spPr bwMode="gray">
            <a:xfrm>
              <a:off x="1351848" y="3436601"/>
              <a:ext cx="4309812" cy="925894"/>
            </a:xfrm>
            <a:prstGeom prst="rect">
              <a:avLst/>
            </a:prstGeom>
            <a:noFill/>
            <a:ln w="12700">
              <a:noFill/>
              <a:miter lim="800000"/>
              <a:headEnd/>
              <a:tailEnd/>
            </a:ln>
            <a:effectLst/>
          </p:spPr>
          <p:txBody>
            <a:bodyPr vert="horz" wrap="square" lIns="45720" tIns="45720" rIns="45720" bIns="45720" numCol="1" anchor="t" anchorCtr="0" compatLnSpc="1">
              <a:prstTxWarp prst="textNoShape">
                <a:avLst/>
              </a:prstTxWarp>
              <a:spAutoFit/>
            </a:bodyPr>
            <a:lstStyle>
              <a:lvl1pPr algn="l" rtl="0" eaLnBrk="1" fontAlgn="base" hangingPunct="1">
                <a:spcBef>
                  <a:spcPct val="0"/>
                </a:spcBef>
                <a:spcAft>
                  <a:spcPct val="0"/>
                </a:spcAft>
                <a:defRPr sz="2400">
                  <a:solidFill>
                    <a:schemeClr val="accent1"/>
                  </a:solidFill>
                  <a:latin typeface="Franklin Gothic Medium Cond" panose="020B0606030402020204" pitchFamily="34" charset="0"/>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spcBef>
                  <a:spcPts val="500"/>
                </a:spcBef>
                <a:defRPr/>
              </a:pPr>
              <a:r>
                <a:rPr lang="en-US" altLang="zh-CN" b="1" i="1" kern="0" dirty="0">
                  <a:solidFill>
                    <a:srgbClr val="F04F24"/>
                  </a:solidFill>
                  <a:latin typeface="+mn-lt"/>
                  <a:ea typeface="STKaiti"/>
                </a:rPr>
                <a:t>Our </a:t>
              </a:r>
              <a:r>
                <a:rPr lang="en-US" altLang="zh-CN" sz="3200" b="1" i="1" kern="0" dirty="0">
                  <a:solidFill>
                    <a:srgbClr val="F04F24"/>
                  </a:solidFill>
                  <a:latin typeface="+mn-lt"/>
                  <a:ea typeface="STKaiti"/>
                </a:rPr>
                <a:t>Vision</a:t>
              </a:r>
              <a:endParaRPr lang="en-US" altLang="zh-CN" b="1" i="1" kern="0" dirty="0">
                <a:solidFill>
                  <a:srgbClr val="F04F24"/>
                </a:solidFill>
                <a:latin typeface="+mn-lt"/>
                <a:ea typeface="STKaiti"/>
              </a:endParaRPr>
            </a:p>
            <a:p>
              <a:pPr>
                <a:spcBef>
                  <a:spcPts val="500"/>
                </a:spcBef>
                <a:defRPr/>
              </a:pPr>
              <a:r>
                <a:rPr lang="en-US" altLang="zh-CN" sz="1800" kern="0" dirty="0">
                  <a:solidFill>
                    <a:srgbClr val="53565A"/>
                  </a:solidFill>
                  <a:latin typeface="+mn-lt"/>
                  <a:ea typeface="STKaiti"/>
                </a:rPr>
                <a:t>Connecting people and pets</a:t>
              </a:r>
              <a:endParaRPr lang="zh-CN" altLang="en-US" sz="1800" kern="0" dirty="0">
                <a:solidFill>
                  <a:srgbClr val="53565A"/>
                </a:solidFill>
                <a:latin typeface="+mn-lt"/>
                <a:ea typeface="STKaiti"/>
              </a:endParaRPr>
            </a:p>
          </p:txBody>
        </p:sp>
      </p:grpSp>
      <p:grpSp>
        <p:nvGrpSpPr>
          <p:cNvPr id="5" name="组合 4">
            <a:extLst>
              <a:ext uri="{FF2B5EF4-FFF2-40B4-BE49-F238E27FC236}">
                <a16:creationId xmlns:a16="http://schemas.microsoft.com/office/drawing/2014/main" id="{F32E2953-37A4-3964-AB41-2DF570CF8370}"/>
              </a:ext>
            </a:extLst>
          </p:cNvPr>
          <p:cNvGrpSpPr/>
          <p:nvPr/>
        </p:nvGrpSpPr>
        <p:grpSpPr>
          <a:xfrm>
            <a:off x="0" y="4401598"/>
            <a:ext cx="5092700" cy="1338599"/>
            <a:chOff x="1143000" y="4854390"/>
            <a:chExt cx="5092700" cy="1338599"/>
          </a:xfrm>
        </p:grpSpPr>
        <p:sp>
          <p:nvSpPr>
            <p:cNvPr id="14" name="Rectangle 13"/>
            <p:cNvSpPr/>
            <p:nvPr/>
          </p:nvSpPr>
          <p:spPr bwMode="gray">
            <a:xfrm>
              <a:off x="1143000" y="4854390"/>
              <a:ext cx="5092700" cy="1338599"/>
            </a:xfrm>
            <a:prstGeom prst="rect">
              <a:avLst/>
            </a:prstGeom>
            <a:solidFill>
              <a:schemeClr val="bg1">
                <a:alpha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US" sz="1200">
                <a:solidFill>
                  <a:srgbClr val="FFFFFF"/>
                </a:solidFill>
                <a:latin typeface="Arial"/>
                <a:ea typeface="STKaiti"/>
              </a:endParaRPr>
            </a:p>
          </p:txBody>
        </p:sp>
        <p:sp>
          <p:nvSpPr>
            <p:cNvPr id="20" name="TextBox 19"/>
            <p:cNvSpPr txBox="1"/>
            <p:nvPr/>
          </p:nvSpPr>
          <p:spPr bwMode="gray">
            <a:xfrm>
              <a:off x="1351848" y="4988015"/>
              <a:ext cx="4614612" cy="1110560"/>
            </a:xfrm>
            <a:prstGeom prst="rect">
              <a:avLst/>
            </a:prstGeom>
            <a:noFill/>
          </p:spPr>
          <p:txBody>
            <a:bodyPr wrap="square" lIns="0" tIns="0" rIns="0" bIns="0" rtlCol="0">
              <a:spAutoFit/>
            </a:bodyPr>
            <a:lstStyle/>
            <a:p>
              <a:pPr algn="l">
                <a:spcBef>
                  <a:spcPts val="500"/>
                </a:spcBef>
                <a:defRPr/>
              </a:pPr>
              <a:r>
                <a:rPr lang="en-US" altLang="ja-JP" sz="2400" b="1" i="1" kern="0" dirty="0">
                  <a:solidFill>
                    <a:srgbClr val="F04F24"/>
                  </a:solidFill>
                  <a:latin typeface="+mn-lt"/>
                  <a:ea typeface="MS PGothic" panose="020B0600070205080204" pitchFamily="34" charset="-128"/>
                </a:rPr>
                <a:t>Our </a:t>
              </a:r>
              <a:r>
                <a:rPr lang="en-US" altLang="ja-JP" sz="3200" b="1" i="1" kern="0" dirty="0">
                  <a:solidFill>
                    <a:srgbClr val="F04F24"/>
                  </a:solidFill>
                  <a:latin typeface="+mn-lt"/>
                  <a:ea typeface="MS PGothic" panose="020B0600070205080204" pitchFamily="34" charset="-128"/>
                </a:rPr>
                <a:t>M</a:t>
              </a:r>
              <a:r>
                <a:rPr lang="en-US" altLang="zh-CN" sz="3200" b="1" i="1" kern="0" dirty="0">
                  <a:solidFill>
                    <a:srgbClr val="F04F24"/>
                  </a:solidFill>
                  <a:latin typeface="+mn-lt"/>
                  <a:ea typeface="MS PGothic" panose="020B0600070205080204" pitchFamily="34" charset="-128"/>
                </a:rPr>
                <a:t>ission</a:t>
              </a:r>
              <a:endParaRPr lang="en-US" altLang="zh-CN" sz="2400" i="1" kern="0" dirty="0">
                <a:solidFill>
                  <a:srgbClr val="F04F24"/>
                </a:solidFill>
                <a:latin typeface="+mn-lt"/>
              </a:endParaRPr>
            </a:p>
            <a:p>
              <a:pPr algn="l">
                <a:spcBef>
                  <a:spcPts val="500"/>
                </a:spcBef>
                <a:defRPr/>
              </a:pPr>
              <a:r>
                <a:rPr lang="en-US" altLang="ja-JP" sz="1800" kern="0" dirty="0">
                  <a:solidFill>
                    <a:srgbClr val="53565A"/>
                  </a:solidFill>
                  <a:latin typeface="+mn-lt"/>
                  <a:ea typeface="MS PGothic" panose="020B0600070205080204" pitchFamily="34" charset="-128"/>
                </a:rPr>
                <a:t>Empower the pet ecosystem and                   instill love and trust into pet parenting</a:t>
              </a:r>
            </a:p>
          </p:txBody>
        </p:sp>
      </p:grpSp>
      <p:pic>
        <p:nvPicPr>
          <p:cNvPr id="13" name="图片 12">
            <a:extLst>
              <a:ext uri="{FF2B5EF4-FFF2-40B4-BE49-F238E27FC236}">
                <a16:creationId xmlns:a16="http://schemas.microsoft.com/office/drawing/2014/main" id="{2A3C1623-7FC1-2041-B2D9-E748C66D54E8}"/>
              </a:ext>
            </a:extLst>
          </p:cNvPr>
          <p:cNvPicPr>
            <a:picLocks noChangeAspect="1"/>
          </p:cNvPicPr>
          <p:nvPr/>
        </p:nvPicPr>
        <p:blipFill>
          <a:blip r:embed="rId3"/>
          <a:stretch>
            <a:fillRect/>
          </a:stretch>
        </p:blipFill>
        <p:spPr>
          <a:xfrm>
            <a:off x="-612321" y="-269917"/>
            <a:ext cx="5955847" cy="3102813"/>
          </a:xfrm>
          <a:prstGeom prst="rect">
            <a:avLst/>
          </a:prstGeom>
        </p:spPr>
      </p:pic>
      <p:sp>
        <p:nvSpPr>
          <p:cNvPr id="4" name="灯片编号占位符 3"/>
          <p:cNvSpPr>
            <a:spLocks noGrp="1"/>
          </p:cNvSpPr>
          <p:nvPr>
            <p:ph type="sldNum" sz="quarter" idx="4"/>
          </p:nvPr>
        </p:nvSpPr>
        <p:spPr/>
        <p:txBody>
          <a:bodyPr/>
          <a:lstStyle/>
          <a:p>
            <a:fld id="{DE75C8BA-6B78-4C03-8697-F97FF6E5FC61}" type="slidenum">
              <a:rPr lang="en-US" smtClean="0"/>
              <a:pPr/>
              <a:t>2</a:t>
            </a:fld>
            <a:endParaRPr lang="en-US"/>
          </a:p>
        </p:txBody>
      </p:sp>
    </p:spTree>
    <p:custDataLst>
      <p:tags r:id="rId1"/>
    </p:custDataLst>
    <p:extLst>
      <p:ext uri="{BB962C8B-B14F-4D97-AF65-F5344CB8AC3E}">
        <p14:creationId xmlns:p14="http://schemas.microsoft.com/office/powerpoint/2010/main" val="403504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5"/>
          <p:cNvSpPr>
            <a:spLocks noGrp="1" noChangeArrowheads="1"/>
          </p:cNvSpPr>
          <p:nvPr>
            <p:ph type="title"/>
          </p:nvPr>
        </p:nvSpPr>
        <p:spPr>
          <a:xfrm>
            <a:off x="534989" y="485379"/>
            <a:ext cx="9598025" cy="430887"/>
          </a:xfrm>
        </p:spPr>
        <p:txBody>
          <a:bodyPr/>
          <a:lstStyle/>
          <a:p>
            <a:r>
              <a:rPr lang="en-US" sz="2800" dirty="0"/>
              <a:t>Disclaimer</a:t>
            </a:r>
          </a:p>
        </p:txBody>
      </p:sp>
      <p:sp>
        <p:nvSpPr>
          <p:cNvPr id="7" name="TextBox 6"/>
          <p:cNvSpPr txBox="1"/>
          <p:nvPr/>
        </p:nvSpPr>
        <p:spPr>
          <a:xfrm>
            <a:off x="444500" y="1278421"/>
            <a:ext cx="11303000" cy="4503797"/>
          </a:xfrm>
          <a:prstGeom prst="rect">
            <a:avLst/>
          </a:prstGeom>
          <a:noFill/>
        </p:spPr>
        <p:txBody>
          <a:bodyPr wrap="square" rtlCol="0">
            <a:spAutoFit/>
          </a:bodyPr>
          <a:lstStyle/>
          <a:p>
            <a:pPr algn="just">
              <a:spcBef>
                <a:spcPts val="200"/>
              </a:spcBef>
              <a:spcAft>
                <a:spcPts val="200"/>
              </a:spcAft>
            </a:pPr>
            <a:r>
              <a:rPr lang="en-US" sz="1000" dirty="0">
                <a:ea typeface="+mj-ea"/>
              </a:rPr>
              <a:t>This presentation has been prepared by </a:t>
            </a:r>
            <a:r>
              <a:rPr lang="en-US" sz="1000" dirty="0" err="1"/>
              <a:t>Boqii</a:t>
            </a:r>
            <a:r>
              <a:rPr lang="en-US" sz="1000" dirty="0"/>
              <a:t> Holding Limited </a:t>
            </a:r>
            <a:r>
              <a:rPr lang="en-US" sz="1000" dirty="0">
                <a:ea typeface="+mj-ea"/>
              </a:rPr>
              <a:t>(the “Company”) solely for informational purposes. The information included herein in this presentation has not been independently verified. No representations, warranties or undertakings, express or implied, are made by the Company or any of its affiliates, advisers or representatives or the underwriters as to, and no reliance should be placed upon, the accuracy, fairness, completeness or correctness of the information or opinions presented or contained in this presentation. By viewing or accessing the information contained in this presentation, you acknowledge and agree that none of the Company or any of its affiliates, advisers or representatives or the underwriters accept any responsibility whatsoever (in negligence or otherwise) for any loss howsoever arising from any information presented or contained in this presentation or otherwise arising in connection with the presentation. The information presented or contained in this presentation is subject to change without notice and its accuracy is not guaranteed. None of the Company or any of its affiliates, advisers or representatives or the underwriters make any undertaking to update any such information subsequent to the date hereof. This presentation should not be construed as legal, tax, investment or other advice.</a:t>
            </a:r>
          </a:p>
          <a:p>
            <a:pPr algn="just">
              <a:spcBef>
                <a:spcPts val="200"/>
              </a:spcBef>
              <a:spcAft>
                <a:spcPts val="200"/>
              </a:spcAft>
            </a:pPr>
            <a:endParaRPr lang="en-US" sz="1000" dirty="0">
              <a:ea typeface="+mj-ea"/>
            </a:endParaRPr>
          </a:p>
          <a:p>
            <a:pPr algn="just">
              <a:spcBef>
                <a:spcPts val="200"/>
              </a:spcBef>
              <a:spcAft>
                <a:spcPts val="200"/>
              </a:spcAft>
            </a:pPr>
            <a:r>
              <a:rPr lang="en-US" sz="1000" dirty="0">
                <a:ea typeface="+mj-ea"/>
              </a:rPr>
              <a:t>This presentation contains statements that reflect the Company’s intent, beliefs or current expectations about the future. These statements can be recognized by the use of words such as “expects,” “plans,” “will,” “estimates,” “projects,” “intends,” or words of similar meaning. These forward-looking statements are not guarantees of future performance and are based on a number of assumptions about the Company’s operations and other factors, many of which are beyond the Company’s control, and accordingly, actual results may differ materially from these forward-looking statements. Caution should be taken with respect to such statements and you should not place undue reliance on any such forward-looking statements. The Company or any of its affiliates, advisers or representatives or the underwriters has no obligation and does not undertake to revise forward-looking statements to reflect newly available information, future events or circumstances.</a:t>
            </a:r>
          </a:p>
          <a:p>
            <a:pPr algn="just">
              <a:spcBef>
                <a:spcPts val="200"/>
              </a:spcBef>
              <a:spcAft>
                <a:spcPts val="200"/>
              </a:spcAft>
            </a:pPr>
            <a:endParaRPr lang="en-US" sz="1000" dirty="0">
              <a:ea typeface="+mj-ea"/>
            </a:endParaRPr>
          </a:p>
          <a:p>
            <a:pPr algn="just">
              <a:spcBef>
                <a:spcPts val="200"/>
              </a:spcBef>
              <a:spcAft>
                <a:spcPts val="200"/>
              </a:spcAft>
            </a:pPr>
            <a:r>
              <a:rPr lang="en-US" sz="1000" dirty="0">
                <a:ea typeface="+mj-ea"/>
              </a:rPr>
              <a:t>This presentation does not constitute an offer to sell or an invitation to purchase or subscribe for any securities of the Company for sale in the United States or anywhere else. No part of this presentation shall form the basis of or be relied upon in connection with any contract or commitment whatsoever. Specifically, these materials do not constitute a “prospectus” within the meaning of the U.S. Securities Act of 1933, as amended, and the regulations enacted thereunder. This presentation does not contain all relevant information relating to the Company or its securities, particularly with respect to the risks and special considerations involved with an investment in the securities of the Company. In evaluating its business, the Company uses certain non-GAAP measures as supplemental measures to review and assess its operating and financial performance. These non-GAAP financial measures have limitations as analytical tools, and when assessing the Company’s operating and financial performances, investors should not consider them in isolation, or as a substitute for any consolidated statement of operations data prepared in accordance with U.S. GAAP.</a:t>
            </a:r>
          </a:p>
          <a:p>
            <a:pPr algn="just">
              <a:spcBef>
                <a:spcPts val="200"/>
              </a:spcBef>
              <a:spcAft>
                <a:spcPts val="200"/>
              </a:spcAft>
            </a:pPr>
            <a:endParaRPr lang="en-US" sz="1000" dirty="0">
              <a:ea typeface="+mj-ea"/>
            </a:endParaRPr>
          </a:p>
          <a:p>
            <a:pPr algn="just">
              <a:spcBef>
                <a:spcPts val="200"/>
              </a:spcBef>
              <a:spcAft>
                <a:spcPts val="200"/>
              </a:spcAft>
            </a:pPr>
            <a:r>
              <a:rPr lang="en-US" sz="1000" dirty="0">
                <a:ea typeface="+mj-ea"/>
              </a:rPr>
              <a:t>THE INFORMATION CONTAINED IN THIS DOCUMENT IS HIGHLY CONFIDENTIAL AND IS BEING GIVEN SOLELY FOR YOUR INFORMATION AND ONLY FOR YOUR USE IN CONNECTION WITH THIS PRESENTATION. THE INFORMATION CONTAINED HEREIN MAY NOT BE COPIED, REPRODUCED, REDISTRIBUTED, OR OTHERWISE DISCLOSED, IN WHOLE OR IN PART, TO ANY OTHER PERSON IN ANY MANNER. Any forwarding, distribution or reproduction of this presentation in whole or in part is unauthorized.</a:t>
            </a:r>
          </a:p>
          <a:p>
            <a:pPr algn="just">
              <a:spcBef>
                <a:spcPts val="200"/>
              </a:spcBef>
              <a:spcAft>
                <a:spcPts val="200"/>
              </a:spcAft>
            </a:pPr>
            <a:endParaRPr lang="en-US" sz="1000" dirty="0">
              <a:ea typeface="+mj-ea"/>
            </a:endParaRPr>
          </a:p>
          <a:p>
            <a:pPr algn="just">
              <a:spcBef>
                <a:spcPts val="200"/>
              </a:spcBef>
              <a:spcAft>
                <a:spcPts val="200"/>
              </a:spcAft>
            </a:pPr>
            <a:r>
              <a:rPr lang="en-US" sz="1000" dirty="0">
                <a:ea typeface="+mj-ea"/>
              </a:rPr>
              <a:t>As participants of this presentation, you agree not to photograph, copy or otherwise reproduce this presentation in any form or pass on this presentation to any other person for any purpose.</a:t>
            </a:r>
          </a:p>
        </p:txBody>
      </p:sp>
      <p:sp>
        <p:nvSpPr>
          <p:cNvPr id="4" name="灯片编号占位符 3"/>
          <p:cNvSpPr>
            <a:spLocks noGrp="1"/>
          </p:cNvSpPr>
          <p:nvPr>
            <p:ph type="sldNum" sz="quarter" idx="4"/>
          </p:nvPr>
        </p:nvSpPr>
        <p:spPr/>
        <p:txBody>
          <a:bodyPr/>
          <a:lstStyle/>
          <a:p>
            <a:fld id="{DE75C8BA-6B78-4C03-8697-F97FF6E5FC61}" type="slidenum">
              <a:rPr lang="en-US" smtClean="0"/>
              <a:pPr/>
              <a:t>3</a:t>
            </a:fld>
            <a:endParaRPr lang="en-US"/>
          </a:p>
        </p:txBody>
      </p:sp>
    </p:spTree>
    <p:custDataLst>
      <p:tags r:id="rId1"/>
    </p:custDataLst>
    <p:extLst>
      <p:ext uri="{BB962C8B-B14F-4D97-AF65-F5344CB8AC3E}">
        <p14:creationId xmlns:p14="http://schemas.microsoft.com/office/powerpoint/2010/main" val="28262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0" y="6809765"/>
            <a:ext cx="281354" cy="145504"/>
          </a:xfrm>
        </p:spPr>
        <p:txBody>
          <a:bodyPr/>
          <a:lstStyle/>
          <a:p>
            <a:fld id="{DE75C8BA-6B78-4C03-8697-F97FF6E5FC61}" type="slidenum">
              <a:rPr lang="en-US" smtClean="0"/>
              <a:pPr/>
              <a:t>4</a:t>
            </a:fld>
            <a:endParaRPr lang="en-US"/>
          </a:p>
        </p:txBody>
      </p:sp>
      <p:sp>
        <p:nvSpPr>
          <p:cNvPr id="5" name="Rounded Rectangle 92">
            <a:extLst>
              <a:ext uri="{FF2B5EF4-FFF2-40B4-BE49-F238E27FC236}">
                <a16:creationId xmlns:a16="http://schemas.microsoft.com/office/drawing/2014/main" id="{42EE84D6-C45C-DBF4-F56D-7FD10CEE0B17}"/>
              </a:ext>
            </a:extLst>
          </p:cNvPr>
          <p:cNvSpPr/>
          <p:nvPr/>
        </p:nvSpPr>
        <p:spPr bwMode="auto">
          <a:xfrm>
            <a:off x="1153924" y="5678475"/>
            <a:ext cx="9895077" cy="515036"/>
          </a:xfrm>
          <a:prstGeom prst="roundRect">
            <a:avLst/>
          </a:prstGeom>
          <a:solidFill>
            <a:schemeClr val="tx2">
              <a:alpha val="80000"/>
            </a:schemeClr>
          </a:solidFill>
          <a:ln w="25400" cap="flat" cmpd="sng" algn="ctr">
            <a:solidFill>
              <a:schemeClr val="bg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defRPr/>
            </a:pPr>
            <a:endParaRPr lang="en-US" sz="1600">
              <a:solidFill>
                <a:srgbClr val="FFFFFF"/>
              </a:solidFill>
              <a:latin typeface="Arial"/>
              <a:ea typeface="STKaiti"/>
            </a:endParaRPr>
          </a:p>
        </p:txBody>
      </p:sp>
      <p:pic>
        <p:nvPicPr>
          <p:cNvPr id="8" name="Picture 8" descr="WeAreBetterWithPets – Navarino Pet Community spreads the word | Journey  Greece">
            <a:extLst>
              <a:ext uri="{FF2B5EF4-FFF2-40B4-BE49-F238E27FC236}">
                <a16:creationId xmlns:a16="http://schemas.microsoft.com/office/drawing/2014/main" id="{58E96C00-5BBB-D20E-0F92-4A3CFFBD4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088" y="967301"/>
            <a:ext cx="3663523" cy="2447119"/>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AE190030-67C1-C543-AC57-73E6029FF21B}"/>
              </a:ext>
            </a:extLst>
          </p:cNvPr>
          <p:cNvPicPr>
            <a:picLocks noChangeAspect="1"/>
          </p:cNvPicPr>
          <p:nvPr/>
        </p:nvPicPr>
        <p:blipFill>
          <a:blip r:embed="rId4"/>
          <a:stretch>
            <a:fillRect/>
          </a:stretch>
        </p:blipFill>
        <p:spPr>
          <a:xfrm>
            <a:off x="4060144" y="989230"/>
            <a:ext cx="3667813" cy="2447119"/>
          </a:xfrm>
          <a:prstGeom prst="rect">
            <a:avLst/>
          </a:prstGeom>
        </p:spPr>
      </p:pic>
      <p:pic>
        <p:nvPicPr>
          <p:cNvPr id="10" name="Picture 2">
            <a:extLst>
              <a:ext uri="{FF2B5EF4-FFF2-40B4-BE49-F238E27FC236}">
                <a16:creationId xmlns:a16="http://schemas.microsoft.com/office/drawing/2014/main" id="{5D30887B-7FD3-465D-293A-65BCD8CF2C73}"/>
              </a:ext>
            </a:extLst>
          </p:cNvPr>
          <p:cNvPicPr>
            <a:picLocks noChangeAspect="1"/>
          </p:cNvPicPr>
          <p:nvPr/>
        </p:nvPicPr>
        <p:blipFill rotWithShape="1">
          <a:blip r:embed="rId5"/>
          <a:srcRect b="9561"/>
          <a:stretch/>
        </p:blipFill>
        <p:spPr>
          <a:xfrm>
            <a:off x="230554" y="1007381"/>
            <a:ext cx="3253459" cy="2504669"/>
          </a:xfrm>
          <a:prstGeom prst="rect">
            <a:avLst/>
          </a:prstGeom>
        </p:spPr>
      </p:pic>
      <p:sp>
        <p:nvSpPr>
          <p:cNvPr id="11" name="Rounded Rectangle 92">
            <a:extLst>
              <a:ext uri="{FF2B5EF4-FFF2-40B4-BE49-F238E27FC236}">
                <a16:creationId xmlns:a16="http://schemas.microsoft.com/office/drawing/2014/main" id="{2C7A6C38-36B0-3C26-BBA1-290D4CD0ABBA}"/>
              </a:ext>
            </a:extLst>
          </p:cNvPr>
          <p:cNvSpPr/>
          <p:nvPr/>
        </p:nvSpPr>
        <p:spPr bwMode="auto">
          <a:xfrm>
            <a:off x="1987728" y="3474663"/>
            <a:ext cx="8078698" cy="2075209"/>
          </a:xfrm>
          <a:prstGeom prst="roundRect">
            <a:avLst/>
          </a:prstGeom>
          <a:solidFill>
            <a:srgbClr val="F04F24">
              <a:alpha val="80000"/>
            </a:srgb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defRPr/>
            </a:pPr>
            <a:endParaRPr lang="en-US" sz="1600">
              <a:solidFill>
                <a:srgbClr val="FFFFFF"/>
              </a:solidFill>
              <a:latin typeface="Arial"/>
              <a:ea typeface="STKaiti"/>
            </a:endParaRPr>
          </a:p>
        </p:txBody>
      </p:sp>
      <p:sp>
        <p:nvSpPr>
          <p:cNvPr id="12" name="object 14">
            <a:extLst>
              <a:ext uri="{FF2B5EF4-FFF2-40B4-BE49-F238E27FC236}">
                <a16:creationId xmlns:a16="http://schemas.microsoft.com/office/drawing/2014/main" id="{C9183821-077D-6D6F-B651-D5A82943FACF}"/>
              </a:ext>
            </a:extLst>
          </p:cNvPr>
          <p:cNvSpPr txBox="1"/>
          <p:nvPr/>
        </p:nvSpPr>
        <p:spPr>
          <a:xfrm>
            <a:off x="2214142" y="4532024"/>
            <a:ext cx="2742314" cy="849111"/>
          </a:xfrm>
          <a:prstGeom prst="rect">
            <a:avLst/>
          </a:prstGeom>
        </p:spPr>
        <p:txBody>
          <a:bodyPr vert="horz" wrap="square" lIns="0" tIns="10319" rIns="0" bIns="0" rtlCol="0">
            <a:spAutoFit/>
          </a:bodyPr>
          <a:lstStyle/>
          <a:p>
            <a:pPr marL="293489" marR="4128" indent="-285750" algn="l">
              <a:spcBef>
                <a:spcPts val="81"/>
              </a:spcBef>
              <a:buSzPct val="50000"/>
              <a:buFont typeface="Wingdings" panose="05000000000000000000" pitchFamily="2" charset="2"/>
              <a:buChar char="u"/>
            </a:pPr>
            <a:r>
              <a:rPr lang="en-US" sz="1300" spc="-4" dirty="0">
                <a:solidFill>
                  <a:srgbClr val="FFFFFF"/>
                </a:solidFill>
                <a:cs typeface="Arial" panose="020B0604020202020204" pitchFamily="34" charset="0"/>
              </a:rPr>
              <a:t>Food </a:t>
            </a:r>
            <a:r>
              <a:rPr lang="en-US" altLang="zh-CN" sz="1300" spc="-4" dirty="0">
                <a:solidFill>
                  <a:srgbClr val="FFFFFF"/>
                </a:solidFill>
                <a:cs typeface="Arial" panose="020B0604020202020204" pitchFamily="34" charset="0"/>
              </a:rPr>
              <a:t>and</a:t>
            </a:r>
            <a:r>
              <a:rPr lang="zh-CN" altLang="en-US" sz="1300" spc="-4" dirty="0">
                <a:solidFill>
                  <a:srgbClr val="FFFFFF"/>
                </a:solidFill>
                <a:cs typeface="Arial" panose="020B0604020202020204" pitchFamily="34" charset="0"/>
              </a:rPr>
              <a:t> </a:t>
            </a:r>
            <a:r>
              <a:rPr lang="en-US" sz="1300" spc="-4" dirty="0">
                <a:solidFill>
                  <a:srgbClr val="FFFFFF"/>
                </a:solidFill>
                <a:cs typeface="Arial" panose="020B0604020202020204" pitchFamily="34" charset="0"/>
              </a:rPr>
              <a:t>Treats</a:t>
            </a:r>
          </a:p>
          <a:p>
            <a:pPr marL="293489" marR="4128" indent="-285750" algn="l">
              <a:spcBef>
                <a:spcPts val="81"/>
              </a:spcBef>
              <a:buSzPct val="50000"/>
              <a:buFont typeface="Wingdings" panose="05000000000000000000" pitchFamily="2" charset="2"/>
              <a:buChar char="u"/>
            </a:pPr>
            <a:r>
              <a:rPr lang="en-US" altLang="zh-CN" sz="1300" spc="-4" dirty="0">
                <a:solidFill>
                  <a:srgbClr val="FFFFFF"/>
                </a:solidFill>
                <a:cs typeface="Arial" panose="020B0604020202020204" pitchFamily="34" charset="0"/>
              </a:rPr>
              <a:t>S</a:t>
            </a:r>
            <a:r>
              <a:rPr lang="en-US" sz="1300" spc="-4" dirty="0">
                <a:solidFill>
                  <a:srgbClr val="FFFFFF"/>
                </a:solidFill>
                <a:cs typeface="Arial" panose="020B0604020202020204" pitchFamily="34" charset="0"/>
              </a:rPr>
              <a:t>hampoos, </a:t>
            </a:r>
            <a:r>
              <a:rPr lang="en-US" altLang="zh-CN" sz="1300" spc="-4" dirty="0">
                <a:solidFill>
                  <a:srgbClr val="FFFFFF"/>
                </a:solidFill>
                <a:cs typeface="Arial" panose="020B0604020202020204" pitchFamily="34" charset="0"/>
              </a:rPr>
              <a:t>C</a:t>
            </a:r>
            <a:r>
              <a:rPr lang="en-US" sz="1300" spc="-4" dirty="0">
                <a:solidFill>
                  <a:srgbClr val="FFFFFF"/>
                </a:solidFill>
                <a:cs typeface="Arial" panose="020B0604020202020204" pitchFamily="34" charset="0"/>
              </a:rPr>
              <a:t>ages, </a:t>
            </a:r>
            <a:r>
              <a:rPr lang="en-US" altLang="zh-CN" sz="1300" spc="-4" dirty="0">
                <a:solidFill>
                  <a:srgbClr val="FFFFFF"/>
                </a:solidFill>
                <a:cs typeface="Arial" panose="020B0604020202020204" pitchFamily="34" charset="0"/>
              </a:rPr>
              <a:t>T</a:t>
            </a:r>
            <a:r>
              <a:rPr lang="en-US" sz="1300" spc="-4" dirty="0">
                <a:solidFill>
                  <a:srgbClr val="FFFFFF"/>
                </a:solidFill>
                <a:cs typeface="Arial" panose="020B0604020202020204" pitchFamily="34" charset="0"/>
              </a:rPr>
              <a:t>oys</a:t>
            </a:r>
            <a:r>
              <a:rPr lang="en-US" altLang="zh-CN" sz="1300" spc="-4" dirty="0">
                <a:solidFill>
                  <a:srgbClr val="FFFFFF"/>
                </a:solidFill>
                <a:cs typeface="Arial" panose="020B0604020202020204" pitchFamily="34" charset="0"/>
              </a:rPr>
              <a:t>…</a:t>
            </a:r>
            <a:endParaRPr lang="en-US" sz="1300" spc="-4" dirty="0">
              <a:solidFill>
                <a:srgbClr val="FFFFFF"/>
              </a:solidFill>
              <a:cs typeface="Arial" panose="020B0604020202020204" pitchFamily="34" charset="0"/>
            </a:endParaRPr>
          </a:p>
          <a:p>
            <a:pPr marL="293489" marR="4128" indent="-285750" algn="l">
              <a:spcBef>
                <a:spcPts val="81"/>
              </a:spcBef>
              <a:buSzPct val="50000"/>
              <a:buFont typeface="Wingdings" panose="05000000000000000000" pitchFamily="2" charset="2"/>
              <a:buChar char="u"/>
            </a:pPr>
            <a:r>
              <a:rPr lang="en-US" altLang="zh-CN" sz="1300" spc="-4" dirty="0">
                <a:solidFill>
                  <a:srgbClr val="FFFFFF"/>
                </a:solidFill>
                <a:cs typeface="Arial" panose="020B0604020202020204" pitchFamily="34" charset="0"/>
              </a:rPr>
              <a:t>Nutritional Supplements </a:t>
            </a:r>
          </a:p>
          <a:p>
            <a:pPr marL="293489" marR="4128" indent="-285750" algn="l">
              <a:spcBef>
                <a:spcPts val="81"/>
              </a:spcBef>
              <a:buSzPct val="50000"/>
              <a:buFont typeface="Wingdings" panose="05000000000000000000" pitchFamily="2" charset="2"/>
              <a:buChar char="u"/>
            </a:pPr>
            <a:r>
              <a:rPr lang="en-US" altLang="zh-CN" sz="1300" spc="-4" dirty="0">
                <a:solidFill>
                  <a:srgbClr val="FFFFFF"/>
                </a:solidFill>
                <a:cs typeface="Arial" panose="020B0604020202020204" pitchFamily="34" charset="0"/>
              </a:rPr>
              <a:t>OTC</a:t>
            </a:r>
            <a:r>
              <a:rPr lang="zh-CN" altLang="en-US" sz="1300" spc="-4" dirty="0">
                <a:solidFill>
                  <a:srgbClr val="FFFFFF"/>
                </a:solidFill>
                <a:cs typeface="Arial" panose="020B0604020202020204" pitchFamily="34" charset="0"/>
              </a:rPr>
              <a:t> </a:t>
            </a:r>
            <a:r>
              <a:rPr lang="en-US" altLang="zh-CN" sz="1300" spc="-4" dirty="0">
                <a:solidFill>
                  <a:srgbClr val="FFFFFF"/>
                </a:solidFill>
                <a:cs typeface="Arial" panose="020B0604020202020204" pitchFamily="34" charset="0"/>
              </a:rPr>
              <a:t>Pharmacy</a:t>
            </a:r>
          </a:p>
        </p:txBody>
      </p:sp>
      <p:sp>
        <p:nvSpPr>
          <p:cNvPr id="13" name="object 17">
            <a:extLst>
              <a:ext uri="{FF2B5EF4-FFF2-40B4-BE49-F238E27FC236}">
                <a16:creationId xmlns:a16="http://schemas.microsoft.com/office/drawing/2014/main" id="{0C9FE91A-04D6-EB9C-FE70-BDE6B0E10900}"/>
              </a:ext>
            </a:extLst>
          </p:cNvPr>
          <p:cNvSpPr txBox="1"/>
          <p:nvPr/>
        </p:nvSpPr>
        <p:spPr>
          <a:xfrm>
            <a:off x="10903765" y="6306953"/>
            <a:ext cx="123825" cy="148968"/>
          </a:xfrm>
          <a:prstGeom prst="rect">
            <a:avLst/>
          </a:prstGeom>
        </p:spPr>
        <p:txBody>
          <a:bodyPr vert="horz" wrap="square" lIns="0" tIns="17542" rIns="0" bIns="0" rtlCol="0">
            <a:spAutoFit/>
          </a:bodyPr>
          <a:lstStyle/>
          <a:p>
            <a:pPr marL="30956">
              <a:spcBef>
                <a:spcPts val="138"/>
              </a:spcBef>
            </a:pPr>
            <a:fld id="{81D60167-4931-47E6-BA6A-407CBD079E47}" type="slidenum">
              <a:rPr sz="853" b="1" spc="-8" dirty="0">
                <a:solidFill>
                  <a:srgbClr val="FFFFFF"/>
                </a:solidFill>
                <a:cs typeface="Arial" panose="020B0604020202020204" pitchFamily="34" charset="0"/>
              </a:rPr>
              <a:pPr marL="30956">
                <a:spcBef>
                  <a:spcPts val="138"/>
                </a:spcBef>
              </a:pPr>
              <a:t>4</a:t>
            </a:fld>
            <a:endParaRPr sz="853">
              <a:cs typeface="Arial" panose="020B0604020202020204" pitchFamily="34" charset="0"/>
            </a:endParaRPr>
          </a:p>
        </p:txBody>
      </p:sp>
      <p:sp>
        <p:nvSpPr>
          <p:cNvPr id="14" name="object 15">
            <a:extLst>
              <a:ext uri="{FF2B5EF4-FFF2-40B4-BE49-F238E27FC236}">
                <a16:creationId xmlns:a16="http://schemas.microsoft.com/office/drawing/2014/main" id="{E5FA0149-575B-48F4-D4F8-F16D07BB0876}"/>
              </a:ext>
            </a:extLst>
          </p:cNvPr>
          <p:cNvSpPr txBox="1"/>
          <p:nvPr/>
        </p:nvSpPr>
        <p:spPr>
          <a:xfrm>
            <a:off x="5041349" y="4522697"/>
            <a:ext cx="2329273" cy="1274868"/>
          </a:xfrm>
          <a:prstGeom prst="rect">
            <a:avLst/>
          </a:prstGeom>
        </p:spPr>
        <p:txBody>
          <a:bodyPr vert="horz" wrap="square" lIns="0" tIns="10319" rIns="0" bIns="0" rtlCol="0">
            <a:spAutoFit/>
          </a:bodyPr>
          <a:lstStyle/>
          <a:p>
            <a:pPr marL="296069" marR="4128" indent="-285750" algn="l">
              <a:spcBef>
                <a:spcPts val="81"/>
              </a:spcBef>
              <a:buSzPct val="50000"/>
              <a:buFont typeface="Wingdings" panose="05000000000000000000" pitchFamily="2" charset="2"/>
              <a:buChar char="u"/>
            </a:pPr>
            <a:r>
              <a:rPr lang="en-US" altLang="zh-CN" sz="1300" spc="-12">
                <a:solidFill>
                  <a:srgbClr val="FFFFFF"/>
                </a:solidFill>
                <a:cs typeface="Arial" panose="020B0604020202020204" pitchFamily="34" charset="0"/>
              </a:rPr>
              <a:t>Pet</a:t>
            </a:r>
            <a:r>
              <a:rPr lang="zh-CN" altLang="en-US" sz="1300" spc="-12">
                <a:solidFill>
                  <a:srgbClr val="FFFFFF"/>
                </a:solidFill>
                <a:cs typeface="Arial" panose="020B0604020202020204" pitchFamily="34" charset="0"/>
              </a:rPr>
              <a:t> </a:t>
            </a:r>
            <a:r>
              <a:rPr lang="en-US" altLang="zh-CN" sz="1300" spc="-12">
                <a:solidFill>
                  <a:srgbClr val="FFFFFF"/>
                </a:solidFill>
                <a:cs typeface="Arial" panose="020B0604020202020204" pitchFamily="34" charset="0"/>
              </a:rPr>
              <a:t>Adoption/Acquisition</a:t>
            </a:r>
            <a:endParaRPr lang="en-US" sz="1300" spc="-12">
              <a:solidFill>
                <a:srgbClr val="FFFFFF"/>
              </a:solidFill>
              <a:cs typeface="Arial" panose="020B0604020202020204" pitchFamily="34" charset="0"/>
            </a:endParaRPr>
          </a:p>
          <a:p>
            <a:pPr marL="296069" marR="4128" indent="-285750" algn="l">
              <a:spcBef>
                <a:spcPts val="81"/>
              </a:spcBef>
              <a:buSzPct val="50000"/>
              <a:buFont typeface="Wingdings" panose="05000000000000000000" pitchFamily="2" charset="2"/>
              <a:buChar char="u"/>
            </a:pPr>
            <a:r>
              <a:rPr lang="en-US" sz="1300" spc="-12">
                <a:solidFill>
                  <a:srgbClr val="FFFFFF"/>
                </a:solidFill>
                <a:cs typeface="Arial" panose="020B0604020202020204" pitchFamily="34" charset="0"/>
              </a:rPr>
              <a:t>Grooming</a:t>
            </a:r>
          </a:p>
          <a:p>
            <a:pPr marL="296069" marR="4128" indent="-285750" algn="l">
              <a:spcBef>
                <a:spcPts val="81"/>
              </a:spcBef>
              <a:buSzPct val="50000"/>
              <a:buFont typeface="Wingdings" panose="05000000000000000000" pitchFamily="2" charset="2"/>
              <a:buChar char="u"/>
            </a:pPr>
            <a:r>
              <a:rPr lang="en-US" altLang="zh-CN" sz="1300" spc="-12">
                <a:solidFill>
                  <a:srgbClr val="FFFFFF"/>
                </a:solidFill>
                <a:cs typeface="Arial" panose="020B0604020202020204" pitchFamily="34" charset="0"/>
              </a:rPr>
              <a:t>Pet</a:t>
            </a:r>
            <a:r>
              <a:rPr lang="zh-CN" altLang="en-US" sz="1300" spc="-12">
                <a:solidFill>
                  <a:srgbClr val="FFFFFF"/>
                </a:solidFill>
                <a:cs typeface="Arial" panose="020B0604020202020204" pitchFamily="34" charset="0"/>
              </a:rPr>
              <a:t> </a:t>
            </a:r>
            <a:r>
              <a:rPr lang="en-US" sz="1300" spc="-12">
                <a:solidFill>
                  <a:srgbClr val="FFFFFF"/>
                </a:solidFill>
                <a:cs typeface="Arial" panose="020B0604020202020204" pitchFamily="34" charset="0"/>
              </a:rPr>
              <a:t>Boarding</a:t>
            </a:r>
            <a:r>
              <a:rPr lang="en-US" altLang="zh-CN" sz="1300" spc="-12">
                <a:solidFill>
                  <a:srgbClr val="FFFFFF"/>
                </a:solidFill>
                <a:cs typeface="Arial" panose="020B0604020202020204" pitchFamily="34" charset="0"/>
              </a:rPr>
              <a:t>/Training</a:t>
            </a:r>
          </a:p>
          <a:p>
            <a:pPr marL="296069" marR="4128" indent="-285750" algn="l">
              <a:spcBef>
                <a:spcPts val="81"/>
              </a:spcBef>
              <a:buSzPct val="50000"/>
              <a:buFont typeface="Wingdings" panose="05000000000000000000" pitchFamily="2" charset="2"/>
              <a:buChar char="u"/>
            </a:pPr>
            <a:r>
              <a:rPr lang="en-US" altLang="zh-CN" sz="1300" spc="-4">
                <a:solidFill>
                  <a:srgbClr val="FFFFFF"/>
                </a:solidFill>
                <a:cs typeface="Arial" panose="020B0604020202020204" pitchFamily="34" charset="0"/>
              </a:rPr>
              <a:t>Veterinary</a:t>
            </a:r>
            <a:r>
              <a:rPr lang="zh-CN" altLang="en-US" sz="1300" spc="-4">
                <a:solidFill>
                  <a:srgbClr val="FFFFFF"/>
                </a:solidFill>
                <a:cs typeface="Arial" panose="020B0604020202020204" pitchFamily="34" charset="0"/>
              </a:rPr>
              <a:t> </a:t>
            </a:r>
            <a:r>
              <a:rPr lang="en-US" altLang="zh-CN" sz="1300" spc="-4">
                <a:solidFill>
                  <a:srgbClr val="FFFFFF"/>
                </a:solidFill>
                <a:cs typeface="Arial" panose="020B0604020202020204" pitchFamily="34" charset="0"/>
              </a:rPr>
              <a:t>Services</a:t>
            </a:r>
            <a:endParaRPr lang="en-US" sz="1300" spc="-12">
              <a:solidFill>
                <a:srgbClr val="FFFFFF"/>
              </a:solidFill>
              <a:cs typeface="Arial" panose="020B0604020202020204" pitchFamily="34" charset="0"/>
            </a:endParaRPr>
          </a:p>
          <a:p>
            <a:pPr marL="10319" marR="4128" algn="l">
              <a:spcBef>
                <a:spcPts val="81"/>
              </a:spcBef>
              <a:buSzPct val="50000"/>
            </a:pPr>
            <a:endParaRPr lang="en-US" sz="1300" spc="-12">
              <a:solidFill>
                <a:srgbClr val="FFFFFF"/>
              </a:solidFill>
              <a:cs typeface="Arial" panose="020B0604020202020204" pitchFamily="34" charset="0"/>
            </a:endParaRPr>
          </a:p>
          <a:p>
            <a:pPr marL="10319" marR="4128" indent="3096" algn="l">
              <a:spcBef>
                <a:spcPts val="81"/>
              </a:spcBef>
            </a:pPr>
            <a:endParaRPr lang="en-US" sz="1300" spc="-12">
              <a:solidFill>
                <a:srgbClr val="FFFFFF"/>
              </a:solidFill>
              <a:cs typeface="Arial" panose="020B0604020202020204" pitchFamily="34" charset="0"/>
            </a:endParaRPr>
          </a:p>
        </p:txBody>
      </p:sp>
      <p:sp>
        <p:nvSpPr>
          <p:cNvPr id="15" name="object 16">
            <a:extLst>
              <a:ext uri="{FF2B5EF4-FFF2-40B4-BE49-F238E27FC236}">
                <a16:creationId xmlns:a16="http://schemas.microsoft.com/office/drawing/2014/main" id="{61C69A2E-E1F4-42E6-2990-6069AE7B1D76}"/>
              </a:ext>
            </a:extLst>
          </p:cNvPr>
          <p:cNvSpPr txBox="1"/>
          <p:nvPr/>
        </p:nvSpPr>
        <p:spPr>
          <a:xfrm>
            <a:off x="8188720" y="4508755"/>
            <a:ext cx="1682570" cy="849111"/>
          </a:xfrm>
          <a:prstGeom prst="rect">
            <a:avLst/>
          </a:prstGeom>
        </p:spPr>
        <p:txBody>
          <a:bodyPr vert="horz" wrap="square" lIns="0" tIns="10319" rIns="0" bIns="0" rtlCol="0">
            <a:spAutoFit/>
          </a:bodyPr>
          <a:lstStyle/>
          <a:p>
            <a:pPr marL="296069" marR="4128" indent="-285750" algn="l">
              <a:spcBef>
                <a:spcPts val="81"/>
              </a:spcBef>
              <a:buSzPct val="50000"/>
              <a:buFont typeface="Wingdings" panose="05000000000000000000" pitchFamily="2" charset="2"/>
              <a:buChar char="u"/>
            </a:pPr>
            <a:r>
              <a:rPr lang="en-US" altLang="zh-CN" sz="1300" spc="-8" dirty="0">
                <a:solidFill>
                  <a:srgbClr val="FFFFFF"/>
                </a:solidFill>
                <a:cs typeface="Arial" panose="020B0604020202020204" pitchFamily="34" charset="0"/>
              </a:rPr>
              <a:t>Sharing </a:t>
            </a:r>
          </a:p>
          <a:p>
            <a:pPr marL="296069" marR="4128" indent="-285750" algn="l">
              <a:spcBef>
                <a:spcPts val="81"/>
              </a:spcBef>
              <a:buSzPct val="50000"/>
              <a:buFont typeface="Wingdings" panose="05000000000000000000" pitchFamily="2" charset="2"/>
              <a:buChar char="u"/>
            </a:pPr>
            <a:r>
              <a:rPr lang="en-US" altLang="zh-CN" sz="1300" spc="-8" dirty="0">
                <a:solidFill>
                  <a:srgbClr val="FFFFFF"/>
                </a:solidFill>
                <a:cs typeface="Arial" panose="020B0604020202020204" pitchFamily="34" charset="0"/>
              </a:rPr>
              <a:t>Educating</a:t>
            </a:r>
            <a:r>
              <a:rPr lang="en-US" sz="1300" spc="-8" dirty="0">
                <a:solidFill>
                  <a:srgbClr val="FFFFFF"/>
                </a:solidFill>
                <a:cs typeface="Arial" panose="020B0604020202020204" pitchFamily="34" charset="0"/>
              </a:rPr>
              <a:t> </a:t>
            </a:r>
          </a:p>
          <a:p>
            <a:pPr marL="296069" marR="4128" indent="-285750" algn="l">
              <a:spcBef>
                <a:spcPts val="81"/>
              </a:spcBef>
              <a:buSzPct val="50000"/>
              <a:buFont typeface="Wingdings" panose="05000000000000000000" pitchFamily="2" charset="2"/>
              <a:buChar char="u"/>
            </a:pPr>
            <a:r>
              <a:rPr lang="en-US" sz="1300" spc="-8" dirty="0">
                <a:solidFill>
                  <a:srgbClr val="FFFFFF"/>
                </a:solidFill>
                <a:cs typeface="Arial" panose="020B0604020202020204" pitchFamily="34" charset="0"/>
              </a:rPr>
              <a:t>Social</a:t>
            </a:r>
            <a:r>
              <a:rPr lang="zh-CN" altLang="en-US" sz="1300" spc="-8" dirty="0">
                <a:solidFill>
                  <a:srgbClr val="FFFFFF"/>
                </a:solidFill>
                <a:cs typeface="Arial" panose="020B0604020202020204" pitchFamily="34" charset="0"/>
              </a:rPr>
              <a:t> </a:t>
            </a:r>
            <a:r>
              <a:rPr lang="en-US" altLang="zh-CN" sz="1300" spc="-8" dirty="0">
                <a:solidFill>
                  <a:srgbClr val="FFFFFF"/>
                </a:solidFill>
                <a:cs typeface="Arial" panose="020B0604020202020204" pitchFamily="34" charset="0"/>
              </a:rPr>
              <a:t>Networking</a:t>
            </a:r>
            <a:endParaRPr lang="en-US" sz="1300" spc="-8" dirty="0">
              <a:solidFill>
                <a:srgbClr val="FFFFFF"/>
              </a:solidFill>
              <a:cs typeface="Arial" panose="020B0604020202020204" pitchFamily="34" charset="0"/>
            </a:endParaRPr>
          </a:p>
          <a:p>
            <a:pPr marL="296069" marR="4128" indent="-285750" algn="l">
              <a:spcBef>
                <a:spcPts val="81"/>
              </a:spcBef>
              <a:buSzPct val="50000"/>
              <a:buFont typeface="Wingdings" panose="05000000000000000000" pitchFamily="2" charset="2"/>
              <a:buChar char="u"/>
            </a:pPr>
            <a:r>
              <a:rPr lang="en-US" altLang="zh-CN" sz="1300" spc="-8" dirty="0">
                <a:solidFill>
                  <a:srgbClr val="FFFFFF"/>
                </a:solidFill>
                <a:cs typeface="Arial" panose="020B0604020202020204" pitchFamily="34" charset="0"/>
              </a:rPr>
              <a:t>Promoting</a:t>
            </a:r>
            <a:endParaRPr lang="en-US" sz="1300" spc="-8" dirty="0">
              <a:solidFill>
                <a:srgbClr val="FFFFFF"/>
              </a:solidFill>
              <a:cs typeface="Arial" panose="020B0604020202020204" pitchFamily="34" charset="0"/>
            </a:endParaRPr>
          </a:p>
        </p:txBody>
      </p:sp>
      <p:sp>
        <p:nvSpPr>
          <p:cNvPr id="16" name="矩形 15">
            <a:extLst>
              <a:ext uri="{FF2B5EF4-FFF2-40B4-BE49-F238E27FC236}">
                <a16:creationId xmlns:a16="http://schemas.microsoft.com/office/drawing/2014/main" id="{DFE024FC-7BBF-73E2-A3C6-958940A9FB88}"/>
              </a:ext>
            </a:extLst>
          </p:cNvPr>
          <p:cNvSpPr/>
          <p:nvPr/>
        </p:nvSpPr>
        <p:spPr>
          <a:xfrm>
            <a:off x="2125455" y="3541403"/>
            <a:ext cx="2105994" cy="933589"/>
          </a:xfrm>
          <a:prstGeom prst="rect">
            <a:avLst/>
          </a:prstGeom>
          <a:noFill/>
        </p:spPr>
        <p:txBody>
          <a:bodyPr wrap="square">
            <a:spAutoFit/>
          </a:bodyPr>
          <a:lstStyle/>
          <a:p>
            <a:pPr marL="9803" marR="4128" indent="-2064">
              <a:spcBef>
                <a:spcPts val="81"/>
              </a:spcBef>
            </a:pPr>
            <a:r>
              <a:rPr lang="en-US" altLang="zh-CN" sz="1600" b="1" spc="-8" dirty="0">
                <a:solidFill>
                  <a:schemeClr val="bg1"/>
                </a:solidFill>
                <a:cs typeface="Arial" panose="020B0604020202020204" pitchFamily="34" charset="0"/>
              </a:rPr>
              <a:t>High Frequency</a:t>
            </a:r>
          </a:p>
          <a:p>
            <a:pPr marL="9803" marR="4128" indent="-2064">
              <a:spcBef>
                <a:spcPts val="81"/>
              </a:spcBef>
              <a:spcAft>
                <a:spcPts val="600"/>
              </a:spcAft>
            </a:pPr>
            <a:r>
              <a:rPr lang="en-US" altLang="zh-CN" sz="1600" b="1" spc="-8" dirty="0">
                <a:solidFill>
                  <a:schemeClr val="bg1"/>
                </a:solidFill>
                <a:cs typeface="Arial" panose="020B0604020202020204" pitchFamily="34" charset="0"/>
              </a:rPr>
              <a:t>&amp;</a:t>
            </a:r>
            <a:r>
              <a:rPr lang="zh-CN" altLang="en-US" sz="1600" b="1" spc="-8" dirty="0">
                <a:solidFill>
                  <a:schemeClr val="bg1"/>
                </a:solidFill>
                <a:cs typeface="Arial" panose="020B0604020202020204" pitchFamily="34" charset="0"/>
              </a:rPr>
              <a:t> </a:t>
            </a:r>
            <a:r>
              <a:rPr lang="en-US" altLang="zh-CN" sz="1600" b="1" spc="-8" dirty="0">
                <a:solidFill>
                  <a:schemeClr val="bg1"/>
                </a:solidFill>
                <a:cs typeface="Arial" panose="020B0604020202020204" pitchFamily="34" charset="0"/>
              </a:rPr>
              <a:t>High Volume</a:t>
            </a:r>
          </a:p>
          <a:p>
            <a:pPr marL="9803" marR="4128" indent="-2064">
              <a:spcBef>
                <a:spcPts val="81"/>
              </a:spcBef>
            </a:pPr>
            <a:r>
              <a:rPr lang="en-US" altLang="zh-CN" sz="1600" b="1" spc="-8" dirty="0">
                <a:solidFill>
                  <a:srgbClr val="BAD981"/>
                </a:solidFill>
                <a:cs typeface="Arial" panose="020B0604020202020204" pitchFamily="34" charset="0"/>
              </a:rPr>
              <a:t>Product</a:t>
            </a:r>
            <a:r>
              <a:rPr lang="zh-CN" altLang="en-US" sz="1600" b="1" spc="-8" dirty="0">
                <a:solidFill>
                  <a:srgbClr val="BAD981"/>
                </a:solidFill>
                <a:cs typeface="Arial" panose="020B0604020202020204" pitchFamily="34" charset="0"/>
              </a:rPr>
              <a:t> </a:t>
            </a:r>
            <a:r>
              <a:rPr lang="en-US" altLang="zh-CN" sz="1600" b="1" spc="-8" dirty="0">
                <a:solidFill>
                  <a:srgbClr val="BAD981"/>
                </a:solidFill>
                <a:cs typeface="Arial" panose="020B0604020202020204" pitchFamily="34" charset="0"/>
              </a:rPr>
              <a:t>Purchases</a:t>
            </a:r>
          </a:p>
        </p:txBody>
      </p:sp>
      <p:sp>
        <p:nvSpPr>
          <p:cNvPr id="17" name="矩形 16">
            <a:extLst>
              <a:ext uri="{FF2B5EF4-FFF2-40B4-BE49-F238E27FC236}">
                <a16:creationId xmlns:a16="http://schemas.microsoft.com/office/drawing/2014/main" id="{58F1625B-2F31-5A94-9E04-0B9519547D2D}"/>
              </a:ext>
            </a:extLst>
          </p:cNvPr>
          <p:cNvSpPr/>
          <p:nvPr/>
        </p:nvSpPr>
        <p:spPr>
          <a:xfrm>
            <a:off x="4827858" y="3528703"/>
            <a:ext cx="2467814" cy="933589"/>
          </a:xfrm>
          <a:prstGeom prst="rect">
            <a:avLst/>
          </a:prstGeom>
        </p:spPr>
        <p:txBody>
          <a:bodyPr wrap="square">
            <a:spAutoFit/>
          </a:bodyPr>
          <a:lstStyle/>
          <a:p>
            <a:pPr marL="10319" marR="4128" indent="3096">
              <a:spcBef>
                <a:spcPts val="81"/>
              </a:spcBef>
            </a:pPr>
            <a:r>
              <a:rPr lang="en-US" altLang="zh-CN" sz="1600" b="1" spc="-8" dirty="0">
                <a:solidFill>
                  <a:schemeClr val="bg1"/>
                </a:solidFill>
                <a:cs typeface="Arial" panose="020B0604020202020204" pitchFamily="34" charset="0"/>
              </a:rPr>
              <a:t>Low Frequency </a:t>
            </a:r>
          </a:p>
          <a:p>
            <a:pPr marL="10319" marR="4128" indent="3096">
              <a:spcBef>
                <a:spcPts val="81"/>
              </a:spcBef>
              <a:spcAft>
                <a:spcPts val="600"/>
              </a:spcAft>
            </a:pPr>
            <a:r>
              <a:rPr lang="en-US" altLang="zh-CN" sz="1600" b="1" spc="-8" dirty="0">
                <a:solidFill>
                  <a:schemeClr val="bg1"/>
                </a:solidFill>
                <a:cs typeface="Arial" panose="020B0604020202020204" pitchFamily="34" charset="0"/>
              </a:rPr>
              <a:t>&amp; High Value-Added</a:t>
            </a:r>
            <a:endParaRPr lang="en-US" altLang="zh-CN" sz="1600" b="1" spc="-8" dirty="0">
              <a:solidFill>
                <a:srgbClr val="BAD981"/>
              </a:solidFill>
              <a:cs typeface="Arial" panose="020B0604020202020204" pitchFamily="34" charset="0"/>
            </a:endParaRPr>
          </a:p>
          <a:p>
            <a:pPr marL="10319" marR="4128" indent="3096">
              <a:spcBef>
                <a:spcPts val="81"/>
              </a:spcBef>
              <a:spcAft>
                <a:spcPts val="600"/>
              </a:spcAft>
            </a:pPr>
            <a:r>
              <a:rPr lang="en-US" altLang="zh-CN" sz="1600" b="1" spc="-8" dirty="0">
                <a:solidFill>
                  <a:srgbClr val="BAD981"/>
                </a:solidFill>
                <a:cs typeface="Arial" panose="020B0604020202020204" pitchFamily="34" charset="0"/>
              </a:rPr>
              <a:t>Services</a:t>
            </a:r>
          </a:p>
        </p:txBody>
      </p:sp>
      <p:sp>
        <p:nvSpPr>
          <p:cNvPr id="18" name="矩形 17">
            <a:extLst>
              <a:ext uri="{FF2B5EF4-FFF2-40B4-BE49-F238E27FC236}">
                <a16:creationId xmlns:a16="http://schemas.microsoft.com/office/drawing/2014/main" id="{1AE7C232-4C4F-163C-9B23-C62C14B9E145}"/>
              </a:ext>
            </a:extLst>
          </p:cNvPr>
          <p:cNvSpPr/>
          <p:nvPr/>
        </p:nvSpPr>
        <p:spPr>
          <a:xfrm>
            <a:off x="8099820" y="3518033"/>
            <a:ext cx="1498290" cy="920765"/>
          </a:xfrm>
          <a:prstGeom prst="rect">
            <a:avLst/>
          </a:prstGeom>
        </p:spPr>
        <p:txBody>
          <a:bodyPr wrap="square">
            <a:spAutoFit/>
          </a:bodyPr>
          <a:lstStyle/>
          <a:p>
            <a:pPr marL="10319" marR="4128" indent="516">
              <a:spcBef>
                <a:spcPts val="81"/>
              </a:spcBef>
              <a:spcAft>
                <a:spcPts val="600"/>
              </a:spcAft>
            </a:pPr>
            <a:r>
              <a:rPr lang="en-US" altLang="zh-CN" sz="1600" b="1" spc="-8" dirty="0">
                <a:solidFill>
                  <a:schemeClr val="bg1"/>
                </a:solidFill>
                <a:cs typeface="Arial" panose="020B0604020202020204" pitchFamily="34" charset="0"/>
              </a:rPr>
              <a:t>Trusted</a:t>
            </a:r>
            <a:r>
              <a:rPr lang="en-US" altLang="zh-CN" sz="1600" b="1" spc="-8" dirty="0">
                <a:solidFill>
                  <a:srgbClr val="BAD981"/>
                </a:solidFill>
                <a:cs typeface="Arial" panose="020B0604020202020204" pitchFamily="34" charset="0"/>
              </a:rPr>
              <a:t> </a:t>
            </a:r>
            <a:r>
              <a:rPr lang="en-US" altLang="zh-CN" sz="1600" b="1" spc="-8" dirty="0">
                <a:solidFill>
                  <a:schemeClr val="bg1"/>
                </a:solidFill>
                <a:cs typeface="Arial" panose="020B0604020202020204" pitchFamily="34" charset="0"/>
              </a:rPr>
              <a:t>Online</a:t>
            </a:r>
            <a:r>
              <a:rPr lang="en-US" altLang="zh-CN" sz="1600" b="1" spc="-8" dirty="0">
                <a:solidFill>
                  <a:srgbClr val="BAD981"/>
                </a:solidFill>
                <a:cs typeface="Arial" panose="020B0604020202020204" pitchFamily="34" charset="0"/>
              </a:rPr>
              <a:t> </a:t>
            </a:r>
          </a:p>
          <a:p>
            <a:pPr marL="10319" marR="4128" indent="516">
              <a:spcBef>
                <a:spcPts val="81"/>
              </a:spcBef>
            </a:pPr>
            <a:r>
              <a:rPr lang="en-US" altLang="zh-CN" sz="1600" b="1" spc="-8" dirty="0">
                <a:solidFill>
                  <a:srgbClr val="BAD981"/>
                </a:solidFill>
                <a:cs typeface="Arial" panose="020B0604020202020204" pitchFamily="34" charset="0"/>
              </a:rPr>
              <a:t>Community</a:t>
            </a:r>
          </a:p>
        </p:txBody>
      </p:sp>
      <p:sp>
        <p:nvSpPr>
          <p:cNvPr id="20" name="object 9">
            <a:extLst>
              <a:ext uri="{FF2B5EF4-FFF2-40B4-BE49-F238E27FC236}">
                <a16:creationId xmlns:a16="http://schemas.microsoft.com/office/drawing/2014/main" id="{E59AB453-3F55-AA97-4B05-A5BCAD4A06FF}"/>
              </a:ext>
            </a:extLst>
          </p:cNvPr>
          <p:cNvSpPr txBox="1">
            <a:spLocks/>
          </p:cNvSpPr>
          <p:nvPr/>
        </p:nvSpPr>
        <p:spPr bwMode="gray">
          <a:xfrm>
            <a:off x="1708500" y="5738718"/>
            <a:ext cx="8990907" cy="376608"/>
          </a:xfrm>
          <a:prstGeom prst="rect">
            <a:avLst/>
          </a:prstGeom>
          <a:noFill/>
          <a:ln w="12700">
            <a:noFill/>
            <a:miter lim="800000"/>
            <a:headEnd/>
            <a:tailEnd/>
          </a:ln>
        </p:spPr>
        <p:txBody>
          <a:bodyPr vert="horz" wrap="square" lIns="0" tIns="47465" rIns="0" bIns="0" numCol="1" rtlCol="0"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marL="10319" marR="4128" algn="ctr">
              <a:lnSpc>
                <a:spcPct val="89300"/>
              </a:lnSpc>
              <a:spcBef>
                <a:spcPts val="373"/>
              </a:spcBef>
            </a:pPr>
            <a:r>
              <a:rPr lang="en-US" sz="2275" kern="0" spc="-49">
                <a:solidFill>
                  <a:schemeClr val="tx1"/>
                </a:solidFill>
                <a:latin typeface="Arial" panose="020B0604020202020204" pitchFamily="34" charset="0"/>
                <a:cs typeface="Arial" panose="020B0604020202020204" pitchFamily="34" charset="0"/>
              </a:rPr>
              <a:t>We are the </a:t>
            </a:r>
            <a:r>
              <a:rPr lang="en-US" kern="1200" spc="-8">
                <a:solidFill>
                  <a:srgbClr val="BAD981"/>
                </a:solidFill>
                <a:latin typeface="Arial" pitchFamily="34" charset="0"/>
                <a:ea typeface="ヒラギノ角ゴ Pro W3" pitchFamily="124" charset="-128"/>
                <a:cs typeface="Arial" panose="020B0604020202020204" pitchFamily="34" charset="0"/>
              </a:rPr>
              <a:t>One-Stop Service Platform </a:t>
            </a:r>
            <a:r>
              <a:rPr lang="en-US" sz="2275" kern="0" spc="-49">
                <a:solidFill>
                  <a:schemeClr val="tx1"/>
                </a:solidFill>
                <a:latin typeface="Arial" panose="020B0604020202020204" pitchFamily="34" charset="0"/>
                <a:cs typeface="Arial" panose="020B0604020202020204" pitchFamily="34" charset="0"/>
              </a:rPr>
              <a:t>for Pets and Pet Parents</a:t>
            </a:r>
          </a:p>
        </p:txBody>
      </p:sp>
      <p:sp>
        <p:nvSpPr>
          <p:cNvPr id="21" name="文本框 20">
            <a:extLst>
              <a:ext uri="{FF2B5EF4-FFF2-40B4-BE49-F238E27FC236}">
                <a16:creationId xmlns:a16="http://schemas.microsoft.com/office/drawing/2014/main" id="{D85D5755-9F8A-9E7E-5902-0066F2ED8910}"/>
              </a:ext>
            </a:extLst>
          </p:cNvPr>
          <p:cNvSpPr txBox="1"/>
          <p:nvPr/>
        </p:nvSpPr>
        <p:spPr>
          <a:xfrm>
            <a:off x="10705533" y="4557266"/>
            <a:ext cx="184731" cy="307777"/>
          </a:xfrm>
          <a:prstGeom prst="rect">
            <a:avLst/>
          </a:prstGeom>
          <a:noFill/>
        </p:spPr>
        <p:txBody>
          <a:bodyPr wrap="none" rtlCol="0">
            <a:spAutoFit/>
          </a:bodyPr>
          <a:lstStyle/>
          <a:p>
            <a:endParaRPr kumimoji="1" lang="zh-CN" altLang="en-US">
              <a:ea typeface="+mj-ea"/>
            </a:endParaRPr>
          </a:p>
        </p:txBody>
      </p:sp>
      <p:sp>
        <p:nvSpPr>
          <p:cNvPr id="22" name="Rectangle 25">
            <a:extLst>
              <a:ext uri="{FF2B5EF4-FFF2-40B4-BE49-F238E27FC236}">
                <a16:creationId xmlns:a16="http://schemas.microsoft.com/office/drawing/2014/main" id="{9367C324-20DD-32E2-EDBB-E65CC69CB904}"/>
              </a:ext>
            </a:extLst>
          </p:cNvPr>
          <p:cNvSpPr>
            <a:spLocks noGrp="1" noChangeArrowheads="1"/>
          </p:cNvSpPr>
          <p:nvPr>
            <p:ph type="title"/>
          </p:nvPr>
        </p:nvSpPr>
        <p:spPr>
          <a:xfrm>
            <a:off x="534989" y="485379"/>
            <a:ext cx="9598025" cy="430887"/>
          </a:xfrm>
        </p:spPr>
        <p:txBody>
          <a:bodyPr/>
          <a:lstStyle/>
          <a:p>
            <a:r>
              <a:rPr lang="en-US" sz="2800" dirty="0"/>
              <a:t>W</a:t>
            </a:r>
            <a:r>
              <a:rPr lang="en-GB" sz="2800" dirty="0" err="1"/>
              <a:t>ho</a:t>
            </a:r>
            <a:r>
              <a:rPr lang="zh-TW" altLang="en-US" sz="2800" dirty="0"/>
              <a:t> </a:t>
            </a:r>
            <a:r>
              <a:rPr lang="en-GB" altLang="zh-TW" sz="2800" dirty="0"/>
              <a:t>We</a:t>
            </a:r>
            <a:r>
              <a:rPr lang="zh-TW" altLang="en-US" sz="2800" dirty="0"/>
              <a:t> </a:t>
            </a:r>
            <a:r>
              <a:rPr lang="en-GB" altLang="zh-TW" sz="2800" dirty="0"/>
              <a:t>Are</a:t>
            </a:r>
            <a:endParaRPr lang="en-US" sz="2800" dirty="0"/>
          </a:p>
        </p:txBody>
      </p:sp>
    </p:spTree>
    <p:custDataLst>
      <p:tags r:id="rId1"/>
    </p:custDataLst>
    <p:extLst>
      <p:ext uri="{BB962C8B-B14F-4D97-AF65-F5344CB8AC3E}">
        <p14:creationId xmlns:p14="http://schemas.microsoft.com/office/powerpoint/2010/main" val="88800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E6E5874B-F50C-4EAD-B2F6-5F1D5FC55EE0}"/>
              </a:ext>
            </a:extLst>
          </p:cNvPr>
          <p:cNvSpPr txBox="1"/>
          <p:nvPr/>
        </p:nvSpPr>
        <p:spPr bwMode="gray">
          <a:xfrm>
            <a:off x="1514720" y="6114110"/>
            <a:ext cx="7663262" cy="600164"/>
          </a:xfrm>
          <a:prstGeom prst="rect">
            <a:avLst/>
          </a:prstGeom>
          <a:noFill/>
        </p:spPr>
        <p:txBody>
          <a:bodyPr wrap="square" lIns="0" tIns="0" rIns="0" bIns="0" rtlCol="0">
            <a:spAutoFit/>
          </a:bodyPr>
          <a:lstStyle/>
          <a:p>
            <a:pPr algn="l">
              <a:defRPr/>
            </a:pPr>
            <a:r>
              <a:rPr lang="en-US" altLang="ja-JP" sz="650" kern="0" dirty="0">
                <a:solidFill>
                  <a:srgbClr val="53565A"/>
                </a:solidFill>
                <a:latin typeface="Arial"/>
                <a:ea typeface="MS PGothic" panose="020B0600070205080204" pitchFamily="34" charset="-128"/>
              </a:rPr>
              <a:t>Note:</a:t>
            </a:r>
            <a:r>
              <a:rPr lang="en-US" altLang="ja-JP" sz="650" kern="0" dirty="0">
                <a:solidFill>
                  <a:srgbClr val="53565A"/>
                </a:solidFill>
              </a:rPr>
              <a:t> </a:t>
            </a:r>
          </a:p>
          <a:p>
            <a:pPr algn="l">
              <a:defRPr/>
            </a:pPr>
            <a:r>
              <a:rPr lang="en-US" altLang="ja-JP" sz="650" kern="0" dirty="0">
                <a:solidFill>
                  <a:srgbClr val="53565A"/>
                </a:solidFill>
              </a:rPr>
              <a:t>(1) GMV refers to gross merchandise volume, which is the total value of confirmed orders placed with us and sold through distribution model or drop shipping model where we act as a principal in the transaction regardless of whether the products are delivered or returned, calculated based on the listed prices of the ordered products without taking into consideration any discounts. The total GMV amount (</a:t>
            </a:r>
            <a:r>
              <a:rPr lang="en-US" altLang="ja-JP" sz="650" kern="0" dirty="0" err="1">
                <a:solidFill>
                  <a:srgbClr val="53565A"/>
                </a:solidFill>
              </a:rPr>
              <a:t>i</a:t>
            </a:r>
            <a:r>
              <a:rPr lang="en-US" altLang="ja-JP" sz="650" kern="0" dirty="0">
                <a:solidFill>
                  <a:srgbClr val="53565A"/>
                </a:solidFill>
              </a:rPr>
              <a:t>) includes GMV of products sold by </a:t>
            </a:r>
            <a:r>
              <a:rPr lang="en-US" altLang="ja-JP" sz="650" kern="0" dirty="0" err="1">
                <a:solidFill>
                  <a:srgbClr val="53565A"/>
                </a:solidFill>
              </a:rPr>
              <a:t>Xingmu</a:t>
            </a:r>
            <a:r>
              <a:rPr lang="en-US" altLang="ja-JP" sz="650" kern="0" dirty="0">
                <a:solidFill>
                  <a:srgbClr val="53565A"/>
                </a:solidFill>
              </a:rPr>
              <a:t>, (ii) excludes products sold through consignment model and (iii) excludes the value of services offered by us. GMV is subject to future adjustments (such as refunds) and represents only one measure of the Company’s performance and should not be relied on as an indicator of our financial results, which depend on a variety of factors.</a:t>
            </a:r>
          </a:p>
          <a:p>
            <a:pPr algn="l">
              <a:defRPr/>
            </a:pPr>
            <a:r>
              <a:rPr lang="en-US" altLang="ja-JP" sz="650" kern="0" dirty="0">
                <a:solidFill>
                  <a:srgbClr val="53565A"/>
                </a:solidFill>
              </a:rPr>
              <a:t>(2) Fiscal year ends on March 31</a:t>
            </a:r>
            <a:r>
              <a:rPr lang="en-US" altLang="ja-JP" sz="650" kern="0" dirty="0">
                <a:solidFill>
                  <a:srgbClr val="53565A"/>
                </a:solidFill>
                <a:latin typeface="Arial"/>
              </a:rPr>
              <a:t>.</a:t>
            </a:r>
            <a:endParaRPr lang="en-US" altLang="ja-JP" sz="650" kern="0" dirty="0">
              <a:solidFill>
                <a:srgbClr val="53565A"/>
              </a:solidFill>
            </a:endParaRPr>
          </a:p>
        </p:txBody>
      </p:sp>
      <p:sp>
        <p:nvSpPr>
          <p:cNvPr id="6" name="灯片编号占位符 5"/>
          <p:cNvSpPr>
            <a:spLocks noGrp="1"/>
          </p:cNvSpPr>
          <p:nvPr>
            <p:ph type="sldNum" sz="quarter" idx="4"/>
          </p:nvPr>
        </p:nvSpPr>
        <p:spPr/>
        <p:txBody>
          <a:bodyPr/>
          <a:lstStyle/>
          <a:p>
            <a:fld id="{DE75C8BA-6B78-4C03-8697-F97FF6E5FC61}" type="slidenum">
              <a:rPr lang="en-US" smtClean="0"/>
              <a:pPr/>
              <a:t>5</a:t>
            </a:fld>
            <a:endParaRPr lang="en-US"/>
          </a:p>
        </p:txBody>
      </p:sp>
      <p:graphicFrame>
        <p:nvGraphicFramePr>
          <p:cNvPr id="28" name="Chart 4">
            <a:extLst>
              <a:ext uri="{FF2B5EF4-FFF2-40B4-BE49-F238E27FC236}">
                <a16:creationId xmlns:a16="http://schemas.microsoft.com/office/drawing/2014/main" id="{F662D2AB-8F8A-C41A-A113-73811522C49A}"/>
              </a:ext>
            </a:extLst>
          </p:cNvPr>
          <p:cNvGraphicFramePr/>
          <p:nvPr>
            <p:extLst>
              <p:ext uri="{D42A27DB-BD31-4B8C-83A1-F6EECF244321}">
                <p14:modId xmlns:p14="http://schemas.microsoft.com/office/powerpoint/2010/main" val="3459979997"/>
              </p:ext>
            </p:extLst>
          </p:nvPr>
        </p:nvGraphicFramePr>
        <p:xfrm>
          <a:off x="687342" y="1475275"/>
          <a:ext cx="4731025" cy="4312685"/>
        </p:xfrm>
        <a:graphic>
          <a:graphicData uri="http://schemas.openxmlformats.org/drawingml/2006/chart">
            <c:chart xmlns:c="http://schemas.openxmlformats.org/drawingml/2006/chart" xmlns:r="http://schemas.openxmlformats.org/officeDocument/2006/relationships" r:id="rId2"/>
          </a:graphicData>
        </a:graphic>
      </p:graphicFrame>
      <p:sp>
        <p:nvSpPr>
          <p:cNvPr id="31" name="Content Placeholder 40">
            <a:extLst>
              <a:ext uri="{FF2B5EF4-FFF2-40B4-BE49-F238E27FC236}">
                <a16:creationId xmlns:a16="http://schemas.microsoft.com/office/drawing/2014/main" id="{A63B9A5D-F52D-802C-805E-E4AB98CE1520}"/>
              </a:ext>
            </a:extLst>
          </p:cNvPr>
          <p:cNvSpPr txBox="1">
            <a:spLocks/>
          </p:cNvSpPr>
          <p:nvPr/>
        </p:nvSpPr>
        <p:spPr bwMode="gray">
          <a:xfrm>
            <a:off x="1062097" y="1225391"/>
            <a:ext cx="884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altLang="zh-CN" sz="1400" dirty="0">
                <a:solidFill>
                  <a:srgbClr val="269DD8"/>
                </a:solidFill>
              </a:rPr>
              <a:t>Total GMV</a:t>
            </a:r>
            <a:endParaRPr lang="zh-CN" altLang="en-US" sz="1400" dirty="0">
              <a:solidFill>
                <a:srgbClr val="269DD8"/>
              </a:solidFill>
            </a:endParaRPr>
          </a:p>
        </p:txBody>
      </p:sp>
      <p:cxnSp>
        <p:nvCxnSpPr>
          <p:cNvPr id="32" name="直接连接符 31">
            <a:extLst>
              <a:ext uri="{FF2B5EF4-FFF2-40B4-BE49-F238E27FC236}">
                <a16:creationId xmlns:a16="http://schemas.microsoft.com/office/drawing/2014/main" id="{CEBF0DC9-86FD-4C85-483F-795C6AA56A39}"/>
              </a:ext>
            </a:extLst>
          </p:cNvPr>
          <p:cNvCxnSpPr/>
          <p:nvPr/>
        </p:nvCxnSpPr>
        <p:spPr bwMode="auto">
          <a:xfrm>
            <a:off x="4387681" y="1923143"/>
            <a:ext cx="0" cy="3465110"/>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Content Placeholder 40">
            <a:extLst>
              <a:ext uri="{FF2B5EF4-FFF2-40B4-BE49-F238E27FC236}">
                <a16:creationId xmlns:a16="http://schemas.microsoft.com/office/drawing/2014/main" id="{A71CDC26-F66B-A050-E9AD-20D75270DD7B}"/>
              </a:ext>
            </a:extLst>
          </p:cNvPr>
          <p:cNvSpPr txBox="1">
            <a:spLocks/>
          </p:cNvSpPr>
          <p:nvPr/>
        </p:nvSpPr>
        <p:spPr bwMode="gray">
          <a:xfrm>
            <a:off x="6790930" y="1225391"/>
            <a:ext cx="13208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altLang="zh-CN" sz="1400" dirty="0">
                <a:solidFill>
                  <a:srgbClr val="269DD8"/>
                </a:solidFill>
              </a:rPr>
              <a:t>Total Revenues</a:t>
            </a:r>
            <a:endParaRPr lang="zh-CN" altLang="en-US" sz="1400" dirty="0">
              <a:solidFill>
                <a:srgbClr val="269DD8"/>
              </a:solidFill>
            </a:endParaRPr>
          </a:p>
        </p:txBody>
      </p:sp>
      <p:graphicFrame>
        <p:nvGraphicFramePr>
          <p:cNvPr id="35" name="Chart 4">
            <a:extLst>
              <a:ext uri="{FF2B5EF4-FFF2-40B4-BE49-F238E27FC236}">
                <a16:creationId xmlns:a16="http://schemas.microsoft.com/office/drawing/2014/main" id="{ADC0452F-D807-2EAA-260B-F186CBC8FF37}"/>
              </a:ext>
            </a:extLst>
          </p:cNvPr>
          <p:cNvGraphicFramePr/>
          <p:nvPr>
            <p:extLst>
              <p:ext uri="{D42A27DB-BD31-4B8C-83A1-F6EECF244321}">
                <p14:modId xmlns:p14="http://schemas.microsoft.com/office/powerpoint/2010/main" val="2878751380"/>
              </p:ext>
            </p:extLst>
          </p:nvPr>
        </p:nvGraphicFramePr>
        <p:xfrm>
          <a:off x="6313576" y="1570246"/>
          <a:ext cx="4731025" cy="4150719"/>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11">
            <a:extLst>
              <a:ext uri="{FF2B5EF4-FFF2-40B4-BE49-F238E27FC236}">
                <a16:creationId xmlns:a16="http://schemas.microsoft.com/office/drawing/2014/main" id="{E4966E35-834A-9C23-4B16-6F5089E94564}"/>
              </a:ext>
            </a:extLst>
          </p:cNvPr>
          <p:cNvSpPr txBox="1"/>
          <p:nvPr/>
        </p:nvSpPr>
        <p:spPr bwMode="gray">
          <a:xfrm>
            <a:off x="1062098" y="1463225"/>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dirty="0">
                <a:solidFill>
                  <a:srgbClr val="6DCEE5"/>
                </a:solidFill>
              </a:rPr>
              <a:t>(RMB </a:t>
            </a:r>
            <a:r>
              <a:rPr lang="en-US" dirty="0" err="1">
                <a:solidFill>
                  <a:srgbClr val="6DCEE5"/>
                </a:solidFill>
              </a:rPr>
              <a:t>mn</a:t>
            </a:r>
            <a:r>
              <a:rPr lang="en-US" dirty="0">
                <a:solidFill>
                  <a:srgbClr val="6DCEE5"/>
                </a:solidFill>
              </a:rPr>
              <a:t>)</a:t>
            </a:r>
          </a:p>
        </p:txBody>
      </p:sp>
      <p:sp>
        <p:nvSpPr>
          <p:cNvPr id="38" name="TextBox 11">
            <a:extLst>
              <a:ext uri="{FF2B5EF4-FFF2-40B4-BE49-F238E27FC236}">
                <a16:creationId xmlns:a16="http://schemas.microsoft.com/office/drawing/2014/main" id="{38F92736-5D73-FD7A-BB6A-E9C0F26171D3}"/>
              </a:ext>
            </a:extLst>
          </p:cNvPr>
          <p:cNvSpPr txBox="1"/>
          <p:nvPr/>
        </p:nvSpPr>
        <p:spPr bwMode="gray">
          <a:xfrm>
            <a:off x="6835595" y="1476529"/>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dirty="0">
                <a:solidFill>
                  <a:srgbClr val="6DCEE5"/>
                </a:solidFill>
              </a:rPr>
              <a:t>(RMB </a:t>
            </a:r>
            <a:r>
              <a:rPr lang="en-US" dirty="0" err="1">
                <a:solidFill>
                  <a:srgbClr val="6DCEE5"/>
                </a:solidFill>
              </a:rPr>
              <a:t>mn</a:t>
            </a:r>
            <a:r>
              <a:rPr lang="en-US" dirty="0">
                <a:solidFill>
                  <a:srgbClr val="6DCEE5"/>
                </a:solidFill>
              </a:rPr>
              <a:t>)</a:t>
            </a:r>
          </a:p>
        </p:txBody>
      </p:sp>
      <p:cxnSp>
        <p:nvCxnSpPr>
          <p:cNvPr id="39" name="直接连接符 38">
            <a:extLst>
              <a:ext uri="{FF2B5EF4-FFF2-40B4-BE49-F238E27FC236}">
                <a16:creationId xmlns:a16="http://schemas.microsoft.com/office/drawing/2014/main" id="{444051CC-0DE4-24B4-35B4-E000FC1662A2}"/>
              </a:ext>
            </a:extLst>
          </p:cNvPr>
          <p:cNvCxnSpPr/>
          <p:nvPr/>
        </p:nvCxnSpPr>
        <p:spPr bwMode="auto">
          <a:xfrm>
            <a:off x="9978907" y="1897743"/>
            <a:ext cx="14515" cy="3566710"/>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椭圆 39">
            <a:extLst>
              <a:ext uri="{FF2B5EF4-FFF2-40B4-BE49-F238E27FC236}">
                <a16:creationId xmlns:a16="http://schemas.microsoft.com/office/drawing/2014/main" id="{4959D28B-7146-ACB4-1DD8-1461243BFE0F}"/>
              </a:ext>
            </a:extLst>
          </p:cNvPr>
          <p:cNvSpPr/>
          <p:nvPr/>
        </p:nvSpPr>
        <p:spPr bwMode="gray">
          <a:xfrm>
            <a:off x="5020897" y="1707699"/>
            <a:ext cx="1075100" cy="430887"/>
          </a:xfrm>
          <a:prstGeom prst="ellipse">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ts val="0"/>
              </a:spcBef>
              <a:defRPr/>
            </a:pPr>
            <a:r>
              <a:rPr lang="en-US" altLang="zh-CN" sz="1100" b="1" dirty="0">
                <a:solidFill>
                  <a:schemeClr val="bg1"/>
                </a:solidFill>
              </a:rPr>
              <a:t>YoY: -7.7% </a:t>
            </a:r>
          </a:p>
        </p:txBody>
      </p:sp>
      <p:sp>
        <p:nvSpPr>
          <p:cNvPr id="41" name="椭圆 40">
            <a:extLst>
              <a:ext uri="{FF2B5EF4-FFF2-40B4-BE49-F238E27FC236}">
                <a16:creationId xmlns:a16="http://schemas.microsoft.com/office/drawing/2014/main" id="{FBEB7596-1770-B24A-253F-6F681F78EEF4}"/>
              </a:ext>
            </a:extLst>
          </p:cNvPr>
          <p:cNvSpPr/>
          <p:nvPr/>
        </p:nvSpPr>
        <p:spPr bwMode="gray">
          <a:xfrm>
            <a:off x="5020897" y="1192986"/>
            <a:ext cx="1075100" cy="430887"/>
          </a:xfrm>
          <a:prstGeom prst="ellipse">
            <a:avLst/>
          </a:prstGeom>
          <a:solidFill>
            <a:srgbClr val="269DD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ts val="0"/>
              </a:spcBef>
              <a:defRPr/>
            </a:pPr>
            <a:r>
              <a:rPr lang="en-US" altLang="zh-CN" sz="1100" b="1" dirty="0" err="1">
                <a:solidFill>
                  <a:schemeClr val="bg1"/>
                </a:solidFill>
              </a:rPr>
              <a:t>QoQ</a:t>
            </a:r>
            <a:r>
              <a:rPr lang="en-US" altLang="zh-CN" sz="1100" b="1" dirty="0">
                <a:solidFill>
                  <a:schemeClr val="bg1"/>
                </a:solidFill>
              </a:rPr>
              <a:t>: 20.7%</a:t>
            </a:r>
          </a:p>
        </p:txBody>
      </p:sp>
      <p:sp>
        <p:nvSpPr>
          <p:cNvPr id="5" name="Rectangle 25">
            <a:extLst>
              <a:ext uri="{FF2B5EF4-FFF2-40B4-BE49-F238E27FC236}">
                <a16:creationId xmlns:a16="http://schemas.microsoft.com/office/drawing/2014/main" id="{6F19F24E-EE4A-23E0-F87B-DC4D0F7BC547}"/>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Strong GMV and Revenue Growth Recovery</a:t>
            </a:r>
            <a:endParaRPr lang="en-US" sz="2800" kern="0" dirty="0"/>
          </a:p>
        </p:txBody>
      </p:sp>
      <p:sp>
        <p:nvSpPr>
          <p:cNvPr id="7" name="椭圆 6">
            <a:extLst>
              <a:ext uri="{FF2B5EF4-FFF2-40B4-BE49-F238E27FC236}">
                <a16:creationId xmlns:a16="http://schemas.microsoft.com/office/drawing/2014/main" id="{EB6C6726-8A34-C07F-7006-3B161A18A81B}"/>
              </a:ext>
            </a:extLst>
          </p:cNvPr>
          <p:cNvSpPr/>
          <p:nvPr/>
        </p:nvSpPr>
        <p:spPr bwMode="gray">
          <a:xfrm>
            <a:off x="10864710" y="1707699"/>
            <a:ext cx="1075100" cy="430887"/>
          </a:xfrm>
          <a:prstGeom prst="ellipse">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ts val="0"/>
              </a:spcBef>
              <a:defRPr/>
            </a:pPr>
            <a:r>
              <a:rPr lang="en-US" altLang="zh-CN" sz="1100" b="1" dirty="0">
                <a:solidFill>
                  <a:schemeClr val="bg1"/>
                </a:solidFill>
              </a:rPr>
              <a:t>YoY: -2.1% </a:t>
            </a:r>
          </a:p>
        </p:txBody>
      </p:sp>
      <p:sp>
        <p:nvSpPr>
          <p:cNvPr id="8" name="椭圆 7">
            <a:extLst>
              <a:ext uri="{FF2B5EF4-FFF2-40B4-BE49-F238E27FC236}">
                <a16:creationId xmlns:a16="http://schemas.microsoft.com/office/drawing/2014/main" id="{F50E77E2-9C14-1841-592B-8351686853AE}"/>
              </a:ext>
            </a:extLst>
          </p:cNvPr>
          <p:cNvSpPr/>
          <p:nvPr/>
        </p:nvSpPr>
        <p:spPr bwMode="gray">
          <a:xfrm>
            <a:off x="10864710" y="1192986"/>
            <a:ext cx="1075100" cy="430887"/>
          </a:xfrm>
          <a:prstGeom prst="ellipse">
            <a:avLst/>
          </a:prstGeom>
          <a:solidFill>
            <a:srgbClr val="269DD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ts val="0"/>
              </a:spcBef>
              <a:defRPr/>
            </a:pPr>
            <a:r>
              <a:rPr lang="en-US" altLang="zh-CN" sz="1100" b="1" dirty="0" err="1">
                <a:solidFill>
                  <a:schemeClr val="bg1"/>
                </a:solidFill>
              </a:rPr>
              <a:t>QoQ</a:t>
            </a:r>
            <a:r>
              <a:rPr lang="en-US" altLang="zh-CN" sz="1100" b="1" dirty="0">
                <a:solidFill>
                  <a:schemeClr val="bg1"/>
                </a:solidFill>
              </a:rPr>
              <a:t>: 26.1%</a:t>
            </a:r>
          </a:p>
        </p:txBody>
      </p:sp>
    </p:spTree>
    <p:extLst>
      <p:ext uri="{BB962C8B-B14F-4D97-AF65-F5344CB8AC3E}">
        <p14:creationId xmlns:p14="http://schemas.microsoft.com/office/powerpoint/2010/main" val="270871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圖表 27">
            <a:extLst>
              <a:ext uri="{FF2B5EF4-FFF2-40B4-BE49-F238E27FC236}">
                <a16:creationId xmlns:a16="http://schemas.microsoft.com/office/drawing/2014/main" id="{740333D1-FED4-42F1-8A36-283FC82C3BFC}"/>
              </a:ext>
            </a:extLst>
          </p:cNvPr>
          <p:cNvGraphicFramePr/>
          <p:nvPr>
            <p:extLst>
              <p:ext uri="{D42A27DB-BD31-4B8C-83A1-F6EECF244321}">
                <p14:modId xmlns:p14="http://schemas.microsoft.com/office/powerpoint/2010/main" val="2739033574"/>
              </p:ext>
            </p:extLst>
          </p:nvPr>
        </p:nvGraphicFramePr>
        <p:xfrm>
          <a:off x="-253570" y="4079397"/>
          <a:ext cx="4245980" cy="2480526"/>
        </p:xfrm>
        <a:graphic>
          <a:graphicData uri="http://schemas.openxmlformats.org/drawingml/2006/chart">
            <c:chart xmlns:c="http://schemas.openxmlformats.org/drawingml/2006/chart" xmlns:r="http://schemas.openxmlformats.org/officeDocument/2006/relationships" r:id="rId4"/>
          </a:graphicData>
        </a:graphic>
      </p:graphicFrame>
      <p:sp>
        <p:nvSpPr>
          <p:cNvPr id="3" name="灯片编号占位符 2"/>
          <p:cNvSpPr>
            <a:spLocks noGrp="1"/>
          </p:cNvSpPr>
          <p:nvPr>
            <p:ph type="sldNum" sz="quarter" idx="4"/>
          </p:nvPr>
        </p:nvSpPr>
        <p:spPr>
          <a:xfrm>
            <a:off x="0" y="6934201"/>
            <a:ext cx="281354" cy="145504"/>
          </a:xfrm>
        </p:spPr>
        <p:txBody>
          <a:bodyPr/>
          <a:lstStyle/>
          <a:p>
            <a:fld id="{DE75C8BA-6B78-4C03-8697-F97FF6E5FC61}" type="slidenum">
              <a:rPr lang="en-US" smtClean="0"/>
              <a:pPr/>
              <a:t>6</a:t>
            </a:fld>
            <a:endParaRPr lang="en-US"/>
          </a:p>
        </p:txBody>
      </p:sp>
      <p:sp>
        <p:nvSpPr>
          <p:cNvPr id="21" name="Content Placeholder 40">
            <a:extLst>
              <a:ext uri="{FF2B5EF4-FFF2-40B4-BE49-F238E27FC236}">
                <a16:creationId xmlns:a16="http://schemas.microsoft.com/office/drawing/2014/main" id="{CF025E2A-15BC-473A-B814-3384C3A079EB}"/>
              </a:ext>
            </a:extLst>
          </p:cNvPr>
          <p:cNvSpPr txBox="1">
            <a:spLocks/>
          </p:cNvSpPr>
          <p:nvPr/>
        </p:nvSpPr>
        <p:spPr bwMode="gray">
          <a:xfrm>
            <a:off x="833079" y="1007248"/>
            <a:ext cx="16911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lvl="0" algn="l">
              <a:defRPr/>
            </a:pPr>
            <a:r>
              <a:rPr lang="en-US" altLang="zh-HK" sz="1300" dirty="0">
                <a:ea typeface="+mj-ea"/>
                <a:cs typeface="Arial" panose="020B0604020202020204" pitchFamily="34" charset="0"/>
              </a:rPr>
              <a:t>Revenue by S</a:t>
            </a:r>
            <a:r>
              <a:rPr lang="en-US" altLang="zh-CN" sz="1300" dirty="0">
                <a:ea typeface="+mj-ea"/>
                <a:cs typeface="Arial" panose="020B0604020202020204" pitchFamily="34" charset="0"/>
              </a:rPr>
              <a:t>egment</a:t>
            </a:r>
            <a:endParaRPr lang="en-US" altLang="zh-HK" sz="1300" dirty="0">
              <a:ea typeface="+mj-ea"/>
              <a:cs typeface="Arial" panose="020B0604020202020204" pitchFamily="34" charset="0"/>
            </a:endParaRPr>
          </a:p>
        </p:txBody>
      </p:sp>
      <p:sp>
        <p:nvSpPr>
          <p:cNvPr id="12" name="Content Placeholder 40">
            <a:extLst>
              <a:ext uri="{FF2B5EF4-FFF2-40B4-BE49-F238E27FC236}">
                <a16:creationId xmlns:a16="http://schemas.microsoft.com/office/drawing/2014/main" id="{B6BD9E29-9512-4EDD-9AF0-452E72E0D029}"/>
              </a:ext>
            </a:extLst>
          </p:cNvPr>
          <p:cNvSpPr txBox="1">
            <a:spLocks/>
          </p:cNvSpPr>
          <p:nvPr/>
        </p:nvSpPr>
        <p:spPr bwMode="gray">
          <a:xfrm>
            <a:off x="6414368" y="963856"/>
            <a:ext cx="57776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spcBef>
                <a:spcPts val="0"/>
              </a:spcBef>
              <a:defRPr/>
            </a:pPr>
            <a:r>
              <a:rPr lang="en-US" altLang="zh-HK" sz="1300" dirty="0">
                <a:ea typeface="+mj-ea"/>
                <a:cs typeface="Arial" panose="020B0604020202020204" pitchFamily="34" charset="0"/>
              </a:rPr>
              <a:t>Revenue from Online Marketing &amp; Information </a:t>
            </a:r>
            <a:r>
              <a:rPr lang="en-US" altLang="zh-HK" sz="1300" dirty="0" smtClean="0">
                <a:ea typeface="+mj-ea"/>
                <a:cs typeface="Arial" panose="020B0604020202020204" pitchFamily="34" charset="0"/>
              </a:rPr>
              <a:t>Services &amp; Other Revenue</a:t>
            </a:r>
            <a:endParaRPr lang="en-US" altLang="zh-HK" sz="1300" dirty="0">
              <a:ea typeface="+mj-ea"/>
              <a:cs typeface="Arial" panose="020B0604020202020204" pitchFamily="34" charset="0"/>
            </a:endParaRPr>
          </a:p>
        </p:txBody>
      </p:sp>
      <p:sp>
        <p:nvSpPr>
          <p:cNvPr id="13" name="TextBox 11">
            <a:extLst>
              <a:ext uri="{FF2B5EF4-FFF2-40B4-BE49-F238E27FC236}">
                <a16:creationId xmlns:a16="http://schemas.microsoft.com/office/drawing/2014/main" id="{7B46BCB2-1703-4AC0-9768-9A94A5232215}"/>
              </a:ext>
            </a:extLst>
          </p:cNvPr>
          <p:cNvSpPr txBox="1"/>
          <p:nvPr/>
        </p:nvSpPr>
        <p:spPr bwMode="gray">
          <a:xfrm>
            <a:off x="6414369" y="1203969"/>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dirty="0">
                <a:solidFill>
                  <a:srgbClr val="6DCEE5"/>
                </a:solidFill>
              </a:rPr>
              <a:t>(RMB </a:t>
            </a:r>
            <a:r>
              <a:rPr lang="en-US" dirty="0" err="1">
                <a:solidFill>
                  <a:srgbClr val="6DCEE5"/>
                </a:solidFill>
              </a:rPr>
              <a:t>mn</a:t>
            </a:r>
            <a:r>
              <a:rPr lang="en-US" dirty="0">
                <a:solidFill>
                  <a:srgbClr val="6DCEE5"/>
                </a:solidFill>
              </a:rPr>
              <a:t>)</a:t>
            </a:r>
          </a:p>
        </p:txBody>
      </p:sp>
      <p:graphicFrame>
        <p:nvGraphicFramePr>
          <p:cNvPr id="6" name="图表 5">
            <a:extLst>
              <a:ext uri="{FF2B5EF4-FFF2-40B4-BE49-F238E27FC236}">
                <a16:creationId xmlns:a16="http://schemas.microsoft.com/office/drawing/2014/main" id="{24252DC3-F12F-DD48-BFF1-FF276FB11D14}"/>
              </a:ext>
            </a:extLst>
          </p:cNvPr>
          <p:cNvGraphicFramePr/>
          <p:nvPr>
            <p:extLst>
              <p:ext uri="{D42A27DB-BD31-4B8C-83A1-F6EECF244321}">
                <p14:modId xmlns:p14="http://schemas.microsoft.com/office/powerpoint/2010/main" val="2857120184"/>
              </p:ext>
            </p:extLst>
          </p:nvPr>
        </p:nvGraphicFramePr>
        <p:xfrm>
          <a:off x="-163096" y="1613548"/>
          <a:ext cx="6235700" cy="2364101"/>
        </p:xfrm>
        <a:graphic>
          <a:graphicData uri="http://schemas.openxmlformats.org/drawingml/2006/chart">
            <c:chart xmlns:c="http://schemas.openxmlformats.org/drawingml/2006/chart" xmlns:r="http://schemas.openxmlformats.org/officeDocument/2006/relationships" r:id="rId5"/>
          </a:graphicData>
        </a:graphic>
      </p:graphicFrame>
      <p:sp>
        <p:nvSpPr>
          <p:cNvPr id="8" name="文本框 7">
            <a:extLst>
              <a:ext uri="{FF2B5EF4-FFF2-40B4-BE49-F238E27FC236}">
                <a16:creationId xmlns:a16="http://schemas.microsoft.com/office/drawing/2014/main" id="{1AE24BFA-AA57-A142-808C-1E5847F8FEFC}"/>
              </a:ext>
            </a:extLst>
          </p:cNvPr>
          <p:cNvSpPr txBox="1"/>
          <p:nvPr/>
        </p:nvSpPr>
        <p:spPr>
          <a:xfrm>
            <a:off x="3242902" y="1546156"/>
            <a:ext cx="1546919" cy="261610"/>
          </a:xfrm>
          <a:prstGeom prst="rect">
            <a:avLst/>
          </a:prstGeom>
          <a:noFill/>
        </p:spPr>
        <p:txBody>
          <a:bodyPr wrap="square" rtlCol="0">
            <a:spAutoFit/>
          </a:bodyPr>
          <a:lstStyle/>
          <a:p>
            <a:r>
              <a:rPr kumimoji="1" lang="en-US" altLang="zh-CN" sz="1100" b="1" dirty="0">
                <a:ea typeface="+mj-ea"/>
              </a:rPr>
              <a:t>1QFY23</a:t>
            </a:r>
          </a:p>
        </p:txBody>
      </p:sp>
      <p:sp>
        <p:nvSpPr>
          <p:cNvPr id="24" name="文本框 23">
            <a:extLst>
              <a:ext uri="{FF2B5EF4-FFF2-40B4-BE49-F238E27FC236}">
                <a16:creationId xmlns:a16="http://schemas.microsoft.com/office/drawing/2014/main" id="{30C5E923-AFA1-9242-8D32-3F903A800F62}"/>
              </a:ext>
            </a:extLst>
          </p:cNvPr>
          <p:cNvSpPr txBox="1"/>
          <p:nvPr/>
        </p:nvSpPr>
        <p:spPr>
          <a:xfrm>
            <a:off x="3731239" y="2664793"/>
            <a:ext cx="1203767" cy="261610"/>
          </a:xfrm>
          <a:prstGeom prst="rect">
            <a:avLst/>
          </a:prstGeom>
          <a:noFill/>
        </p:spPr>
        <p:txBody>
          <a:bodyPr wrap="square" rtlCol="0">
            <a:spAutoFit/>
          </a:bodyPr>
          <a:lstStyle/>
          <a:p>
            <a:pPr>
              <a:defRPr kumimoji="1" lang="en-US" altLang="zh-HK" sz="1050" b="1" i="0" u="none" strike="noStrike" kern="1200" baseline="0">
                <a:solidFill>
                  <a:srgbClr val="53565A"/>
                </a:solidFill>
                <a:latin typeface="Arial" pitchFamily="34" charset="0"/>
                <a:ea typeface="+mj-ea"/>
                <a:cs typeface="+mn-cs"/>
              </a:defRPr>
            </a:pPr>
            <a:r>
              <a:rPr kumimoji="1" lang="en-US" altLang="zh-CN" sz="1100" b="1" dirty="0">
                <a:solidFill>
                  <a:srgbClr val="53565A"/>
                </a:solidFill>
                <a:ea typeface="+mj-ea"/>
              </a:rPr>
              <a:t>96.2%</a:t>
            </a:r>
          </a:p>
        </p:txBody>
      </p:sp>
      <p:sp>
        <p:nvSpPr>
          <p:cNvPr id="25" name="文本框 24">
            <a:extLst>
              <a:ext uri="{FF2B5EF4-FFF2-40B4-BE49-F238E27FC236}">
                <a16:creationId xmlns:a16="http://schemas.microsoft.com/office/drawing/2014/main" id="{8019F15C-BE8D-514A-86BC-1FC4735FDAFC}"/>
              </a:ext>
            </a:extLst>
          </p:cNvPr>
          <p:cNvSpPr txBox="1"/>
          <p:nvPr/>
        </p:nvSpPr>
        <p:spPr>
          <a:xfrm>
            <a:off x="4629388" y="2306851"/>
            <a:ext cx="1203767" cy="261610"/>
          </a:xfrm>
          <a:prstGeom prst="rect">
            <a:avLst/>
          </a:prstGeom>
          <a:noFill/>
        </p:spPr>
        <p:txBody>
          <a:bodyPr wrap="square" rtlCol="0">
            <a:spAutoFit/>
          </a:bodyPr>
          <a:lstStyle/>
          <a:p>
            <a:pPr>
              <a:defRPr kumimoji="1" lang="en-US" altLang="zh-HK" sz="1050" b="1" i="0" u="none" strike="noStrike" kern="1200" baseline="0">
                <a:solidFill>
                  <a:srgbClr val="53565A"/>
                </a:solidFill>
                <a:latin typeface="Arial" pitchFamily="34" charset="0"/>
                <a:ea typeface="+mj-ea"/>
                <a:cs typeface="+mn-cs"/>
              </a:defRPr>
            </a:pPr>
            <a:r>
              <a:rPr kumimoji="1" lang="en-US" altLang="zh-CN" sz="1050" b="1" dirty="0">
                <a:solidFill>
                  <a:srgbClr val="53565A"/>
                </a:solidFill>
                <a:ea typeface="+mj-ea"/>
              </a:rPr>
              <a:t>3.8%</a:t>
            </a:r>
          </a:p>
        </p:txBody>
      </p:sp>
      <p:graphicFrame>
        <p:nvGraphicFramePr>
          <p:cNvPr id="23" name="图表 5">
            <a:extLst>
              <a:ext uri="{FF2B5EF4-FFF2-40B4-BE49-F238E27FC236}">
                <a16:creationId xmlns:a16="http://schemas.microsoft.com/office/drawing/2014/main" id="{82F9D6F2-E90E-4BF1-BB2D-0022020BEC2E}"/>
              </a:ext>
            </a:extLst>
          </p:cNvPr>
          <p:cNvGraphicFramePr/>
          <p:nvPr>
            <p:extLst>
              <p:ext uri="{D42A27DB-BD31-4B8C-83A1-F6EECF244321}">
                <p14:modId xmlns:p14="http://schemas.microsoft.com/office/powerpoint/2010/main" val="2716861823"/>
              </p:ext>
            </p:extLst>
          </p:nvPr>
        </p:nvGraphicFramePr>
        <p:xfrm>
          <a:off x="-388751" y="1544782"/>
          <a:ext cx="4269335" cy="2154050"/>
        </p:xfrm>
        <a:graphic>
          <a:graphicData uri="http://schemas.openxmlformats.org/drawingml/2006/chart">
            <c:chart xmlns:c="http://schemas.openxmlformats.org/drawingml/2006/chart" xmlns:r="http://schemas.openxmlformats.org/officeDocument/2006/relationships" r:id="rId6"/>
          </a:graphicData>
        </a:graphic>
      </p:graphicFrame>
      <p:sp>
        <p:nvSpPr>
          <p:cNvPr id="27" name="文本框 7">
            <a:extLst>
              <a:ext uri="{FF2B5EF4-FFF2-40B4-BE49-F238E27FC236}">
                <a16:creationId xmlns:a16="http://schemas.microsoft.com/office/drawing/2014/main" id="{0AE57494-ED5E-4E6C-8C89-930A7FD5DDC8}"/>
              </a:ext>
            </a:extLst>
          </p:cNvPr>
          <p:cNvSpPr txBox="1"/>
          <p:nvPr/>
        </p:nvSpPr>
        <p:spPr>
          <a:xfrm>
            <a:off x="897542" y="1543179"/>
            <a:ext cx="1546919" cy="261610"/>
          </a:xfrm>
          <a:prstGeom prst="rect">
            <a:avLst/>
          </a:prstGeom>
          <a:noFill/>
        </p:spPr>
        <p:txBody>
          <a:bodyPr wrap="square" rtlCol="0">
            <a:spAutoFit/>
          </a:bodyPr>
          <a:lstStyle/>
          <a:p>
            <a:r>
              <a:rPr kumimoji="1" lang="en-US" altLang="zh-CN" sz="1100" b="1" dirty="0">
                <a:ea typeface="+mj-ea"/>
              </a:rPr>
              <a:t>1QFY22</a:t>
            </a:r>
          </a:p>
        </p:txBody>
      </p:sp>
      <p:sp>
        <p:nvSpPr>
          <p:cNvPr id="29" name="Content Placeholder 40">
            <a:extLst>
              <a:ext uri="{FF2B5EF4-FFF2-40B4-BE49-F238E27FC236}">
                <a16:creationId xmlns:a16="http://schemas.microsoft.com/office/drawing/2014/main" id="{543FB230-5721-4CEF-9E12-C12DB1D8B19D}"/>
              </a:ext>
            </a:extLst>
          </p:cNvPr>
          <p:cNvSpPr txBox="1">
            <a:spLocks/>
          </p:cNvSpPr>
          <p:nvPr/>
        </p:nvSpPr>
        <p:spPr bwMode="gray">
          <a:xfrm>
            <a:off x="838658" y="3907999"/>
            <a:ext cx="27218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lvl="0" algn="l">
              <a:defRPr/>
            </a:pPr>
            <a:r>
              <a:rPr lang="en-US" altLang="zh-HK" sz="1300" dirty="0">
                <a:ea typeface="+mj-ea"/>
                <a:cs typeface="Arial" panose="020B0604020202020204" pitchFamily="34" charset="0"/>
              </a:rPr>
              <a:t>Product Sales Revenue by Brands</a:t>
            </a:r>
          </a:p>
        </p:txBody>
      </p:sp>
      <p:graphicFrame>
        <p:nvGraphicFramePr>
          <p:cNvPr id="26" name="圖表 10">
            <a:extLst>
              <a:ext uri="{FF2B5EF4-FFF2-40B4-BE49-F238E27FC236}">
                <a16:creationId xmlns:a16="http://schemas.microsoft.com/office/drawing/2014/main" id="{CE64670F-4404-5CB4-81FD-67824382F7AC}"/>
              </a:ext>
            </a:extLst>
          </p:cNvPr>
          <p:cNvGraphicFramePr/>
          <p:nvPr>
            <p:extLst>
              <p:ext uri="{D42A27DB-BD31-4B8C-83A1-F6EECF244321}">
                <p14:modId xmlns:p14="http://schemas.microsoft.com/office/powerpoint/2010/main" val="563664305"/>
              </p:ext>
            </p:extLst>
          </p:nvPr>
        </p:nvGraphicFramePr>
        <p:xfrm>
          <a:off x="6741309" y="1246308"/>
          <a:ext cx="4961054" cy="2553744"/>
        </p:xfrm>
        <a:graphic>
          <a:graphicData uri="http://schemas.openxmlformats.org/drawingml/2006/chart">
            <c:chart xmlns:c="http://schemas.openxmlformats.org/drawingml/2006/chart" xmlns:r="http://schemas.openxmlformats.org/officeDocument/2006/relationships" r:id="rId7"/>
          </a:graphicData>
        </a:graphic>
      </p:graphicFrame>
      <p:cxnSp>
        <p:nvCxnSpPr>
          <p:cNvPr id="2" name="直接连接符 45">
            <a:extLst>
              <a:ext uri="{FF2B5EF4-FFF2-40B4-BE49-F238E27FC236}">
                <a16:creationId xmlns:a16="http://schemas.microsoft.com/office/drawing/2014/main" id="{F1E8DD4C-1415-10FA-38E6-A69565495E3C}"/>
              </a:ext>
            </a:extLst>
          </p:cNvPr>
          <p:cNvCxnSpPr/>
          <p:nvPr/>
        </p:nvCxnSpPr>
        <p:spPr bwMode="auto">
          <a:xfrm>
            <a:off x="10678206" y="1525819"/>
            <a:ext cx="0" cy="2085284"/>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25">
            <a:extLst>
              <a:ext uri="{FF2B5EF4-FFF2-40B4-BE49-F238E27FC236}">
                <a16:creationId xmlns:a16="http://schemas.microsoft.com/office/drawing/2014/main" id="{B7C6FF15-DFB6-2D4D-E642-4113C5202601}"/>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Improving Revenue Mix</a:t>
            </a:r>
            <a:endParaRPr lang="en-US" sz="2800" kern="0" dirty="0"/>
          </a:p>
        </p:txBody>
      </p:sp>
      <p:sp>
        <p:nvSpPr>
          <p:cNvPr id="9" name="Content Placeholder 40">
            <a:extLst>
              <a:ext uri="{FF2B5EF4-FFF2-40B4-BE49-F238E27FC236}">
                <a16:creationId xmlns:a16="http://schemas.microsoft.com/office/drawing/2014/main" id="{5AB8C362-2442-D958-D689-6182BED54AC3}"/>
              </a:ext>
            </a:extLst>
          </p:cNvPr>
          <p:cNvSpPr txBox="1">
            <a:spLocks/>
          </p:cNvSpPr>
          <p:nvPr/>
        </p:nvSpPr>
        <p:spPr bwMode="gray">
          <a:xfrm>
            <a:off x="6408826" y="3907999"/>
            <a:ext cx="53863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spcBef>
                <a:spcPts val="0"/>
              </a:spcBef>
              <a:defRPr/>
            </a:pPr>
            <a:r>
              <a:rPr lang="en-US" altLang="zh-HK" sz="1300" dirty="0">
                <a:ea typeface="+mj-ea"/>
                <a:cs typeface="Arial" panose="020B0604020202020204" pitchFamily="34" charset="0"/>
              </a:rPr>
              <a:t>Revenue from Private Labels</a:t>
            </a:r>
          </a:p>
        </p:txBody>
      </p:sp>
      <p:graphicFrame>
        <p:nvGraphicFramePr>
          <p:cNvPr id="10" name="圖表 10">
            <a:extLst>
              <a:ext uri="{FF2B5EF4-FFF2-40B4-BE49-F238E27FC236}">
                <a16:creationId xmlns:a16="http://schemas.microsoft.com/office/drawing/2014/main" id="{59D3F489-021F-6D56-CF09-7B19A99B9C64}"/>
              </a:ext>
            </a:extLst>
          </p:cNvPr>
          <p:cNvGraphicFramePr/>
          <p:nvPr>
            <p:extLst>
              <p:ext uri="{D42A27DB-BD31-4B8C-83A1-F6EECF244321}">
                <p14:modId xmlns:p14="http://schemas.microsoft.com/office/powerpoint/2010/main" val="2765302979"/>
              </p:ext>
            </p:extLst>
          </p:nvPr>
        </p:nvGraphicFramePr>
        <p:xfrm>
          <a:off x="6741309" y="4137722"/>
          <a:ext cx="4841073" cy="2574363"/>
        </p:xfrm>
        <a:graphic>
          <a:graphicData uri="http://schemas.openxmlformats.org/drawingml/2006/chart">
            <c:chart xmlns:c="http://schemas.openxmlformats.org/drawingml/2006/chart" xmlns:r="http://schemas.openxmlformats.org/officeDocument/2006/relationships" r:id="rId8"/>
          </a:graphicData>
        </a:graphic>
      </p:graphicFrame>
      <p:cxnSp>
        <p:nvCxnSpPr>
          <p:cNvPr id="15" name="直接连接符 45">
            <a:extLst>
              <a:ext uri="{FF2B5EF4-FFF2-40B4-BE49-F238E27FC236}">
                <a16:creationId xmlns:a16="http://schemas.microsoft.com/office/drawing/2014/main" id="{48F6E033-A190-E896-C502-36796B19E136}"/>
              </a:ext>
            </a:extLst>
          </p:cNvPr>
          <p:cNvCxnSpPr/>
          <p:nvPr/>
        </p:nvCxnSpPr>
        <p:spPr bwMode="auto">
          <a:xfrm>
            <a:off x="10715308" y="4201810"/>
            <a:ext cx="0" cy="2085284"/>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1">
            <a:extLst>
              <a:ext uri="{FF2B5EF4-FFF2-40B4-BE49-F238E27FC236}">
                <a16:creationId xmlns:a16="http://schemas.microsoft.com/office/drawing/2014/main" id="{D0B49370-AA25-CE03-4E29-190F077384E1}"/>
              </a:ext>
            </a:extLst>
          </p:cNvPr>
          <p:cNvSpPr txBox="1"/>
          <p:nvPr/>
        </p:nvSpPr>
        <p:spPr bwMode="gray">
          <a:xfrm>
            <a:off x="6414369" y="4189381"/>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dirty="0">
                <a:solidFill>
                  <a:srgbClr val="6DCEE5"/>
                </a:solidFill>
              </a:rPr>
              <a:t>(RMB </a:t>
            </a:r>
            <a:r>
              <a:rPr lang="en-US" dirty="0" err="1">
                <a:solidFill>
                  <a:srgbClr val="6DCEE5"/>
                </a:solidFill>
              </a:rPr>
              <a:t>mn</a:t>
            </a:r>
            <a:r>
              <a:rPr lang="en-US" dirty="0">
                <a:solidFill>
                  <a:srgbClr val="6DCEE5"/>
                </a:solidFill>
              </a:rPr>
              <a:t>)</a:t>
            </a:r>
          </a:p>
        </p:txBody>
      </p:sp>
      <p:graphicFrame>
        <p:nvGraphicFramePr>
          <p:cNvPr id="5" name="圖表 10">
            <a:extLst>
              <a:ext uri="{FF2B5EF4-FFF2-40B4-BE49-F238E27FC236}">
                <a16:creationId xmlns:a16="http://schemas.microsoft.com/office/drawing/2014/main" id="{B2C1A936-F377-1F47-2A85-E9CF2E3987D7}"/>
              </a:ext>
            </a:extLst>
          </p:cNvPr>
          <p:cNvGraphicFramePr/>
          <p:nvPr>
            <p:extLst>
              <p:ext uri="{D42A27DB-BD31-4B8C-83A1-F6EECF244321}">
                <p14:modId xmlns:p14="http://schemas.microsoft.com/office/powerpoint/2010/main" val="4098594269"/>
              </p:ext>
            </p:extLst>
          </p:nvPr>
        </p:nvGraphicFramePr>
        <p:xfrm>
          <a:off x="825682" y="4078911"/>
          <a:ext cx="6949864" cy="2820468"/>
        </p:xfrm>
        <a:graphic>
          <a:graphicData uri="http://schemas.openxmlformats.org/drawingml/2006/chart">
            <c:chart xmlns:c="http://schemas.openxmlformats.org/drawingml/2006/chart" xmlns:r="http://schemas.openxmlformats.org/officeDocument/2006/relationships" r:id="rId9"/>
          </a:graphicData>
        </a:graphic>
      </p:graphicFrame>
      <p:sp>
        <p:nvSpPr>
          <p:cNvPr id="14" name="TextBox 6">
            <a:extLst>
              <a:ext uri="{FF2B5EF4-FFF2-40B4-BE49-F238E27FC236}">
                <a16:creationId xmlns:a16="http://schemas.microsoft.com/office/drawing/2014/main" id="{F1EF304B-A248-4CD8-2B00-9AE6E4A41193}"/>
              </a:ext>
            </a:extLst>
          </p:cNvPr>
          <p:cNvSpPr txBox="1"/>
          <p:nvPr/>
        </p:nvSpPr>
        <p:spPr>
          <a:xfrm>
            <a:off x="609618" y="6613472"/>
            <a:ext cx="2996872" cy="200055"/>
          </a:xfrm>
          <a:prstGeom prst="rect">
            <a:avLst/>
          </a:prstGeom>
          <a:noFill/>
        </p:spPr>
        <p:txBody>
          <a:bodyPr wrap="square">
            <a:spAutoFit/>
          </a:bodyPr>
          <a:lstStyle>
            <a:defPPr>
              <a:defRPr lang="en-US"/>
            </a:defPPr>
            <a:lvl1pPr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5pPr>
            <a:lvl6pPr marL="22860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6pPr>
            <a:lvl7pPr marL="27432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7pPr>
            <a:lvl8pPr marL="32004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8pPr>
            <a:lvl9pPr marL="36576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9pPr>
          </a:lstStyle>
          <a:p>
            <a:pPr algn="l">
              <a:defRPr/>
            </a:pPr>
            <a:r>
              <a:rPr lang="en-US" altLang="ja-JP" sz="700" kern="0">
                <a:solidFill>
                  <a:srgbClr val="53565A"/>
                </a:solidFill>
              </a:rPr>
              <a:t>Note: Fiscal year ends on March 31</a:t>
            </a:r>
            <a:r>
              <a:rPr lang="en-US" altLang="ja-JP" sz="700" kern="0">
                <a:solidFill>
                  <a:srgbClr val="53565A"/>
                </a:solidFill>
                <a:latin typeface="Arial" panose="020B0604020202020204"/>
              </a:rPr>
              <a:t>.</a:t>
            </a:r>
            <a:endParaRPr lang="en-US" altLang="ja-JP" sz="700" kern="0">
              <a:solidFill>
                <a:srgbClr val="53565A"/>
              </a:solidFill>
            </a:endParaRPr>
          </a:p>
        </p:txBody>
      </p:sp>
    </p:spTree>
    <p:custDataLst>
      <p:tags r:id="rId1"/>
    </p:custDataLst>
    <p:extLst>
      <p:ext uri="{BB962C8B-B14F-4D97-AF65-F5344CB8AC3E}">
        <p14:creationId xmlns:p14="http://schemas.microsoft.com/office/powerpoint/2010/main" val="344272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9">
            <a:extLst>
              <a:ext uri="{FF2B5EF4-FFF2-40B4-BE49-F238E27FC236}">
                <a16:creationId xmlns:a16="http://schemas.microsoft.com/office/drawing/2014/main" id="{E6E5874B-F50C-4EAD-B2F6-5F1D5FC55EE0}"/>
              </a:ext>
            </a:extLst>
          </p:cNvPr>
          <p:cNvSpPr txBox="1"/>
          <p:nvPr/>
        </p:nvSpPr>
        <p:spPr bwMode="gray">
          <a:xfrm>
            <a:off x="1514720" y="6285784"/>
            <a:ext cx="7663262" cy="400110"/>
          </a:xfrm>
          <a:prstGeom prst="rect">
            <a:avLst/>
          </a:prstGeom>
          <a:noFill/>
        </p:spPr>
        <p:txBody>
          <a:bodyPr wrap="square" lIns="0" tIns="0" rIns="0" bIns="0" rtlCol="0">
            <a:spAutoFit/>
          </a:bodyPr>
          <a:lstStyle/>
          <a:p>
            <a:pPr algn="l">
              <a:defRPr/>
            </a:pPr>
            <a:r>
              <a:rPr lang="en-US" altLang="ja-JP" sz="650" kern="0" dirty="0">
                <a:solidFill>
                  <a:srgbClr val="53565A"/>
                </a:solidFill>
                <a:latin typeface="Arial"/>
                <a:ea typeface="MS PGothic" panose="020B0600070205080204" pitchFamily="34" charset="-128"/>
              </a:rPr>
              <a:t>Note:</a:t>
            </a:r>
            <a:r>
              <a:rPr lang="en-US" altLang="ja-JP" sz="650" kern="0" dirty="0">
                <a:solidFill>
                  <a:srgbClr val="53565A"/>
                </a:solidFill>
              </a:rPr>
              <a:t> </a:t>
            </a:r>
          </a:p>
          <a:p>
            <a:pPr algn="l">
              <a:defRPr/>
            </a:pPr>
            <a:r>
              <a:rPr lang="en-US" altLang="ja-JP" sz="650" kern="0" dirty="0">
                <a:solidFill>
                  <a:srgbClr val="53565A"/>
                </a:solidFill>
              </a:rPr>
              <a:t>(1) Active Buyer refers to a registered account, identified by a phone number, or, in the case of </a:t>
            </a:r>
            <a:r>
              <a:rPr lang="en-US" altLang="ja-JP" sz="650" kern="0" dirty="0" err="1">
                <a:solidFill>
                  <a:srgbClr val="53565A"/>
                </a:solidFill>
              </a:rPr>
              <a:t>Xingmu</a:t>
            </a:r>
            <a:r>
              <a:rPr lang="en-US" altLang="ja-JP" sz="650" kern="0" dirty="0">
                <a:solidFill>
                  <a:srgbClr val="53565A"/>
                </a:solidFill>
              </a:rPr>
              <a:t>, by a name, that confirmed one or more shipped orders on our online sales platforms; for the avoidance of doubt, our active buyers include both individual customers and small and medium pet businesses.</a:t>
            </a:r>
          </a:p>
          <a:p>
            <a:pPr algn="l">
              <a:defRPr/>
            </a:pPr>
            <a:r>
              <a:rPr lang="en-US" altLang="ja-JP" sz="650" kern="0" dirty="0">
                <a:solidFill>
                  <a:srgbClr val="53565A"/>
                </a:solidFill>
              </a:rPr>
              <a:t>(3) Fiscal year ends on March 31</a:t>
            </a:r>
            <a:r>
              <a:rPr lang="en-US" altLang="ja-JP" sz="650" kern="0" dirty="0">
                <a:solidFill>
                  <a:srgbClr val="53565A"/>
                </a:solidFill>
                <a:latin typeface="Arial"/>
              </a:rPr>
              <a:t>.</a:t>
            </a:r>
            <a:endParaRPr lang="en-US" altLang="ja-JP" sz="650" kern="0" dirty="0">
              <a:solidFill>
                <a:srgbClr val="53565A"/>
              </a:solidFill>
            </a:endParaRPr>
          </a:p>
        </p:txBody>
      </p:sp>
      <p:sp>
        <p:nvSpPr>
          <p:cNvPr id="6" name="灯片编号占位符 5"/>
          <p:cNvSpPr>
            <a:spLocks noGrp="1"/>
          </p:cNvSpPr>
          <p:nvPr>
            <p:ph type="sldNum" sz="quarter" idx="4"/>
          </p:nvPr>
        </p:nvSpPr>
        <p:spPr/>
        <p:txBody>
          <a:bodyPr/>
          <a:lstStyle/>
          <a:p>
            <a:fld id="{DE75C8BA-6B78-4C03-8697-F97FF6E5FC61}" type="slidenum">
              <a:rPr lang="en-US" smtClean="0"/>
              <a:pPr/>
              <a:t>7</a:t>
            </a:fld>
            <a:endParaRPr lang="en-US"/>
          </a:p>
        </p:txBody>
      </p:sp>
      <p:sp>
        <p:nvSpPr>
          <p:cNvPr id="43" name="Content Placeholder 40">
            <a:extLst>
              <a:ext uri="{FF2B5EF4-FFF2-40B4-BE49-F238E27FC236}">
                <a16:creationId xmlns:a16="http://schemas.microsoft.com/office/drawing/2014/main" id="{52669AEB-2637-6AF5-4637-285DFBF19734}"/>
              </a:ext>
            </a:extLst>
          </p:cNvPr>
          <p:cNvSpPr txBox="1"/>
          <p:nvPr/>
        </p:nvSpPr>
        <p:spPr bwMode="gray">
          <a:xfrm>
            <a:off x="917601" y="1132211"/>
            <a:ext cx="11942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defRPr/>
            </a:pPr>
            <a:r>
              <a:rPr lang="en-US" altLang="zh-CN" sz="1400" dirty="0">
                <a:solidFill>
                  <a:srgbClr val="269DD8"/>
                </a:solidFill>
              </a:rPr>
              <a:t>Active Buyers</a:t>
            </a:r>
            <a:endParaRPr lang="zh-CN" altLang="en-US" sz="1400" dirty="0">
              <a:solidFill>
                <a:srgbClr val="269DD8"/>
              </a:solidFill>
            </a:endParaRPr>
          </a:p>
        </p:txBody>
      </p:sp>
      <p:sp>
        <p:nvSpPr>
          <p:cNvPr id="45" name="矩形 44">
            <a:extLst>
              <a:ext uri="{FF2B5EF4-FFF2-40B4-BE49-F238E27FC236}">
                <a16:creationId xmlns:a16="http://schemas.microsoft.com/office/drawing/2014/main" id="{C46CF2DE-9421-D684-0A36-2EE3B7218150}"/>
              </a:ext>
            </a:extLst>
          </p:cNvPr>
          <p:cNvSpPr/>
          <p:nvPr/>
        </p:nvSpPr>
        <p:spPr>
          <a:xfrm>
            <a:off x="2104545" y="1084199"/>
            <a:ext cx="528350" cy="276999"/>
          </a:xfrm>
          <a:prstGeom prst="rect">
            <a:avLst/>
          </a:prstGeom>
        </p:spPr>
        <p:txBody>
          <a:bodyPr wrap="none">
            <a:spAutoFit/>
          </a:bodyPr>
          <a:lstStyle/>
          <a:p>
            <a:pPr>
              <a:defRPr sz="1200" b="0" i="0" u="none" strike="noStrike" kern="1200" cap="none" spc="20" baseline="0">
                <a:solidFill>
                  <a:srgbClr val="53565A"/>
                </a:solidFill>
                <a:latin typeface="+mn-lt"/>
                <a:ea typeface="+mn-ea"/>
                <a:cs typeface="+mn-cs"/>
              </a:defRPr>
            </a:pPr>
            <a:r>
              <a:rPr lang="en-GB" altLang="zh-CN" sz="1200" b="1" spc="20" dirty="0">
                <a:solidFill>
                  <a:schemeClr val="accent2"/>
                </a:solidFill>
              </a:rPr>
              <a:t>(</a:t>
            </a:r>
            <a:r>
              <a:rPr lang="en-GB" altLang="zh-CN" sz="1200" b="1" spc="20" dirty="0" err="1">
                <a:solidFill>
                  <a:schemeClr val="accent2"/>
                </a:solidFill>
              </a:rPr>
              <a:t>mn</a:t>
            </a:r>
            <a:r>
              <a:rPr lang="en-GB" altLang="zh-CN" sz="1200" b="1" spc="20" dirty="0">
                <a:solidFill>
                  <a:schemeClr val="accent2"/>
                </a:solidFill>
              </a:rPr>
              <a:t>)</a:t>
            </a:r>
          </a:p>
        </p:txBody>
      </p:sp>
      <p:graphicFrame>
        <p:nvGraphicFramePr>
          <p:cNvPr id="4" name="图表 13">
            <a:extLst>
              <a:ext uri="{FF2B5EF4-FFF2-40B4-BE49-F238E27FC236}">
                <a16:creationId xmlns:a16="http://schemas.microsoft.com/office/drawing/2014/main" id="{9D3D402A-296A-3FB3-21E3-69BF6D635BA3}"/>
              </a:ext>
            </a:extLst>
          </p:cNvPr>
          <p:cNvGraphicFramePr/>
          <p:nvPr>
            <p:extLst>
              <p:ext uri="{D42A27DB-BD31-4B8C-83A1-F6EECF244321}">
                <p14:modId xmlns:p14="http://schemas.microsoft.com/office/powerpoint/2010/main" val="1579267638"/>
              </p:ext>
            </p:extLst>
          </p:nvPr>
        </p:nvGraphicFramePr>
        <p:xfrm>
          <a:off x="534990" y="1695638"/>
          <a:ext cx="5185938" cy="406904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接连接符 45">
            <a:extLst>
              <a:ext uri="{FF2B5EF4-FFF2-40B4-BE49-F238E27FC236}">
                <a16:creationId xmlns:a16="http://schemas.microsoft.com/office/drawing/2014/main" id="{5F8B8D0D-27D7-C428-283E-DBC06292B1CB}"/>
              </a:ext>
            </a:extLst>
          </p:cNvPr>
          <p:cNvCxnSpPr/>
          <p:nvPr/>
        </p:nvCxnSpPr>
        <p:spPr bwMode="auto">
          <a:xfrm>
            <a:off x="4627393" y="1695638"/>
            <a:ext cx="0" cy="3726496"/>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5">
            <a:extLst>
              <a:ext uri="{FF2B5EF4-FFF2-40B4-BE49-F238E27FC236}">
                <a16:creationId xmlns:a16="http://schemas.microsoft.com/office/drawing/2014/main" id="{1BE56C85-1788-F76B-475F-C5C627711213}"/>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Reward by Our Customers</a:t>
            </a:r>
            <a:endParaRPr lang="en-US" sz="2800" kern="0" dirty="0"/>
          </a:p>
        </p:txBody>
      </p:sp>
      <p:sp>
        <p:nvSpPr>
          <p:cNvPr id="7" name="Content Placeholder 40">
            <a:extLst>
              <a:ext uri="{FF2B5EF4-FFF2-40B4-BE49-F238E27FC236}">
                <a16:creationId xmlns:a16="http://schemas.microsoft.com/office/drawing/2014/main" id="{1D76DE4F-B831-39AE-7951-6822DFA1D0DA}"/>
              </a:ext>
            </a:extLst>
          </p:cNvPr>
          <p:cNvSpPr txBox="1"/>
          <p:nvPr/>
        </p:nvSpPr>
        <p:spPr bwMode="gray">
          <a:xfrm>
            <a:off x="6685609" y="1132211"/>
            <a:ext cx="1186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defRPr/>
            </a:pPr>
            <a:r>
              <a:rPr lang="en-GB" altLang="zh-CN" sz="1400" dirty="0">
                <a:solidFill>
                  <a:srgbClr val="269DD8"/>
                </a:solidFill>
              </a:rPr>
              <a:t>Order Volume</a:t>
            </a:r>
            <a:endParaRPr lang="zh-CN" altLang="en-US" sz="1400" dirty="0">
              <a:solidFill>
                <a:srgbClr val="269DD8"/>
              </a:solidFill>
            </a:endParaRPr>
          </a:p>
        </p:txBody>
      </p:sp>
      <p:graphicFrame>
        <p:nvGraphicFramePr>
          <p:cNvPr id="8" name="图表 13">
            <a:extLst>
              <a:ext uri="{FF2B5EF4-FFF2-40B4-BE49-F238E27FC236}">
                <a16:creationId xmlns:a16="http://schemas.microsoft.com/office/drawing/2014/main" id="{9E303388-A841-41D1-870B-AB2D52375AA4}"/>
              </a:ext>
            </a:extLst>
          </p:cNvPr>
          <p:cNvGraphicFramePr/>
          <p:nvPr>
            <p:extLst>
              <p:ext uri="{D42A27DB-BD31-4B8C-83A1-F6EECF244321}">
                <p14:modId xmlns:p14="http://schemas.microsoft.com/office/powerpoint/2010/main" val="99229990"/>
              </p:ext>
            </p:extLst>
          </p:nvPr>
        </p:nvGraphicFramePr>
        <p:xfrm>
          <a:off x="6352695" y="1656744"/>
          <a:ext cx="5185938" cy="4069045"/>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直接连接符 45">
            <a:extLst>
              <a:ext uri="{FF2B5EF4-FFF2-40B4-BE49-F238E27FC236}">
                <a16:creationId xmlns:a16="http://schemas.microsoft.com/office/drawing/2014/main" id="{139BF969-B849-F239-9E39-5CE7DA4C6053}"/>
              </a:ext>
            </a:extLst>
          </p:cNvPr>
          <p:cNvCxnSpPr/>
          <p:nvPr/>
        </p:nvCxnSpPr>
        <p:spPr bwMode="auto">
          <a:xfrm>
            <a:off x="10435158" y="1695638"/>
            <a:ext cx="0" cy="3726496"/>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矩形 9">
            <a:extLst>
              <a:ext uri="{FF2B5EF4-FFF2-40B4-BE49-F238E27FC236}">
                <a16:creationId xmlns:a16="http://schemas.microsoft.com/office/drawing/2014/main" id="{FA6C0F36-6B7B-CDA6-2204-4BB9AD07721F}"/>
              </a:ext>
            </a:extLst>
          </p:cNvPr>
          <p:cNvSpPr/>
          <p:nvPr/>
        </p:nvSpPr>
        <p:spPr>
          <a:xfrm>
            <a:off x="7841853" y="1099747"/>
            <a:ext cx="528350" cy="276999"/>
          </a:xfrm>
          <a:prstGeom prst="rect">
            <a:avLst/>
          </a:prstGeom>
        </p:spPr>
        <p:txBody>
          <a:bodyPr wrap="none">
            <a:spAutoFit/>
          </a:bodyPr>
          <a:lstStyle/>
          <a:p>
            <a:pPr>
              <a:defRPr sz="1200" b="0" i="0" u="none" strike="noStrike" kern="1200" cap="none" spc="20" baseline="0">
                <a:solidFill>
                  <a:srgbClr val="53565A"/>
                </a:solidFill>
                <a:latin typeface="+mn-lt"/>
                <a:ea typeface="+mn-ea"/>
                <a:cs typeface="+mn-cs"/>
              </a:defRPr>
            </a:pPr>
            <a:r>
              <a:rPr lang="en-GB" altLang="zh-CN" sz="1200" b="1" spc="20" dirty="0">
                <a:solidFill>
                  <a:schemeClr val="accent2"/>
                </a:solidFill>
              </a:rPr>
              <a:t>(</a:t>
            </a:r>
            <a:r>
              <a:rPr lang="en-GB" altLang="zh-CN" sz="1200" b="1" spc="20" dirty="0" err="1">
                <a:solidFill>
                  <a:schemeClr val="accent2"/>
                </a:solidFill>
              </a:rPr>
              <a:t>mn</a:t>
            </a:r>
            <a:r>
              <a:rPr lang="en-GB" altLang="zh-CN" sz="1200" b="1" spc="20" dirty="0">
                <a:solidFill>
                  <a:schemeClr val="accent2"/>
                </a:solidFill>
              </a:rPr>
              <a:t>)</a:t>
            </a:r>
          </a:p>
        </p:txBody>
      </p:sp>
    </p:spTree>
    <p:extLst>
      <p:ext uri="{BB962C8B-B14F-4D97-AF65-F5344CB8AC3E}">
        <p14:creationId xmlns:p14="http://schemas.microsoft.com/office/powerpoint/2010/main" val="63483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
            <a:extLst>
              <a:ext uri="{FF2B5EF4-FFF2-40B4-BE49-F238E27FC236}">
                <a16:creationId xmlns:a16="http://schemas.microsoft.com/office/drawing/2014/main" id="{F7BA795E-8E6A-498F-BB8E-4081CCDE4818}"/>
              </a:ext>
            </a:extLst>
          </p:cNvPr>
          <p:cNvSpPr txBox="1"/>
          <p:nvPr/>
        </p:nvSpPr>
        <p:spPr>
          <a:xfrm>
            <a:off x="917963" y="6573955"/>
            <a:ext cx="2996872" cy="200055"/>
          </a:xfrm>
          <a:prstGeom prst="rect">
            <a:avLst/>
          </a:prstGeom>
          <a:noFill/>
        </p:spPr>
        <p:txBody>
          <a:bodyPr wrap="square">
            <a:spAutoFit/>
          </a:bodyPr>
          <a:lstStyle/>
          <a:p>
            <a:pPr algn="l">
              <a:defRPr/>
            </a:pPr>
            <a:r>
              <a:rPr lang="en-US" altLang="ja-JP" sz="700" kern="0" dirty="0">
                <a:solidFill>
                  <a:srgbClr val="53565A"/>
                </a:solidFill>
              </a:rPr>
              <a:t>Note: Fiscal year ends on March 31</a:t>
            </a:r>
            <a:r>
              <a:rPr lang="en-US" altLang="ja-JP" sz="700" kern="0" dirty="0">
                <a:solidFill>
                  <a:srgbClr val="53565A"/>
                </a:solidFill>
                <a:latin typeface="Arial"/>
              </a:rPr>
              <a:t>.</a:t>
            </a:r>
            <a:endParaRPr lang="en-US" altLang="ja-JP" sz="700" kern="0" dirty="0">
              <a:solidFill>
                <a:srgbClr val="53565A"/>
              </a:solidFill>
            </a:endParaRPr>
          </a:p>
        </p:txBody>
      </p:sp>
      <p:sp>
        <p:nvSpPr>
          <p:cNvPr id="4" name="灯片编号占位符 3"/>
          <p:cNvSpPr>
            <a:spLocks noGrp="1"/>
          </p:cNvSpPr>
          <p:nvPr>
            <p:ph type="sldNum" sz="quarter" idx="4"/>
          </p:nvPr>
        </p:nvSpPr>
        <p:spPr/>
        <p:txBody>
          <a:bodyPr/>
          <a:lstStyle/>
          <a:p>
            <a:fld id="{DE75C8BA-6B78-4C03-8697-F97FF6E5FC61}" type="slidenum">
              <a:rPr lang="en-US" smtClean="0"/>
              <a:pPr/>
              <a:t>8</a:t>
            </a:fld>
            <a:endParaRPr lang="en-US"/>
          </a:p>
        </p:txBody>
      </p:sp>
      <p:sp>
        <p:nvSpPr>
          <p:cNvPr id="19" name="Content Placeholder 40">
            <a:extLst>
              <a:ext uri="{FF2B5EF4-FFF2-40B4-BE49-F238E27FC236}">
                <a16:creationId xmlns:a16="http://schemas.microsoft.com/office/drawing/2014/main" id="{B0178DAB-65FF-00F4-63F7-9F14DBE77C2D}"/>
              </a:ext>
            </a:extLst>
          </p:cNvPr>
          <p:cNvSpPr txBox="1"/>
          <p:nvPr/>
        </p:nvSpPr>
        <p:spPr bwMode="gray">
          <a:xfrm>
            <a:off x="6320974" y="1017084"/>
            <a:ext cx="4429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a:spcBef>
                <a:spcPts val="0"/>
              </a:spcBef>
              <a:defRPr/>
            </a:pPr>
            <a:r>
              <a:rPr lang="en-US" altLang="zh-CN" sz="1400" dirty="0">
                <a:solidFill>
                  <a:srgbClr val="269DD8"/>
                </a:solidFill>
              </a:rPr>
              <a:t>SG&amp;A as % of Revenue</a:t>
            </a:r>
          </a:p>
        </p:txBody>
      </p:sp>
      <p:graphicFrame>
        <p:nvGraphicFramePr>
          <p:cNvPr id="20" name="Chart 4">
            <a:extLst>
              <a:ext uri="{FF2B5EF4-FFF2-40B4-BE49-F238E27FC236}">
                <a16:creationId xmlns:a16="http://schemas.microsoft.com/office/drawing/2014/main" id="{484D34E2-3A06-39FB-6BAD-18D8752431D6}"/>
              </a:ext>
            </a:extLst>
          </p:cNvPr>
          <p:cNvGraphicFramePr/>
          <p:nvPr>
            <p:extLst>
              <p:ext uri="{D42A27DB-BD31-4B8C-83A1-F6EECF244321}">
                <p14:modId xmlns:p14="http://schemas.microsoft.com/office/powerpoint/2010/main" val="3071398620"/>
              </p:ext>
            </p:extLst>
          </p:nvPr>
        </p:nvGraphicFramePr>
        <p:xfrm>
          <a:off x="6320974" y="2351470"/>
          <a:ext cx="5109026" cy="4158785"/>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直接连接符 21">
            <a:extLst>
              <a:ext uri="{FF2B5EF4-FFF2-40B4-BE49-F238E27FC236}">
                <a16:creationId xmlns:a16="http://schemas.microsoft.com/office/drawing/2014/main" id="{0D11CFE3-33BE-1A15-C490-73B6EB31D9E3}"/>
              </a:ext>
            </a:extLst>
          </p:cNvPr>
          <p:cNvCxnSpPr/>
          <p:nvPr/>
        </p:nvCxnSpPr>
        <p:spPr bwMode="auto">
          <a:xfrm>
            <a:off x="10313535" y="1861844"/>
            <a:ext cx="0" cy="4031203"/>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3" name="Chart 4">
            <a:extLst>
              <a:ext uri="{FF2B5EF4-FFF2-40B4-BE49-F238E27FC236}">
                <a16:creationId xmlns:a16="http://schemas.microsoft.com/office/drawing/2014/main" id="{06BDDC9B-7535-FFC0-C451-0098CBA33345}"/>
              </a:ext>
            </a:extLst>
          </p:cNvPr>
          <p:cNvGraphicFramePr/>
          <p:nvPr>
            <p:extLst>
              <p:ext uri="{D42A27DB-BD31-4B8C-83A1-F6EECF244321}">
                <p14:modId xmlns:p14="http://schemas.microsoft.com/office/powerpoint/2010/main" val="3648725064"/>
              </p:ext>
            </p:extLst>
          </p:nvPr>
        </p:nvGraphicFramePr>
        <p:xfrm>
          <a:off x="6409873" y="1861844"/>
          <a:ext cx="4941245" cy="1359159"/>
        </p:xfrm>
        <a:graphic>
          <a:graphicData uri="http://schemas.openxmlformats.org/drawingml/2006/chart">
            <c:chart xmlns:c="http://schemas.openxmlformats.org/drawingml/2006/chart" xmlns:r="http://schemas.openxmlformats.org/officeDocument/2006/relationships" r:id="rId4"/>
          </a:graphicData>
        </a:graphic>
      </p:graphicFrame>
      <p:sp>
        <p:nvSpPr>
          <p:cNvPr id="24" name="矩形 23">
            <a:extLst>
              <a:ext uri="{FF2B5EF4-FFF2-40B4-BE49-F238E27FC236}">
                <a16:creationId xmlns:a16="http://schemas.microsoft.com/office/drawing/2014/main" id="{C8B6F615-C791-2EF3-A746-051983B6B283}"/>
              </a:ext>
            </a:extLst>
          </p:cNvPr>
          <p:cNvSpPr/>
          <p:nvPr/>
        </p:nvSpPr>
        <p:spPr bwMode="gray">
          <a:xfrm>
            <a:off x="8577285" y="6322245"/>
            <a:ext cx="82550" cy="82550"/>
          </a:xfrm>
          <a:prstGeom prst="rect">
            <a:avLst/>
          </a:prstGeom>
          <a:solidFill>
            <a:srgbClr val="76C03A"/>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endParaRPr lang="zh-CN" altLang="en-US" sz="1200">
              <a:solidFill>
                <a:srgbClr val="FFFFFF"/>
              </a:solidFill>
              <a:latin typeface="+mn-lt"/>
              <a:ea typeface="+mn-ea"/>
            </a:endParaRPr>
          </a:p>
        </p:txBody>
      </p:sp>
      <p:sp>
        <p:nvSpPr>
          <p:cNvPr id="25" name="矩形 24">
            <a:extLst>
              <a:ext uri="{FF2B5EF4-FFF2-40B4-BE49-F238E27FC236}">
                <a16:creationId xmlns:a16="http://schemas.microsoft.com/office/drawing/2014/main" id="{D6BECDE3-7E4C-D8CD-0491-6CFE1B6D62B4}"/>
              </a:ext>
            </a:extLst>
          </p:cNvPr>
          <p:cNvSpPr/>
          <p:nvPr/>
        </p:nvSpPr>
        <p:spPr bwMode="gray">
          <a:xfrm>
            <a:off x="8577285" y="6427705"/>
            <a:ext cx="82550" cy="82550"/>
          </a:xfrm>
          <a:prstGeom prst="rect">
            <a:avLst/>
          </a:prstGeom>
          <a:solidFill>
            <a:srgbClr val="269DD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endParaRPr lang="zh-CN" altLang="en-US" sz="1200">
              <a:solidFill>
                <a:srgbClr val="FFFFFF"/>
              </a:solidFill>
              <a:latin typeface="+mn-lt"/>
              <a:ea typeface="+mn-ea"/>
            </a:endParaRPr>
          </a:p>
        </p:txBody>
      </p:sp>
      <p:sp>
        <p:nvSpPr>
          <p:cNvPr id="29" name="矩形 28">
            <a:extLst>
              <a:ext uri="{FF2B5EF4-FFF2-40B4-BE49-F238E27FC236}">
                <a16:creationId xmlns:a16="http://schemas.microsoft.com/office/drawing/2014/main" id="{2B25C033-F492-C5B8-8FE0-97C94CCEF16F}"/>
              </a:ext>
            </a:extLst>
          </p:cNvPr>
          <p:cNvSpPr/>
          <p:nvPr/>
        </p:nvSpPr>
        <p:spPr>
          <a:xfrm>
            <a:off x="8592451" y="6289205"/>
            <a:ext cx="1374775" cy="261610"/>
          </a:xfrm>
          <a:prstGeom prst="rect">
            <a:avLst/>
          </a:prstGeom>
        </p:spPr>
        <p:txBody>
          <a:bodyPr wrap="square">
            <a:spAutoFit/>
          </a:bodyPr>
          <a:lstStyle/>
          <a:p>
            <a:pPr algn="l"/>
            <a:r>
              <a:rPr lang="en-US" altLang="zh-CN" sz="1050" dirty="0">
                <a:solidFill>
                  <a:schemeClr val="accent6"/>
                </a:solidFill>
              </a:rPr>
              <a:t>Sales &amp;Marketing</a:t>
            </a:r>
            <a:endParaRPr lang="zh-CN" altLang="en-US" sz="1050" dirty="0">
              <a:solidFill>
                <a:schemeClr val="accent6"/>
              </a:solidFill>
            </a:endParaRPr>
          </a:p>
        </p:txBody>
      </p:sp>
      <p:sp>
        <p:nvSpPr>
          <p:cNvPr id="30" name="矩形 29">
            <a:extLst>
              <a:ext uri="{FF2B5EF4-FFF2-40B4-BE49-F238E27FC236}">
                <a16:creationId xmlns:a16="http://schemas.microsoft.com/office/drawing/2014/main" id="{F1BDD5B5-DC35-0D1C-034C-8885C65E5530}"/>
              </a:ext>
            </a:extLst>
          </p:cNvPr>
          <p:cNvSpPr/>
          <p:nvPr/>
        </p:nvSpPr>
        <p:spPr bwMode="gray">
          <a:xfrm>
            <a:off x="6586560" y="6322245"/>
            <a:ext cx="82550" cy="82550"/>
          </a:xfrm>
          <a:prstGeom prst="rect">
            <a:avLst/>
          </a:prstGeom>
          <a:solidFill>
            <a:srgbClr val="BAD98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endParaRPr lang="zh-CN" altLang="en-US" sz="1200">
              <a:solidFill>
                <a:srgbClr val="FFFFFF"/>
              </a:solidFill>
              <a:latin typeface="+mn-lt"/>
              <a:ea typeface="+mn-ea"/>
            </a:endParaRPr>
          </a:p>
        </p:txBody>
      </p:sp>
      <p:sp>
        <p:nvSpPr>
          <p:cNvPr id="31" name="矩形 30">
            <a:extLst>
              <a:ext uri="{FF2B5EF4-FFF2-40B4-BE49-F238E27FC236}">
                <a16:creationId xmlns:a16="http://schemas.microsoft.com/office/drawing/2014/main" id="{7CFA0D07-F5F8-ADE6-49B1-FA595D47E32B}"/>
              </a:ext>
            </a:extLst>
          </p:cNvPr>
          <p:cNvSpPr/>
          <p:nvPr/>
        </p:nvSpPr>
        <p:spPr bwMode="gray">
          <a:xfrm>
            <a:off x="6586560" y="6427705"/>
            <a:ext cx="82550" cy="82550"/>
          </a:xfrm>
          <a:prstGeom prst="rect">
            <a:avLst/>
          </a:prstGeom>
          <a:solidFill>
            <a:srgbClr val="6DCEE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endParaRPr lang="zh-CN" altLang="en-US" sz="1200">
              <a:solidFill>
                <a:srgbClr val="FFFFFF"/>
              </a:solidFill>
              <a:latin typeface="+mn-lt"/>
              <a:ea typeface="+mn-ea"/>
            </a:endParaRPr>
          </a:p>
        </p:txBody>
      </p:sp>
      <p:sp>
        <p:nvSpPr>
          <p:cNvPr id="32" name="矩形 31">
            <a:extLst>
              <a:ext uri="{FF2B5EF4-FFF2-40B4-BE49-F238E27FC236}">
                <a16:creationId xmlns:a16="http://schemas.microsoft.com/office/drawing/2014/main" id="{D6B2D7E9-CDCD-690D-7A25-159067BE7243}"/>
              </a:ext>
            </a:extLst>
          </p:cNvPr>
          <p:cNvSpPr/>
          <p:nvPr/>
        </p:nvSpPr>
        <p:spPr>
          <a:xfrm>
            <a:off x="6669111" y="6289205"/>
            <a:ext cx="1895475" cy="261610"/>
          </a:xfrm>
          <a:prstGeom prst="rect">
            <a:avLst/>
          </a:prstGeom>
        </p:spPr>
        <p:txBody>
          <a:bodyPr wrap="square">
            <a:spAutoFit/>
          </a:bodyPr>
          <a:lstStyle/>
          <a:p>
            <a:pPr algn="l"/>
            <a:r>
              <a:rPr lang="en-US" altLang="zh-CN" sz="1050" dirty="0">
                <a:solidFill>
                  <a:schemeClr val="accent6"/>
                </a:solidFill>
              </a:rPr>
              <a:t>General &amp; Administrative</a:t>
            </a:r>
            <a:endParaRPr lang="zh-CN" altLang="en-US" sz="1050" dirty="0">
              <a:solidFill>
                <a:schemeClr val="accent6"/>
              </a:solidFill>
            </a:endParaRPr>
          </a:p>
        </p:txBody>
      </p:sp>
      <p:graphicFrame>
        <p:nvGraphicFramePr>
          <p:cNvPr id="33" name="Chart 4">
            <a:extLst>
              <a:ext uri="{FF2B5EF4-FFF2-40B4-BE49-F238E27FC236}">
                <a16:creationId xmlns:a16="http://schemas.microsoft.com/office/drawing/2014/main" id="{F39DF673-8ECD-83EE-AEEC-8003035D86B9}"/>
              </a:ext>
            </a:extLst>
          </p:cNvPr>
          <p:cNvGraphicFramePr/>
          <p:nvPr>
            <p:extLst>
              <p:ext uri="{D42A27DB-BD31-4B8C-83A1-F6EECF244321}">
                <p14:modId xmlns:p14="http://schemas.microsoft.com/office/powerpoint/2010/main" val="1299397768"/>
              </p:ext>
            </p:extLst>
          </p:nvPr>
        </p:nvGraphicFramePr>
        <p:xfrm>
          <a:off x="906683" y="3717299"/>
          <a:ext cx="4264378" cy="2568358"/>
        </p:xfrm>
        <a:graphic>
          <a:graphicData uri="http://schemas.openxmlformats.org/drawingml/2006/chart">
            <c:chart xmlns:c="http://schemas.openxmlformats.org/drawingml/2006/chart" xmlns:r="http://schemas.openxmlformats.org/officeDocument/2006/relationships" r:id="rId5"/>
          </a:graphicData>
        </a:graphic>
      </p:graphicFrame>
      <p:cxnSp>
        <p:nvCxnSpPr>
          <p:cNvPr id="34" name="直接连接符 33">
            <a:extLst>
              <a:ext uri="{FF2B5EF4-FFF2-40B4-BE49-F238E27FC236}">
                <a16:creationId xmlns:a16="http://schemas.microsoft.com/office/drawing/2014/main" id="{9D9893E8-2684-A724-6097-094B62DFE05F}"/>
              </a:ext>
            </a:extLst>
          </p:cNvPr>
          <p:cNvCxnSpPr/>
          <p:nvPr/>
        </p:nvCxnSpPr>
        <p:spPr bwMode="auto">
          <a:xfrm>
            <a:off x="4172820" y="4354194"/>
            <a:ext cx="0" cy="1824630"/>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Content Placeholder 40">
            <a:extLst>
              <a:ext uri="{FF2B5EF4-FFF2-40B4-BE49-F238E27FC236}">
                <a16:creationId xmlns:a16="http://schemas.microsoft.com/office/drawing/2014/main" id="{A7B051F5-00F3-BC2F-6B52-9B7DEEE523CD}"/>
              </a:ext>
            </a:extLst>
          </p:cNvPr>
          <p:cNvSpPr txBox="1"/>
          <p:nvPr/>
        </p:nvSpPr>
        <p:spPr bwMode="gray">
          <a:xfrm>
            <a:off x="868099" y="3739453"/>
            <a:ext cx="4429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a:spcBef>
                <a:spcPts val="0"/>
              </a:spcBef>
              <a:defRPr/>
            </a:pPr>
            <a:r>
              <a:rPr lang="en-US" altLang="zh-CN" sz="1400" dirty="0">
                <a:solidFill>
                  <a:srgbClr val="269DD8"/>
                </a:solidFill>
              </a:rPr>
              <a:t>CAC</a:t>
            </a:r>
          </a:p>
        </p:txBody>
      </p:sp>
      <p:sp>
        <p:nvSpPr>
          <p:cNvPr id="36" name="TextBox 11">
            <a:extLst>
              <a:ext uri="{FF2B5EF4-FFF2-40B4-BE49-F238E27FC236}">
                <a16:creationId xmlns:a16="http://schemas.microsoft.com/office/drawing/2014/main" id="{E3B03F4E-949F-8F39-18BD-E57BA7A2C8E2}"/>
              </a:ext>
            </a:extLst>
          </p:cNvPr>
          <p:cNvSpPr txBox="1"/>
          <p:nvPr/>
        </p:nvSpPr>
        <p:spPr bwMode="gray">
          <a:xfrm>
            <a:off x="1321838" y="3762537"/>
            <a:ext cx="4151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a:defRPr/>
            </a:pPr>
            <a:r>
              <a:rPr lang="en-US" dirty="0">
                <a:solidFill>
                  <a:srgbClr val="6DCEE5"/>
                </a:solidFill>
              </a:rPr>
              <a:t>(RMB)</a:t>
            </a:r>
          </a:p>
        </p:txBody>
      </p:sp>
      <p:sp>
        <p:nvSpPr>
          <p:cNvPr id="37" name="Content Placeholder 40">
            <a:extLst>
              <a:ext uri="{FF2B5EF4-FFF2-40B4-BE49-F238E27FC236}">
                <a16:creationId xmlns:a16="http://schemas.microsoft.com/office/drawing/2014/main" id="{4C2BE330-CBE6-3675-0FBD-BBE7B7E774ED}"/>
              </a:ext>
            </a:extLst>
          </p:cNvPr>
          <p:cNvSpPr txBox="1"/>
          <p:nvPr/>
        </p:nvSpPr>
        <p:spPr bwMode="gray">
          <a:xfrm>
            <a:off x="819020" y="1030418"/>
            <a:ext cx="4078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a:spcBef>
                <a:spcPts val="0"/>
              </a:spcBef>
              <a:defRPr/>
            </a:pPr>
            <a:r>
              <a:rPr lang="en-US" altLang="zh-CN" sz="1400" dirty="0">
                <a:solidFill>
                  <a:srgbClr val="269DD8"/>
                </a:solidFill>
              </a:rPr>
              <a:t>Post-fulfillment Margin</a:t>
            </a:r>
          </a:p>
        </p:txBody>
      </p:sp>
      <p:graphicFrame>
        <p:nvGraphicFramePr>
          <p:cNvPr id="38" name="Chart 4">
            <a:extLst>
              <a:ext uri="{FF2B5EF4-FFF2-40B4-BE49-F238E27FC236}">
                <a16:creationId xmlns:a16="http://schemas.microsoft.com/office/drawing/2014/main" id="{E725A48F-68BB-F89C-08E1-54C6F74D4EDF}"/>
              </a:ext>
            </a:extLst>
          </p:cNvPr>
          <p:cNvGraphicFramePr/>
          <p:nvPr>
            <p:extLst>
              <p:ext uri="{D42A27DB-BD31-4B8C-83A1-F6EECF244321}">
                <p14:modId xmlns:p14="http://schemas.microsoft.com/office/powerpoint/2010/main" val="3997789136"/>
              </p:ext>
            </p:extLst>
          </p:nvPr>
        </p:nvGraphicFramePr>
        <p:xfrm>
          <a:off x="929778" y="916266"/>
          <a:ext cx="3857350" cy="2694199"/>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5">
            <a:extLst>
              <a:ext uri="{FF2B5EF4-FFF2-40B4-BE49-F238E27FC236}">
                <a16:creationId xmlns:a16="http://schemas.microsoft.com/office/drawing/2014/main" id="{F5F72BAC-F7FD-706E-70AB-C41AB2F244E4}"/>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Margin Improvement &amp; Expense / CAC Trends</a:t>
            </a:r>
            <a:endParaRPr lang="en-US" sz="2800" kern="0" dirty="0"/>
          </a:p>
        </p:txBody>
      </p:sp>
    </p:spTree>
    <p:extLst>
      <p:ext uri="{BB962C8B-B14F-4D97-AF65-F5344CB8AC3E}">
        <p14:creationId xmlns:p14="http://schemas.microsoft.com/office/powerpoint/2010/main" val="212188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0"/>
          <p:cNvSpPr txBox="1">
            <a:spLocks/>
          </p:cNvSpPr>
          <p:nvPr/>
        </p:nvSpPr>
        <p:spPr bwMode="gray">
          <a:xfrm>
            <a:off x="731463" y="1172783"/>
            <a:ext cx="28870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lvl="0">
              <a:defRPr/>
            </a:pPr>
            <a:r>
              <a:rPr lang="en-US" altLang="zh-CN" sz="1400" dirty="0">
                <a:solidFill>
                  <a:srgbClr val="269DD8"/>
                </a:solidFill>
              </a:rPr>
              <a:t>Non-GAAP EBITDA</a:t>
            </a:r>
          </a:p>
        </p:txBody>
      </p:sp>
      <p:cxnSp>
        <p:nvCxnSpPr>
          <p:cNvPr id="27" name="Straight Connector 26"/>
          <p:cNvCxnSpPr/>
          <p:nvPr/>
        </p:nvCxnSpPr>
        <p:spPr bwMode="auto">
          <a:xfrm>
            <a:off x="14277782" y="2229048"/>
            <a:ext cx="0" cy="1097280"/>
          </a:xfrm>
          <a:prstGeom prst="line">
            <a:avLst/>
          </a:prstGeom>
          <a:noFill/>
          <a:ln w="9525" cap="rnd">
            <a:solidFill>
              <a:schemeClr val="accent6"/>
            </a:solidFill>
            <a:prstDash val="sysDot"/>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C1F9918B-9B1B-4296-93AE-483641DCE321}"/>
              </a:ext>
            </a:extLst>
          </p:cNvPr>
          <p:cNvSpPr txBox="1"/>
          <p:nvPr/>
        </p:nvSpPr>
        <p:spPr>
          <a:xfrm>
            <a:off x="745570" y="6323097"/>
            <a:ext cx="5745970" cy="307777"/>
          </a:xfrm>
          <a:prstGeom prst="rect">
            <a:avLst/>
          </a:prstGeom>
          <a:noFill/>
        </p:spPr>
        <p:txBody>
          <a:bodyPr wrap="square">
            <a:spAutoFit/>
          </a:bodyPr>
          <a:lstStyle/>
          <a:p>
            <a:pPr algn="l">
              <a:defRPr/>
            </a:pPr>
            <a:r>
              <a:rPr lang="en-US" altLang="ja-JP" sz="700" kern="0">
                <a:solidFill>
                  <a:srgbClr val="53565A"/>
                </a:solidFill>
              </a:rPr>
              <a:t>Note: (1)</a:t>
            </a:r>
            <a:r>
              <a:rPr lang="zh-CN" altLang="en-US" sz="700" kern="0">
                <a:solidFill>
                  <a:srgbClr val="53565A"/>
                </a:solidFill>
              </a:rPr>
              <a:t> </a:t>
            </a:r>
            <a:r>
              <a:rPr lang="en-US" altLang="zh-CN" sz="700" kern="0">
                <a:solidFill>
                  <a:srgbClr val="53565A"/>
                </a:solidFill>
              </a:rPr>
              <a:t>SBC refers to share-based compensation.</a:t>
            </a:r>
          </a:p>
          <a:p>
            <a:pPr algn="l">
              <a:defRPr/>
            </a:pPr>
            <a:r>
              <a:rPr lang="en-US" altLang="ja-JP" sz="700" kern="0">
                <a:solidFill>
                  <a:srgbClr val="53565A"/>
                </a:solidFill>
              </a:rPr>
              <a:t>          (2) Fiscal year ends on March 31.</a:t>
            </a:r>
          </a:p>
        </p:txBody>
      </p:sp>
      <p:graphicFrame>
        <p:nvGraphicFramePr>
          <p:cNvPr id="18" name="图表 17"/>
          <p:cNvGraphicFramePr/>
          <p:nvPr>
            <p:extLst>
              <p:ext uri="{D42A27DB-BD31-4B8C-83A1-F6EECF244321}">
                <p14:modId xmlns:p14="http://schemas.microsoft.com/office/powerpoint/2010/main" val="2545950524"/>
              </p:ext>
            </p:extLst>
          </p:nvPr>
        </p:nvGraphicFramePr>
        <p:xfrm>
          <a:off x="281353" y="4206875"/>
          <a:ext cx="5217747" cy="2292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16">
            <a:extLst>
              <a:ext uri="{FF2B5EF4-FFF2-40B4-BE49-F238E27FC236}">
                <a16:creationId xmlns:a16="http://schemas.microsoft.com/office/drawing/2014/main" id="{DC162088-BC2D-41E8-8BE5-BC25F1F07515}"/>
              </a:ext>
            </a:extLst>
          </p:cNvPr>
          <p:cNvGraphicFramePr>
            <a:graphicFrameLocks noChangeAspect="1"/>
          </p:cNvGraphicFramePr>
          <p:nvPr>
            <p:extLst>
              <p:ext uri="{D42A27DB-BD31-4B8C-83A1-F6EECF244321}">
                <p14:modId xmlns:p14="http://schemas.microsoft.com/office/powerpoint/2010/main" val="2629095778"/>
              </p:ext>
            </p:extLst>
          </p:nvPr>
        </p:nvGraphicFramePr>
        <p:xfrm>
          <a:off x="534989" y="1655393"/>
          <a:ext cx="5093801" cy="2551482"/>
        </p:xfrm>
        <a:graphic>
          <a:graphicData uri="http://schemas.openxmlformats.org/drawingml/2006/chart">
            <c:chart xmlns:c="http://schemas.openxmlformats.org/drawingml/2006/chart" xmlns:r="http://schemas.openxmlformats.org/officeDocument/2006/relationships" r:id="rId4"/>
          </a:graphicData>
        </a:graphic>
      </p:graphicFrame>
      <p:sp>
        <p:nvSpPr>
          <p:cNvPr id="20" name="Content Placeholder 40">
            <a:extLst>
              <a:ext uri="{FF2B5EF4-FFF2-40B4-BE49-F238E27FC236}">
                <a16:creationId xmlns:a16="http://schemas.microsoft.com/office/drawing/2014/main" id="{A7F987E8-6CDE-4BEB-ABA8-A578178C9122}"/>
              </a:ext>
            </a:extLst>
          </p:cNvPr>
          <p:cNvSpPr txBox="1">
            <a:spLocks/>
          </p:cNvSpPr>
          <p:nvPr/>
        </p:nvSpPr>
        <p:spPr bwMode="gray">
          <a:xfrm>
            <a:off x="6426942" y="1130363"/>
            <a:ext cx="25146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200" b="1" i="0" u="none" strike="noStrike" kern="0" cap="none" spc="0" normalizeH="0" baseline="0">
                <a:ln>
                  <a:noFill/>
                </a:ln>
                <a:solidFill>
                  <a:schemeClr val="accent1"/>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lvl="0">
              <a:defRPr/>
            </a:pPr>
            <a:r>
              <a:rPr lang="en-US" altLang="zh-CN" sz="1400" dirty="0">
                <a:solidFill>
                  <a:srgbClr val="269DD8"/>
                </a:solidFill>
              </a:rPr>
              <a:t>Non-GAAP Net Loss</a:t>
            </a:r>
            <a:endParaRPr lang="zh-CN" altLang="en-US" sz="1400" baseline="30000" dirty="0">
              <a:solidFill>
                <a:srgbClr val="269DD8"/>
              </a:solidFill>
            </a:endParaRPr>
          </a:p>
        </p:txBody>
      </p:sp>
      <p:sp>
        <p:nvSpPr>
          <p:cNvPr id="23" name="TextBox 39">
            <a:extLst>
              <a:ext uri="{FF2B5EF4-FFF2-40B4-BE49-F238E27FC236}">
                <a16:creationId xmlns:a16="http://schemas.microsoft.com/office/drawing/2014/main" id="{FA73953C-9544-44E2-A338-073CFDDAD9EA}"/>
              </a:ext>
            </a:extLst>
          </p:cNvPr>
          <p:cNvSpPr txBox="1"/>
          <p:nvPr/>
        </p:nvSpPr>
        <p:spPr bwMode="gray">
          <a:xfrm>
            <a:off x="8113812" y="1176530"/>
            <a:ext cx="9192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dirty="0">
                <a:solidFill>
                  <a:srgbClr val="6DCEE5"/>
                </a:solidFill>
              </a:rPr>
              <a:t>(RMB </a:t>
            </a:r>
            <a:r>
              <a:rPr lang="en-US" dirty="0" err="1">
                <a:solidFill>
                  <a:srgbClr val="6DCEE5"/>
                </a:solidFill>
              </a:rPr>
              <a:t>mn</a:t>
            </a:r>
            <a:r>
              <a:rPr lang="en-US" dirty="0">
                <a:solidFill>
                  <a:srgbClr val="6DCEE5"/>
                </a:solidFill>
              </a:rPr>
              <a:t>)</a:t>
            </a:r>
          </a:p>
        </p:txBody>
      </p:sp>
      <p:graphicFrame>
        <p:nvGraphicFramePr>
          <p:cNvPr id="24" name="图表 23"/>
          <p:cNvGraphicFramePr/>
          <p:nvPr>
            <p:extLst>
              <p:ext uri="{D42A27DB-BD31-4B8C-83A1-F6EECF244321}">
                <p14:modId xmlns:p14="http://schemas.microsoft.com/office/powerpoint/2010/main" val="1004498854"/>
              </p:ext>
            </p:extLst>
          </p:nvPr>
        </p:nvGraphicFramePr>
        <p:xfrm>
          <a:off x="6342737" y="3810441"/>
          <a:ext cx="5217745" cy="2323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Object 16">
            <a:extLst>
              <a:ext uri="{FF2B5EF4-FFF2-40B4-BE49-F238E27FC236}">
                <a16:creationId xmlns:a16="http://schemas.microsoft.com/office/drawing/2014/main" id="{9F8325B1-E0F3-44D1-99B8-FF2B0765565E}"/>
              </a:ext>
            </a:extLst>
          </p:cNvPr>
          <p:cNvGraphicFramePr>
            <a:graphicFrameLocks noChangeAspect="1"/>
          </p:cNvGraphicFramePr>
          <p:nvPr>
            <p:extLst>
              <p:ext uri="{D42A27DB-BD31-4B8C-83A1-F6EECF244321}">
                <p14:modId xmlns:p14="http://schemas.microsoft.com/office/powerpoint/2010/main" val="1288687054"/>
              </p:ext>
            </p:extLst>
          </p:nvPr>
        </p:nvGraphicFramePr>
        <p:xfrm>
          <a:off x="6342737" y="1615350"/>
          <a:ext cx="5314274" cy="2886801"/>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39">
            <a:extLst>
              <a:ext uri="{FF2B5EF4-FFF2-40B4-BE49-F238E27FC236}">
                <a16:creationId xmlns:a16="http://schemas.microsoft.com/office/drawing/2014/main" id="{FA73953C-9544-44E2-A338-073CFDDAD9EA}"/>
              </a:ext>
            </a:extLst>
          </p:cNvPr>
          <p:cNvSpPr txBox="1"/>
          <p:nvPr/>
        </p:nvSpPr>
        <p:spPr bwMode="gray">
          <a:xfrm>
            <a:off x="2312541" y="1190017"/>
            <a:ext cx="9192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tabLst/>
              <a:defRPr kumimoji="0" sz="1100" b="1" i="0" u="none" strike="noStrike" kern="0" cap="none" spc="0" normalizeH="0" baseline="0">
                <a:ln>
                  <a:noFill/>
                </a:ln>
                <a:solidFill>
                  <a:schemeClr val="accent2"/>
                </a:solidFill>
                <a:effectLst/>
                <a:uLnTx/>
                <a:uFillTx/>
                <a:latin typeface="Arial"/>
                <a:ea typeface="STKaiti"/>
              </a:defRPr>
            </a:lvl1pPr>
            <a:lvl2pPr marL="342900" marR="0" indent="-171450" algn="l" defTabSz="1838325" eaLnBrk="1" latinLnBrk="0" hangingPunct="1">
              <a:lnSpc>
                <a:spcPct val="100000"/>
              </a:lnSpc>
              <a:spcBef>
                <a:spcPct val="25000"/>
              </a:spcBef>
              <a:buClr>
                <a:srgbClr val="269DD8"/>
              </a:buClr>
              <a:buSzPct val="100000"/>
              <a:buFont typeface="Arial"/>
              <a:buChar char="–"/>
              <a:tabLst/>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tabLst/>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tabLst/>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tabLst/>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a:buChar char="–"/>
              <a:tabLst/>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tabLst/>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tabLst/>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tabLst/>
              <a:defRPr b="0">
                <a:solidFill>
                  <a:srgbClr val="53565A"/>
                </a:solidFill>
                <a:latin typeface="+mn-lt"/>
                <a:ea typeface="+mn-ea"/>
              </a:defRPr>
            </a:lvl9pPr>
          </a:lstStyle>
          <a:p>
            <a:pPr>
              <a:defRPr/>
            </a:pPr>
            <a:r>
              <a:rPr lang="en-US" dirty="0">
                <a:solidFill>
                  <a:srgbClr val="6DCEE5"/>
                </a:solidFill>
              </a:rPr>
              <a:t>(RMB </a:t>
            </a:r>
            <a:r>
              <a:rPr lang="en-US" dirty="0" err="1">
                <a:solidFill>
                  <a:srgbClr val="6DCEE5"/>
                </a:solidFill>
              </a:rPr>
              <a:t>mn</a:t>
            </a:r>
            <a:r>
              <a:rPr lang="en-US" dirty="0">
                <a:solidFill>
                  <a:srgbClr val="6DCEE5"/>
                </a:solidFill>
              </a:rPr>
              <a:t>)</a:t>
            </a:r>
          </a:p>
        </p:txBody>
      </p:sp>
      <p:cxnSp>
        <p:nvCxnSpPr>
          <p:cNvPr id="22" name="直接连接符 21"/>
          <p:cNvCxnSpPr/>
          <p:nvPr/>
        </p:nvCxnSpPr>
        <p:spPr bwMode="auto">
          <a:xfrm>
            <a:off x="10558046" y="1924223"/>
            <a:ext cx="0" cy="3692027"/>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4546598" y="1924223"/>
            <a:ext cx="0" cy="3692027"/>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灯片编号占位符 3"/>
          <p:cNvSpPr>
            <a:spLocks noGrp="1"/>
          </p:cNvSpPr>
          <p:nvPr>
            <p:ph type="sldNum" sz="quarter" idx="4"/>
          </p:nvPr>
        </p:nvSpPr>
        <p:spPr>
          <a:xfrm>
            <a:off x="0" y="6883401"/>
            <a:ext cx="281354" cy="145504"/>
          </a:xfrm>
        </p:spPr>
        <p:txBody>
          <a:bodyPr/>
          <a:lstStyle/>
          <a:p>
            <a:fld id="{DE75C8BA-6B78-4C03-8697-F97FF6E5FC61}" type="slidenum">
              <a:rPr lang="en-US" smtClean="0"/>
              <a:pPr/>
              <a:t>9</a:t>
            </a:fld>
            <a:endParaRPr lang="en-US"/>
          </a:p>
        </p:txBody>
      </p:sp>
      <p:sp>
        <p:nvSpPr>
          <p:cNvPr id="3" name="Rectangle 25">
            <a:extLst>
              <a:ext uri="{FF2B5EF4-FFF2-40B4-BE49-F238E27FC236}">
                <a16:creationId xmlns:a16="http://schemas.microsoft.com/office/drawing/2014/main" id="{B60B03E8-A4CF-1736-A0E2-F10B5259C12A}"/>
              </a:ext>
            </a:extLst>
          </p:cNvPr>
          <p:cNvSpPr txBox="1">
            <a:spLocks noChangeArrowheads="1"/>
          </p:cNvSpPr>
          <p:nvPr/>
        </p:nvSpPr>
        <p:spPr bwMode="gray">
          <a:xfrm>
            <a:off x="534989" y="485379"/>
            <a:ext cx="9598025"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GB" sz="2800" kern="0" dirty="0"/>
              <a:t>Profitability</a:t>
            </a:r>
            <a:endParaRPr lang="en-US" sz="2800" kern="0" dirty="0"/>
          </a:p>
        </p:txBody>
      </p:sp>
    </p:spTree>
    <p:custDataLst>
      <p:tags r:id="rId1"/>
    </p:custDataLst>
    <p:extLst>
      <p:ext uri="{BB962C8B-B14F-4D97-AF65-F5344CB8AC3E}">
        <p14:creationId xmlns:p14="http://schemas.microsoft.com/office/powerpoint/2010/main" val="2808724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DISCLAIMER" val="True"/>
</p:tagLst>
</file>

<file path=ppt/tags/tag2.xml><?xml version="1.0" encoding="utf-8"?>
<p:tagLst xmlns:a="http://schemas.openxmlformats.org/drawingml/2006/main" xmlns:r="http://schemas.openxmlformats.org/officeDocument/2006/relationships" xmlns:p="http://schemas.openxmlformats.org/presentationml/2006/main">
  <p:tag name="LAYOUT" val="ppLayoutTwoObjects"/>
</p:tagLst>
</file>

<file path=ppt/tags/tag3.xml><?xml version="1.0" encoding="utf-8"?>
<p:tagLst xmlns:a="http://schemas.openxmlformats.org/drawingml/2006/main" xmlns:r="http://schemas.openxmlformats.org/officeDocument/2006/relationships" xmlns:p="http://schemas.openxmlformats.org/presentationml/2006/main">
  <p:tag name="SSB" val="TOC"/>
  <p:tag name="LAYOUT" val="ppLayoutCustom"/>
</p:tagLst>
</file>

<file path=ppt/tags/tag4.xml><?xml version="1.0" encoding="utf-8"?>
<p:tagLst xmlns:a="http://schemas.openxmlformats.org/drawingml/2006/main" xmlns:r="http://schemas.openxmlformats.org/officeDocument/2006/relationships" xmlns:p="http://schemas.openxmlformats.org/presentationml/2006/main">
  <p:tag name="SSB" val="TOC"/>
  <p:tag name="LAYOUT" val="ppLayoutCustom"/>
</p:tagLst>
</file>

<file path=ppt/tags/tag5.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7.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8.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9.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heme/theme1.xml><?xml version="1.0" encoding="utf-8"?>
<a:theme xmlns:a="http://schemas.openxmlformats.org/drawingml/2006/main" name="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2.xml><?xml version="1.0" encoding="utf-8"?>
<a:theme xmlns:a="http://schemas.openxmlformats.org/drawingml/2006/main" name="1_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3.xml><?xml version="1.0" encoding="utf-8"?>
<a:theme xmlns:a="http://schemas.openxmlformats.org/drawingml/2006/main" name="1_PowerPitch">
  <a:themeElements>
    <a:clrScheme name="Custom 2591">
      <a:dk1>
        <a:srgbClr val="000000"/>
      </a:dk1>
      <a:lt1>
        <a:srgbClr val="FFFFFF"/>
      </a:lt1>
      <a:dk2>
        <a:srgbClr val="269DD8"/>
      </a:dk2>
      <a:lt2>
        <a:srgbClr val="DADBDD"/>
      </a:lt2>
      <a:accent1>
        <a:srgbClr val="269DD8"/>
      </a:accent1>
      <a:accent2>
        <a:srgbClr val="F04F24"/>
      </a:accent2>
      <a:accent3>
        <a:srgbClr val="F6891F"/>
      </a:accent3>
      <a:accent4>
        <a:srgbClr val="797979"/>
      </a:accent4>
      <a:accent5>
        <a:srgbClr val="76C044"/>
      </a:accent5>
      <a:accent6>
        <a:srgbClr val="00B0B9"/>
      </a:accent6>
      <a:hlink>
        <a:srgbClr val="C9C9C9"/>
      </a:hlink>
      <a:folHlink>
        <a:srgbClr val="FCDBD3"/>
      </a:folHlink>
    </a:clrScheme>
    <a:fontScheme name="STKaiti &amp; Arial">
      <a:majorFont>
        <a:latin typeface="Arial"/>
        <a:ea typeface="STKaiti"/>
        <a:cs typeface="Arial"/>
      </a:majorFont>
      <a:minorFont>
        <a:latin typeface="Arial"/>
        <a:ea typeface="STKait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effectLst/>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extraClrSchemeLst/>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theme>
</file>

<file path=ppt/theme/theme4.xml><?xml version="1.0" encoding="utf-8"?>
<a:theme xmlns:a="http://schemas.openxmlformats.org/drawingml/2006/main" name="2_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5.xml><?xml version="1.0" encoding="utf-8"?>
<a:theme xmlns:a="http://schemas.openxmlformats.org/drawingml/2006/main" name="3_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XMLData TextToDisplay="%CLASSIFICATIONDATETIME%">05:05 10/07/2020</XMLData>
</file>

<file path=customXml/item2.xml><?xml version="1.0" encoding="utf-8"?>
<p:properties xmlns:p="http://schemas.microsoft.com/office/2006/metadata/properties" xmlns:xsi="http://www.w3.org/2001/XMLSchema-instance">
  <documentManagement>
    <TaxCatchAll xmlns="890bc211-decb-491b-805e-4dd1ad3f9013" xsi:nil="true"/>
    <lcf76f155ced4ddcb4097134ff3c332f xmlns="e91bc3a5-9721-45b3-b406-25b895c2781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XMLData TextToDisplay="RightsWATCHMark">8|CITI-No PII-Internal|{00000000-0000-0000-0000-000000000000}</XMLData>
</file>

<file path=customXml/item5.xml><?xml version="1.0" encoding="utf-8"?>
<XMLData TextToDisplay="%DOCUMENTGUID%">{00000000-0000-0000-0000-000000000000}</XMLData>
</file>

<file path=customXml/item6.xml><?xml version="1.0" encoding="utf-8"?>
<ct:contentTypeSchema xmlns:ct="http://schemas.microsoft.com/office/2006/metadata/contentType" xmlns:ma="http://schemas.microsoft.com/office/2006/metadata/properties/metaAttributes" ct:_="" ma:_="" ma:contentTypeName="文件" ma:contentTypeID="0x010100B52C5114A1CCDE4DBFFE6FF8DB9720A5" ma:contentTypeVersion="17" ma:contentTypeDescription="建立新的文件。" ma:contentTypeScope="" ma:versionID="89f19d7449645e54a4ef1803ce57c219">
  <xsd:schema xmlns:xsd="http://www.w3.org/2001/XMLSchema" xmlns:xs="http://www.w3.org/2001/XMLSchema" xmlns:p="http://schemas.microsoft.com/office/2006/metadata/properties" xmlns:ns2="e91bc3a5-9721-45b3-b406-25b895c2781d" xmlns:ns3="c2924a54-706c-4de9-9c12-91e2ebeadcc9" xmlns:ns4="890bc211-decb-491b-805e-4dd1ad3f9013" targetNamespace="http://schemas.microsoft.com/office/2006/metadata/properties" ma:root="true" ma:fieldsID="1c2edd12c12bb5fc865476e274ef9af7" ns2:_="" ns3:_="" ns4:_="">
    <xsd:import namespace="e91bc3a5-9721-45b3-b406-25b895c2781d"/>
    <xsd:import namespace="c2924a54-706c-4de9-9c12-91e2ebeadcc9"/>
    <xsd:import namespace="890bc211-decb-491b-805e-4dd1ad3f90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bc3a5-9721-45b3-b406-25b895c27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影像標籤" ma:readOnly="false" ma:fieldId="{5cf76f15-5ced-4ddc-b409-7134ff3c332f}" ma:taxonomyMulti="true" ma:sspId="9640141a-2e92-467f-a3d1-84a4290489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924a54-706c-4de9-9c12-91e2ebeadcc9" elementFormDefault="qualified">
    <xsd:import namespace="http://schemas.microsoft.com/office/2006/documentManagement/types"/>
    <xsd:import namespace="http://schemas.microsoft.com/office/infopath/2007/PartnerControls"/>
    <xsd:element name="SharedWithUsers" ma:index="18"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用詳細資料"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bc211-decb-491b-805e-4dd1ad3f901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ac918d5-de7c-4505-a581-a74b90850777}" ma:internalName="TaxCatchAll" ma:showField="CatchAllData" ma:web="890bc211-decb-491b-805e-4dd1ad3f9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C00AAD-DB20-4CF1-A6C5-692623E665EC}">
  <ds:schemaRefs/>
</ds:datastoreItem>
</file>

<file path=customXml/itemProps2.xml><?xml version="1.0" encoding="utf-8"?>
<ds:datastoreItem xmlns:ds="http://schemas.openxmlformats.org/officeDocument/2006/customXml" ds:itemID="{EB160343-857B-421C-B78C-26DAF858986D}">
  <ds:schemaRefs>
    <ds:schemaRef ds:uri="http://purl.org/dc/elements/1.1/"/>
    <ds:schemaRef ds:uri="http://www.w3.org/XML/1998/namespace"/>
    <ds:schemaRef ds:uri="http://purl.org/dc/terms/"/>
    <ds:schemaRef ds:uri="c2924a54-706c-4de9-9c12-91e2ebeadcc9"/>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890bc211-decb-491b-805e-4dd1ad3f9013"/>
    <ds:schemaRef ds:uri="e91bc3a5-9721-45b3-b406-25b895c2781d"/>
  </ds:schemaRefs>
</ds:datastoreItem>
</file>

<file path=customXml/itemProps3.xml><?xml version="1.0" encoding="utf-8"?>
<ds:datastoreItem xmlns:ds="http://schemas.openxmlformats.org/officeDocument/2006/customXml" ds:itemID="{D4ECFC81-07E9-4AA1-B0A1-D3E5048D24FA}">
  <ds:schemaRefs>
    <ds:schemaRef ds:uri="http://schemas.microsoft.com/sharepoint/v3/contenttype/forms"/>
  </ds:schemaRefs>
</ds:datastoreItem>
</file>

<file path=customXml/itemProps4.xml><?xml version="1.0" encoding="utf-8"?>
<ds:datastoreItem xmlns:ds="http://schemas.openxmlformats.org/officeDocument/2006/customXml" ds:itemID="{A6135BBA-5811-4579-AB82-3B8B45E9165E}">
  <ds:schemaRefs/>
</ds:datastoreItem>
</file>

<file path=customXml/itemProps5.xml><?xml version="1.0" encoding="utf-8"?>
<ds:datastoreItem xmlns:ds="http://schemas.openxmlformats.org/officeDocument/2006/customXml" ds:itemID="{7A915BE2-5AE9-46B9-AD0A-0E6577D42BB5}">
  <ds:schemaRefs/>
</ds:datastoreItem>
</file>

<file path=customXml/itemProps6.xml><?xml version="1.0" encoding="utf-8"?>
<ds:datastoreItem xmlns:ds="http://schemas.openxmlformats.org/officeDocument/2006/customXml" ds:itemID="{9D5F5E08-9597-4376-983C-DA007DB96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bc3a5-9721-45b3-b406-25b895c2781d"/>
    <ds:schemaRef ds:uri="c2924a54-706c-4de9-9c12-91e2ebeadcc9"/>
    <ds:schemaRef ds:uri="890bc211-decb-491b-805e-4dd1ad3f9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6693</TotalTime>
  <Words>1766</Words>
  <Application>Microsoft Office PowerPoint</Application>
  <PresentationFormat>宽屏</PresentationFormat>
  <Paragraphs>275</Paragraphs>
  <Slides>12</Slides>
  <Notes>7</Notes>
  <HiddenSlides>0</HiddenSlides>
  <MMClips>0</MMClips>
  <ScaleCrop>false</ScaleCrop>
  <HeadingPairs>
    <vt:vector size="6" baseType="variant">
      <vt:variant>
        <vt:lpstr>已用的字体</vt:lpstr>
      </vt:variant>
      <vt:variant>
        <vt:i4>8</vt:i4>
      </vt:variant>
      <vt:variant>
        <vt:lpstr>主题</vt:lpstr>
      </vt:variant>
      <vt:variant>
        <vt:i4>5</vt:i4>
      </vt:variant>
      <vt:variant>
        <vt:lpstr>幻灯片标题</vt:lpstr>
      </vt:variant>
      <vt:variant>
        <vt:i4>12</vt:i4>
      </vt:variant>
    </vt:vector>
  </HeadingPairs>
  <TitlesOfParts>
    <vt:vector size="25" baseType="lpstr">
      <vt:lpstr>Credit Suisse Type Light</vt:lpstr>
      <vt:lpstr>Geneva</vt:lpstr>
      <vt:lpstr>MS PGothic</vt:lpstr>
      <vt:lpstr>ヒラギノ角ゴ Pro W3</vt:lpstr>
      <vt:lpstr>STKaiti</vt:lpstr>
      <vt:lpstr>Arial</vt:lpstr>
      <vt:lpstr>Symbol</vt:lpstr>
      <vt:lpstr>Wingdings</vt:lpstr>
      <vt:lpstr>Custom Template</vt:lpstr>
      <vt:lpstr>1_Custom Template</vt:lpstr>
      <vt:lpstr>1_PowerPitch</vt:lpstr>
      <vt:lpstr>2_Custom Template</vt:lpstr>
      <vt:lpstr>3_Custom Template</vt:lpstr>
      <vt:lpstr>PowerPoint 演示文稿</vt:lpstr>
      <vt:lpstr>PowerPoint 演示文稿</vt:lpstr>
      <vt:lpstr>Disclaimer</vt:lpstr>
      <vt:lpstr>Who We Are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Citigroup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TT59754</dc:creator>
  <cp:lastModifiedBy>BQ-BN-</cp:lastModifiedBy>
  <cp:revision>26</cp:revision>
  <cp:lastPrinted>2020-09-23T02:30:37Z</cp:lastPrinted>
  <dcterms:created xsi:type="dcterms:W3CDTF">2014-08-01T06:59:04Z</dcterms:created>
  <dcterms:modified xsi:type="dcterms:W3CDTF">2022-09-15T03:21:19Z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B_DisclaimerDB">
    <vt:bool>true</vt:bool>
  </property>
  <property fmtid="{D5CDD505-2E9C-101B-9397-08002B2CF9AE}" pid="3" name="ICGToolkitIsDisclaimer">
    <vt:bool>false</vt:bool>
  </property>
  <property fmtid="{D5CDD505-2E9C-101B-9397-08002B2CF9AE}" pid="4" name="TOCOpt">
    <vt:lpwstr>1</vt:lpwstr>
  </property>
  <property fmtid="{D5CDD505-2E9C-101B-9397-08002B2CF9AE}" pid="5" name="PageNumAlign">
    <vt:lpwstr>L</vt:lpwstr>
  </property>
  <property fmtid="{D5CDD505-2E9C-101B-9397-08002B2CF9AE}" pid="6" name="SectionTitleAlign">
    <vt:lpwstr>L</vt:lpwstr>
  </property>
  <property fmtid="{D5CDD505-2E9C-101B-9397-08002B2CF9AE}" pid="7" name="PageNumberTop">
    <vt:lpwstr>529</vt:lpwstr>
  </property>
  <property fmtid="{D5CDD505-2E9C-101B-9397-08002B2CF9AE}" pid="8" name="PageNumberLeft">
    <vt:lpwstr>13</vt:lpwstr>
  </property>
  <property fmtid="{D5CDD505-2E9C-101B-9397-08002B2CF9AE}" pid="9" name="PageNumberCentre">
    <vt:lpwstr>390</vt:lpwstr>
  </property>
  <property fmtid="{D5CDD505-2E9C-101B-9397-08002B2CF9AE}" pid="10" name="PageNumSectionTitleDiff">
    <vt:lpwstr>20</vt:lpwstr>
  </property>
  <property fmtid="{D5CDD505-2E9C-101B-9397-08002B2CF9AE}" pid="11" name="SectionTitleTop">
    <vt:lpwstr>529</vt:lpwstr>
  </property>
  <property fmtid="{D5CDD505-2E9C-101B-9397-08002B2CF9AE}" pid="12" name="SectionTitleLeft">
    <vt:lpwstr>33</vt:lpwstr>
  </property>
  <property fmtid="{D5CDD505-2E9C-101B-9397-08002B2CF9AE}" pid="13" name="RightsWATCHMark">
    <vt:lpwstr>8|CITI-No PII-Internal|{00000000-0000-0000-0000-000000000000}</vt:lpwstr>
  </property>
  <property fmtid="{D5CDD505-2E9C-101B-9397-08002B2CF9AE}" pid="14" name="PageNumberCustomTop">
    <vt:lpwstr>529</vt:lpwstr>
  </property>
  <property fmtid="{D5CDD505-2E9C-101B-9397-08002B2CF9AE}" pid="15" name="PageNumberCustomLeft">
    <vt:lpwstr>13</vt:lpwstr>
  </property>
  <property fmtid="{D5CDD505-2E9C-101B-9397-08002B2CF9AE}" pid="16" name="Is_Custom_Template">
    <vt:lpwstr>true</vt:lpwstr>
  </property>
  <property fmtid="{D5CDD505-2E9C-101B-9397-08002B2CF9AE}" pid="17" name="PNSOpt">
    <vt:lpwstr>5</vt:lpwstr>
  </property>
  <property fmtid="{D5CDD505-2E9C-101B-9397-08002B2CF9AE}" pid="18" name="TOCHeaderTop">
    <vt:lpwstr>0</vt:lpwstr>
  </property>
  <property fmtid="{D5CDD505-2E9C-101B-9397-08002B2CF9AE}" pid="19" name="TOCHeaderLeft">
    <vt:lpwstr>0</vt:lpwstr>
  </property>
  <property fmtid="{D5CDD505-2E9C-101B-9397-08002B2CF9AE}" pid="20" name="CitiLogoTop">
    <vt:lpwstr>0</vt:lpwstr>
  </property>
  <property fmtid="{D5CDD505-2E9C-101B-9397-08002B2CF9AE}" pid="21" name="CitiLogoLeft">
    <vt:lpwstr>0</vt:lpwstr>
  </property>
  <property fmtid="{D5CDD505-2E9C-101B-9397-08002B2CF9AE}" pid="22" name="Pitchbook Compatible">
    <vt:lpwstr>Yes</vt:lpwstr>
  </property>
  <property fmtid="{D5CDD505-2E9C-101B-9397-08002B2CF9AE}" pid="23" name="ContentTypeId">
    <vt:lpwstr>0x010100B52C5114A1CCDE4DBFFE6FF8DB9720A5</vt:lpwstr>
  </property>
  <property fmtid="{D5CDD505-2E9C-101B-9397-08002B2CF9AE}" pid="24" name="MediaServiceImageTags">
    <vt:lpwstr/>
  </property>
</Properties>
</file>