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2.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3.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55" r:id="rId5"/>
    <p:sldMasterId id="2147483662" r:id="rId6"/>
    <p:sldMasterId id="2147483674" r:id="rId7"/>
    <p:sldMasterId id="2147483682" r:id="rId8"/>
  </p:sldMasterIdLst>
  <p:notesMasterIdLst>
    <p:notesMasterId r:id="rId23"/>
  </p:notesMasterIdLst>
  <p:handoutMasterIdLst>
    <p:handoutMasterId r:id="rId24"/>
  </p:handoutMasterIdLst>
  <p:sldIdLst>
    <p:sldId id="696" r:id="rId9"/>
    <p:sldId id="598" r:id="rId10"/>
    <p:sldId id="693" r:id="rId11"/>
    <p:sldId id="703" r:id="rId12"/>
    <p:sldId id="729" r:id="rId13"/>
    <p:sldId id="732" r:id="rId14"/>
    <p:sldId id="719" r:id="rId15"/>
    <p:sldId id="735" r:id="rId16"/>
    <p:sldId id="727" r:id="rId17"/>
    <p:sldId id="736" r:id="rId18"/>
    <p:sldId id="737" r:id="rId19"/>
    <p:sldId id="738" r:id="rId20"/>
    <p:sldId id="739" r:id="rId21"/>
    <p:sldId id="740" r:id="rId22"/>
  </p:sldIdLst>
  <p:sldSz cx="9906000" cy="6858000" type="A4"/>
  <p:notesSz cx="7315200" cy="9601200"/>
  <p:custDataLst>
    <p:tags r:id="rId25"/>
  </p:custDataLst>
  <p:defaultTextStyle>
    <a:defPPr>
      <a:defRPr lang="en-US"/>
    </a:defPPr>
    <a:lvl1pPr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5pPr>
    <a:lvl6pPr marL="22860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6pPr>
    <a:lvl7pPr marL="27432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7pPr>
    <a:lvl8pPr marL="32004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8pPr>
    <a:lvl9pPr marL="36576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9pPr>
  </p:defaultTextStyle>
  <p:extLst>
    <p:ext uri="{EFAFB233-063F-42B5-8137-9DF3F51BA10A}">
      <p15:sldGuideLst xmlns:p15="http://schemas.microsoft.com/office/powerpoint/2012/main">
        <p15:guide id="1" orient="horz" pos="2387" userDrawn="1">
          <p15:clr>
            <a:srgbClr val="A4A3A4"/>
          </p15:clr>
        </p15:guide>
        <p15:guide id="2" orient="horz" pos="271">
          <p15:clr>
            <a:srgbClr val="A4A3A4"/>
          </p15:clr>
        </p15:guide>
        <p15:guide id="3" orient="horz" pos="640" userDrawn="1">
          <p15:clr>
            <a:srgbClr val="A4A3A4"/>
          </p15:clr>
        </p15:guide>
        <p15:guide id="4" orient="horz" pos="799" userDrawn="1">
          <p15:clr>
            <a:srgbClr val="A4A3A4"/>
          </p15:clr>
        </p15:guide>
        <p15:guide id="5" orient="horz" pos="3816">
          <p15:clr>
            <a:srgbClr val="A4A3A4"/>
          </p15:clr>
        </p15:guide>
        <p15:guide id="6" orient="horz" pos="2273" userDrawn="1">
          <p15:clr>
            <a:srgbClr val="A4A3A4"/>
          </p15:clr>
        </p15:guide>
        <p15:guide id="7" pos="3052" userDrawn="1">
          <p15:clr>
            <a:srgbClr val="A4A3A4"/>
          </p15:clr>
        </p15:guide>
        <p15:guide id="8" pos="3254">
          <p15:clr>
            <a:srgbClr val="A4A3A4"/>
          </p15:clr>
        </p15:guide>
        <p15:guide id="9" pos="96">
          <p15:clr>
            <a:srgbClr val="A4A3A4"/>
          </p15:clr>
        </p15:guide>
        <p15:guide id="10" pos="6159" userDrawn="1">
          <p15:clr>
            <a:srgbClr val="A4A3A4"/>
          </p15:clr>
        </p15:guide>
        <p15:guide id="11" pos="3120">
          <p15:clr>
            <a:srgbClr val="A4A3A4"/>
          </p15:clr>
        </p15:guide>
        <p15:guide id="12" orient="horz" pos="395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Luo" initials="MO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DD8"/>
    <a:srgbClr val="76C03A"/>
    <a:srgbClr val="6DCEE5"/>
    <a:srgbClr val="BAD981"/>
    <a:srgbClr val="55585C"/>
    <a:srgbClr val="F04F24"/>
    <a:srgbClr val="F68C5C"/>
    <a:srgbClr val="FF7D2E"/>
    <a:srgbClr val="FFFFFF"/>
    <a:srgbClr val="97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06DE8-1B66-4812-812F-02E491184BB7}" vWet="4" dt="2022-06-02T07:04:50.396"/>
    <p1510:client id="{7D6946F2-C6D3-4AA6-BB77-5E20C472D7E2}" v="222" dt="2022-06-02T08:34:57.114"/>
    <p1510:client id="{9E66CEDE-B41F-416C-B345-42F465906B2F}" v="233" dt="2022-06-01T17:49:40.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varScale="1">
        <p:scale>
          <a:sx n="79" d="100"/>
          <a:sy n="79" d="100"/>
        </p:scale>
        <p:origin x="826" y="115"/>
      </p:cViewPr>
      <p:guideLst>
        <p:guide orient="horz" pos="2387"/>
        <p:guide orient="horz" pos="271"/>
        <p:guide orient="horz" pos="640"/>
        <p:guide orient="horz" pos="799"/>
        <p:guide orient="horz" pos="3816"/>
        <p:guide orient="horz" pos="2273"/>
        <p:guide pos="3052"/>
        <p:guide pos="3254"/>
        <p:guide pos="96"/>
        <p:guide pos="6159"/>
        <p:guide pos="3120"/>
        <p:guide orient="horz" pos="395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9838667740201E-2"/>
          <c:y val="0.178709796927815"/>
          <c:w val="0.93114032266451996"/>
          <c:h val="0.74191555587236002"/>
        </c:manualLayout>
      </c:layout>
      <c:barChart>
        <c:barDir val="col"/>
        <c:grouping val="clustered"/>
        <c:varyColors val="0"/>
        <c:ser>
          <c:idx val="0"/>
          <c:order val="0"/>
          <c:tx>
            <c:strRef>
              <c:f>Sheet1!$B$1</c:f>
              <c:strCache>
                <c:ptCount val="1"/>
                <c:pt idx="0">
                  <c:v>Revenue</c:v>
                </c:pt>
              </c:strCache>
            </c:strRef>
          </c:tx>
          <c:spPr>
            <a:solidFill>
              <a:schemeClr val="accent1"/>
            </a:solidFill>
            <a:ln>
              <a:noFill/>
            </a:ln>
            <a:effectLst/>
          </c:spPr>
          <c:invertIfNegative val="0"/>
          <c:dPt>
            <c:idx val="0"/>
            <c:invertIfNegative val="0"/>
            <c:bubble3D val="0"/>
            <c:spPr>
              <a:solidFill>
                <a:srgbClr val="76C03A"/>
              </a:solidFill>
              <a:ln>
                <a:noFill/>
              </a:ln>
              <a:effectLst/>
            </c:spPr>
            <c:extLst>
              <c:ext xmlns:c16="http://schemas.microsoft.com/office/drawing/2014/chart" uri="{C3380CC4-5D6E-409C-BE32-E72D297353CC}">
                <c16:uniqueId val="{00000001-A25D-4A89-B177-CDA5D9F1027B}"/>
              </c:ext>
            </c:extLst>
          </c:dPt>
          <c:dPt>
            <c:idx val="1"/>
            <c:invertIfNegative val="0"/>
            <c:bubble3D val="0"/>
            <c:spPr>
              <a:solidFill>
                <a:srgbClr val="76C03A"/>
              </a:solidFill>
              <a:ln>
                <a:noFill/>
              </a:ln>
              <a:effectLst/>
            </c:spPr>
            <c:extLst>
              <c:ext xmlns:c16="http://schemas.microsoft.com/office/drawing/2014/chart" uri="{C3380CC4-5D6E-409C-BE32-E72D297353CC}">
                <c16:uniqueId val="{00000003-A25D-4A89-B177-CDA5D9F1027B}"/>
              </c:ext>
            </c:extLst>
          </c:dPt>
          <c:dPt>
            <c:idx val="2"/>
            <c:invertIfNegative val="0"/>
            <c:bubble3D val="0"/>
            <c:spPr>
              <a:solidFill>
                <a:srgbClr val="269DD8"/>
              </a:solidFill>
              <a:ln>
                <a:noFill/>
              </a:ln>
              <a:effectLst/>
            </c:spPr>
            <c:extLst>
              <c:ext xmlns:c16="http://schemas.microsoft.com/office/drawing/2014/chart" uri="{C3380CC4-5D6E-409C-BE32-E72D297353CC}">
                <c16:uniqueId val="{00000004-1200-4950-8A8E-09A4CCC617E3}"/>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A25D-4A89-B177-CDA5D9F1027B}"/>
                </c:ext>
              </c:extLst>
            </c:dLbl>
            <c:dLbl>
              <c:idx val="1"/>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3-A25D-4A89-B177-CDA5D9F1027B}"/>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FY21</c:v>
                </c:pt>
                <c:pt idx="1">
                  <c:v>FY22</c:v>
                </c:pt>
                <c:pt idx="2">
                  <c:v>4QFY21</c:v>
                </c:pt>
                <c:pt idx="3">
                  <c:v>4QFY22</c:v>
                </c:pt>
              </c:strCache>
            </c:strRef>
          </c:cat>
          <c:val>
            <c:numRef>
              <c:f>Sheet1!$B$2:$B$6</c:f>
              <c:numCache>
                <c:formatCode>_ * #,##0.0_ ;_ * \-#,##0.0_ ;_ * "-"??_ ;_ @_ </c:formatCode>
                <c:ptCount val="4"/>
                <c:pt idx="0">
                  <c:v>1011</c:v>
                </c:pt>
                <c:pt idx="1">
                  <c:v>1186.4000000000001</c:v>
                </c:pt>
                <c:pt idx="2">
                  <c:v>230.4</c:v>
                </c:pt>
                <c:pt idx="3">
                  <c:v>249.9</c:v>
                </c:pt>
              </c:numCache>
            </c:numRef>
          </c:val>
          <c:extLst>
            <c:ext xmlns:c16="http://schemas.microsoft.com/office/drawing/2014/chart" uri="{C3380CC4-5D6E-409C-BE32-E72D297353CC}">
              <c16:uniqueId val="{00000004-A25D-4A89-B177-CDA5D9F1027B}"/>
            </c:ext>
          </c:extLst>
        </c:ser>
        <c:dLbls>
          <c:showLegendKey val="0"/>
          <c:showVal val="0"/>
          <c:showCatName val="0"/>
          <c:showSerName val="0"/>
          <c:showPercent val="0"/>
          <c:showBubbleSize val="0"/>
        </c:dLbls>
        <c:gapWidth val="219"/>
        <c:overlap val="-27"/>
        <c:axId val="72124416"/>
        <c:axId val="72050368"/>
      </c:barChart>
      <c:catAx>
        <c:axId val="72124416"/>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zh-CN"/>
          </a:p>
        </c:txPr>
        <c:crossAx val="72050368"/>
        <c:crosses val="autoZero"/>
        <c:auto val="1"/>
        <c:lblAlgn val="ctr"/>
        <c:lblOffset val="100"/>
        <c:noMultiLvlLbl val="0"/>
      </c:catAx>
      <c:valAx>
        <c:axId val="72050368"/>
        <c:scaling>
          <c:orientation val="minMax"/>
        </c:scaling>
        <c:delete val="1"/>
        <c:axPos val="l"/>
        <c:numFmt formatCode="_ * #,##0.0_ ;_ * \-#,##0.0_ ;_ * &quot;-&quot;??_ ;_ @_ " sourceLinked="1"/>
        <c:majorTickMark val="none"/>
        <c:minorTickMark val="none"/>
        <c:tickLblPos val="nextTo"/>
        <c:crossAx val="721244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FY22</c:v>
                </c:pt>
              </c:strCache>
            </c:strRef>
          </c:tx>
          <c:spPr>
            <a:solidFill>
              <a:srgbClr val="269DD8"/>
            </a:solidFill>
            <a:ln w="9525" cap="flat" cmpd="sng" algn="ctr">
              <a:no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50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Sheet1!$A$2:$A$5</c:f>
              <c:strCache>
                <c:ptCount val="4"/>
                <c:pt idx="0">
                  <c:v>1Q
FY22</c:v>
                </c:pt>
                <c:pt idx="1">
                  <c:v>2Q
FY22</c:v>
                </c:pt>
                <c:pt idx="2">
                  <c:v>3Q
FY22</c:v>
                </c:pt>
                <c:pt idx="3">
                  <c:v>4Q
FY22</c:v>
                </c:pt>
              </c:strCache>
            </c:strRef>
          </c:cat>
          <c:val>
            <c:numRef>
              <c:f>Sheet1!$C$2:$C$5</c:f>
              <c:numCache>
                <c:formatCode>General</c:formatCode>
                <c:ptCount val="4"/>
                <c:pt idx="0">
                  <c:v>1.65</c:v>
                </c:pt>
                <c:pt idx="1">
                  <c:v>1.62</c:v>
                </c:pt>
                <c:pt idx="2">
                  <c:v>1.91</c:v>
                </c:pt>
                <c:pt idx="3">
                  <c:v>1.52</c:v>
                </c:pt>
              </c:numCache>
            </c:numRef>
          </c:val>
          <c:extLst>
            <c:ext xmlns:c16="http://schemas.microsoft.com/office/drawing/2014/chart" uri="{C3380CC4-5D6E-409C-BE32-E72D297353CC}">
              <c16:uniqueId val="{0000000C-B1FE-4F66-B52D-E82EEDD55FDC}"/>
            </c:ext>
          </c:extLst>
        </c:ser>
        <c:dLbls>
          <c:showLegendKey val="0"/>
          <c:showVal val="0"/>
          <c:showCatName val="0"/>
          <c:showSerName val="0"/>
          <c:showPercent val="0"/>
          <c:showBubbleSize val="0"/>
        </c:dLbls>
        <c:gapWidth val="219"/>
        <c:axId val="127642624"/>
        <c:axId val="127196480"/>
      </c:barChart>
      <c:catAx>
        <c:axId val="12764262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spc="20" baseline="0">
                <a:solidFill>
                  <a:schemeClr val="tx1"/>
                </a:solidFill>
                <a:latin typeface="Arial" panose="020B0604020202020204" pitchFamily="34" charset="0"/>
                <a:ea typeface="+mn-ea"/>
                <a:cs typeface="Arial" panose="020B0604020202020204" pitchFamily="34" charset="0"/>
              </a:defRPr>
            </a:pPr>
            <a:endParaRPr lang="zh-CN"/>
          </a:p>
        </c:txPr>
        <c:crossAx val="127196480"/>
        <c:crosses val="autoZero"/>
        <c:auto val="1"/>
        <c:lblAlgn val="ctr"/>
        <c:lblOffset val="100"/>
        <c:noMultiLvlLbl val="0"/>
      </c:catAx>
      <c:valAx>
        <c:axId val="127196480"/>
        <c:scaling>
          <c:orientation val="minMax"/>
          <c:max val="2.5"/>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00" b="0" i="0" u="none" strike="noStrike" kern="1200" spc="20" baseline="0">
                <a:solidFill>
                  <a:schemeClr val="bg1"/>
                </a:solidFill>
                <a:latin typeface="+mn-lt"/>
                <a:ea typeface="+mn-ea"/>
                <a:cs typeface="+mn-cs"/>
              </a:defRPr>
            </a:pPr>
            <a:endParaRPr lang="zh-CN"/>
          </a:p>
        </c:txPr>
        <c:crossAx val="1276426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59760040034003E-2"/>
          <c:y val="0.197630522160338"/>
          <c:w val="0.93448047991993199"/>
          <c:h val="0.66182118094587705"/>
        </c:manualLayout>
      </c:layout>
      <c:barChart>
        <c:barDir val="col"/>
        <c:grouping val="stacked"/>
        <c:varyColors val="0"/>
        <c:ser>
          <c:idx val="0"/>
          <c:order val="0"/>
          <c:tx>
            <c:strRef>
              <c:f>Sheet1!$B$1</c:f>
              <c:strCache>
                <c:ptCount val="1"/>
                <c:pt idx="0">
                  <c:v>Sales &amp; Marketing </c:v>
                </c:pt>
              </c:strCache>
            </c:strRef>
          </c:tx>
          <c:spPr>
            <a:solidFill>
              <a:srgbClr val="76C03A"/>
            </a:solidFill>
            <a:ln w="9525" cap="flat" cmpd="sng" algn="ctr">
              <a:noFill/>
              <a:round/>
            </a:ln>
            <a:effectLst>
              <a:outerShdw blurRad="40000" dist="20000" dir="5400000" rotWithShape="0">
                <a:srgbClr val="000000">
                  <a:alpha val="38000"/>
                </a:srgbClr>
              </a:outerShdw>
            </a:effectLst>
          </c:spPr>
          <c:invertIfNegative val="0"/>
          <c:dPt>
            <c:idx val="2"/>
            <c:invertIfNegative val="0"/>
            <c:bubble3D val="0"/>
            <c:spPr>
              <a:solidFill>
                <a:srgbClr val="269DD8"/>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1962-4173-92A1-4F6728BA8617}"/>
              </c:ext>
            </c:extLst>
          </c:dPt>
          <c:dPt>
            <c:idx val="3"/>
            <c:invertIfNegative val="0"/>
            <c:bubble3D val="0"/>
            <c:spPr>
              <a:solidFill>
                <a:srgbClr val="269DD8"/>
              </a:solidFill>
              <a:ln w="22225" cap="rnd" cmpd="sng" algn="ctr">
                <a:noFill/>
                <a:round/>
              </a:ln>
              <a:effectLst/>
            </c:spPr>
            <c:extLst>
              <c:ext xmlns:c16="http://schemas.microsoft.com/office/drawing/2014/chart" uri="{C3380CC4-5D6E-409C-BE32-E72D297353CC}">
                <c16:uniqueId val="{00000003-1962-4173-92A1-4F6728BA8617}"/>
              </c:ext>
            </c:extLst>
          </c:dPt>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Sheet1!$A$2:$A$12</c:f>
              <c:strCache>
                <c:ptCount val="4"/>
                <c:pt idx="0">
                  <c:v>FY21</c:v>
                </c:pt>
                <c:pt idx="1">
                  <c:v>FY22</c:v>
                </c:pt>
                <c:pt idx="2">
                  <c:v>4QFY21</c:v>
                </c:pt>
                <c:pt idx="3">
                  <c:v>4QFY22</c:v>
                </c:pt>
              </c:strCache>
            </c:strRef>
          </c:cat>
          <c:val>
            <c:numRef>
              <c:f>Sheet1!$B$2:$B$12</c:f>
              <c:numCache>
                <c:formatCode>0.0</c:formatCode>
                <c:ptCount val="4"/>
                <c:pt idx="0">
                  <c:v>160.19999999999999</c:v>
                </c:pt>
                <c:pt idx="1">
                  <c:v>171</c:v>
                </c:pt>
                <c:pt idx="2" formatCode="General">
                  <c:v>38.799999999999997</c:v>
                </c:pt>
                <c:pt idx="3">
                  <c:v>33.299999999999997</c:v>
                </c:pt>
              </c:numCache>
            </c:numRef>
          </c:val>
          <c:extLst>
            <c:ext xmlns:c16="http://schemas.microsoft.com/office/drawing/2014/chart" uri="{C3380CC4-5D6E-409C-BE32-E72D297353CC}">
              <c16:uniqueId val="{00000004-1962-4173-92A1-4F6728BA8617}"/>
            </c:ext>
          </c:extLst>
        </c:ser>
        <c:ser>
          <c:idx val="1"/>
          <c:order val="1"/>
          <c:tx>
            <c:strRef>
              <c:f>Sheet1!$C$1</c:f>
              <c:strCache>
                <c:ptCount val="1"/>
                <c:pt idx="0">
                  <c:v>General &amp; Administrative </c:v>
                </c:pt>
              </c:strCache>
            </c:strRef>
          </c:tx>
          <c:spPr>
            <a:solidFill>
              <a:srgbClr val="BAD981"/>
            </a:solidFill>
            <a:ln w="9525" cap="flat" cmpd="sng" algn="ctr">
              <a:noFill/>
              <a:round/>
            </a:ln>
            <a:effectLst>
              <a:outerShdw blurRad="40000" dist="20000" dir="5400000" rotWithShape="0">
                <a:srgbClr val="000000">
                  <a:alpha val="38000"/>
                </a:srgbClr>
              </a:outerShdw>
            </a:effectLst>
          </c:spPr>
          <c:invertIfNegative val="0"/>
          <c:dPt>
            <c:idx val="2"/>
            <c:invertIfNegative val="0"/>
            <c:bubble3D val="0"/>
            <c:spPr>
              <a:solidFill>
                <a:srgbClr val="6DCEE5"/>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6-1962-4173-92A1-4F6728BA8617}"/>
              </c:ext>
            </c:extLst>
          </c:dPt>
          <c:dPt>
            <c:idx val="3"/>
            <c:invertIfNegative val="0"/>
            <c:bubble3D val="0"/>
            <c:spPr>
              <a:solidFill>
                <a:srgbClr val="6DCEE5"/>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8-1962-4173-92A1-4F6728BA8617}"/>
              </c:ext>
            </c:extLst>
          </c:dPt>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Sheet1!$A$2:$A$12</c:f>
              <c:strCache>
                <c:ptCount val="4"/>
                <c:pt idx="0">
                  <c:v>FY21</c:v>
                </c:pt>
                <c:pt idx="1">
                  <c:v>FY22</c:v>
                </c:pt>
                <c:pt idx="2">
                  <c:v>4QFY21</c:v>
                </c:pt>
                <c:pt idx="3">
                  <c:v>4QFY22</c:v>
                </c:pt>
              </c:strCache>
            </c:strRef>
          </c:cat>
          <c:val>
            <c:numRef>
              <c:f>Sheet1!$C$2:$C$12</c:f>
              <c:numCache>
                <c:formatCode>0.0</c:formatCode>
                <c:ptCount val="4"/>
                <c:pt idx="0">
                  <c:v>114</c:v>
                </c:pt>
                <c:pt idx="1">
                  <c:v>76.2</c:v>
                </c:pt>
                <c:pt idx="2" formatCode="General">
                  <c:v>18.600000000000001</c:v>
                </c:pt>
                <c:pt idx="3">
                  <c:v>11.2</c:v>
                </c:pt>
              </c:numCache>
            </c:numRef>
          </c:val>
          <c:extLst>
            <c:ext xmlns:c16="http://schemas.microsoft.com/office/drawing/2014/chart" uri="{C3380CC4-5D6E-409C-BE32-E72D297353CC}">
              <c16:uniqueId val="{00000009-1962-4173-92A1-4F6728BA8617}"/>
            </c:ext>
          </c:extLst>
        </c:ser>
        <c:dLbls>
          <c:showLegendKey val="0"/>
          <c:showVal val="0"/>
          <c:showCatName val="0"/>
          <c:showSerName val="0"/>
          <c:showPercent val="0"/>
          <c:showBubbleSize val="0"/>
        </c:dLbls>
        <c:gapWidth val="150"/>
        <c:overlap val="100"/>
        <c:axId val="127828480"/>
        <c:axId val="165793152"/>
      </c:barChart>
      <c:lineChart>
        <c:grouping val="standard"/>
        <c:varyColors val="0"/>
        <c:ser>
          <c:idx val="2"/>
          <c:order val="2"/>
          <c:tx>
            <c:strRef>
              <c:f>Sheet1!$D$1</c:f>
              <c:strCache>
                <c:ptCount val="1"/>
                <c:pt idx="0">
                  <c:v>列1</c:v>
                </c:pt>
              </c:strCache>
            </c:strRef>
          </c:tx>
          <c:spPr>
            <a:ln w="22225" cap="rnd" cmpd="sng" algn="ctr">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Sheet1!$A$2:$A$12</c:f>
              <c:strCache>
                <c:ptCount val="4"/>
                <c:pt idx="0">
                  <c:v>FY21</c:v>
                </c:pt>
                <c:pt idx="1">
                  <c:v>FY22</c:v>
                </c:pt>
                <c:pt idx="2">
                  <c:v>4QFY21</c:v>
                </c:pt>
                <c:pt idx="3">
                  <c:v>4QFY22</c:v>
                </c:pt>
              </c:strCache>
            </c:strRef>
          </c:cat>
          <c:val>
            <c:numRef>
              <c:f>Sheet1!$D$2:$D$12</c:f>
              <c:numCache>
                <c:formatCode>0.0</c:formatCode>
                <c:ptCount val="4"/>
                <c:pt idx="0">
                  <c:v>274.2</c:v>
                </c:pt>
                <c:pt idx="1">
                  <c:v>247.2</c:v>
                </c:pt>
                <c:pt idx="2">
                  <c:v>57.4</c:v>
                </c:pt>
                <c:pt idx="3">
                  <c:v>44.5</c:v>
                </c:pt>
              </c:numCache>
            </c:numRef>
          </c:val>
          <c:smooth val="0"/>
          <c:extLst>
            <c:ext xmlns:c16="http://schemas.microsoft.com/office/drawing/2014/chart" uri="{C3380CC4-5D6E-409C-BE32-E72D297353CC}">
              <c16:uniqueId val="{0000000A-1962-4173-92A1-4F6728BA8617}"/>
            </c:ext>
          </c:extLst>
        </c:ser>
        <c:dLbls>
          <c:showLegendKey val="0"/>
          <c:showVal val="0"/>
          <c:showCatName val="0"/>
          <c:showSerName val="0"/>
          <c:showPercent val="0"/>
          <c:showBubbleSize val="0"/>
        </c:dLbls>
        <c:marker val="1"/>
        <c:smooth val="0"/>
        <c:axId val="127828480"/>
        <c:axId val="165793152"/>
      </c:lineChart>
      <c:catAx>
        <c:axId val="1278284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800" b="0" i="0" u="none" strike="noStrike" kern="1200" spc="20" baseline="0">
                <a:solidFill>
                  <a:schemeClr val="bg1">
                    <a:lumMod val="50000"/>
                  </a:schemeClr>
                </a:solidFill>
                <a:latin typeface="Arial" panose="020B0604020202020204" pitchFamily="34" charset="0"/>
                <a:ea typeface="+mn-ea"/>
                <a:cs typeface="Arial" panose="020B0604020202020204" pitchFamily="34" charset="0"/>
              </a:defRPr>
            </a:pPr>
            <a:endParaRPr lang="zh-CN"/>
          </a:p>
        </c:txPr>
        <c:crossAx val="165793152"/>
        <c:crosses val="autoZero"/>
        <c:auto val="1"/>
        <c:lblAlgn val="ctr"/>
        <c:lblOffset val="100"/>
        <c:noMultiLvlLbl val="0"/>
      </c:catAx>
      <c:valAx>
        <c:axId val="165793152"/>
        <c:scaling>
          <c:orientation val="minMax"/>
        </c:scaling>
        <c:delete val="1"/>
        <c:axPos val="l"/>
        <c:numFmt formatCode="0.0" sourceLinked="1"/>
        <c:majorTickMark val="out"/>
        <c:minorTickMark val="none"/>
        <c:tickLblPos val="nextTo"/>
        <c:crossAx val="1278284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sz="800"/>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60010367249401E-2"/>
          <c:y val="9.2801911098449999E-2"/>
          <c:w val="0.95794097951832302"/>
          <c:h val="0.82302562858988204"/>
        </c:manualLayout>
      </c:layout>
      <c:barChart>
        <c:barDir val="col"/>
        <c:grouping val="stacked"/>
        <c:varyColors val="0"/>
        <c:ser>
          <c:idx val="0"/>
          <c:order val="0"/>
          <c:tx>
            <c:strRef>
              <c:f>Sheet1!$B$1</c:f>
              <c:strCache>
                <c:ptCount val="1"/>
                <c:pt idx="0">
                  <c:v>Sales &amp; Marketing </c:v>
                </c:pt>
              </c:strCache>
            </c:strRef>
          </c:tx>
          <c:spPr>
            <a:pattFill prst="dkUpDiag">
              <a:fgClr>
                <a:srgbClr val="269DD8"/>
              </a:fgClr>
              <a:bgClr>
                <a:schemeClr val="bg1"/>
              </a:bgClr>
            </a:pattFill>
            <a:ln w="9525" cap="flat" cmpd="sng" algn="ctr">
              <a:noFill/>
              <a:round/>
            </a:ln>
            <a:effectLst>
              <a:outerShdw blurRad="40000" dist="20000" dir="5400000" rotWithShape="0">
                <a:srgbClr val="000000">
                  <a:alpha val="38000"/>
                </a:srgbClr>
              </a:outerShdw>
            </a:effectLst>
          </c:spPr>
          <c:invertIfNegative val="0"/>
          <c:cat>
            <c:strRef>
              <c:f>Sheet1!$A$2:$A$9</c:f>
              <c:strCache>
                <c:ptCount val="4"/>
                <c:pt idx="0">
                  <c:v>FY21</c:v>
                </c:pt>
                <c:pt idx="1">
                  <c:v>FY22</c:v>
                </c:pt>
                <c:pt idx="2">
                  <c:v>4QFY21</c:v>
                </c:pt>
                <c:pt idx="3">
                  <c:v>4QFY22</c:v>
                </c:pt>
              </c:strCache>
            </c:strRef>
          </c:cat>
          <c:val>
            <c:numRef>
              <c:f>Sheet1!$B$2:$B$9</c:f>
            </c:numRef>
          </c:val>
          <c:extLst>
            <c:ext xmlns:c16="http://schemas.microsoft.com/office/drawing/2014/chart" uri="{C3380CC4-5D6E-409C-BE32-E72D297353CC}">
              <c16:uniqueId val="{00000000-7C7F-4AEC-A5C8-62879759864E}"/>
            </c:ext>
          </c:extLst>
        </c:ser>
        <c:ser>
          <c:idx val="1"/>
          <c:order val="1"/>
          <c:tx>
            <c:strRef>
              <c:f>Sheet1!$C$1</c:f>
              <c:strCache>
                <c:ptCount val="1"/>
                <c:pt idx="0">
                  <c:v>General &amp; Administrative </c:v>
                </c:pt>
              </c:strCache>
            </c:strRef>
          </c:tx>
          <c:spPr>
            <a:solidFill>
              <a:srgbClr val="269DD8"/>
            </a:solidFill>
            <a:ln w="9525" cap="flat" cmpd="sng" algn="ctr">
              <a:noFill/>
              <a:round/>
            </a:ln>
            <a:effectLst>
              <a:outerShdw blurRad="40000" dist="20000" dir="5400000" rotWithShape="0">
                <a:srgbClr val="000000">
                  <a:alpha val="38000"/>
                </a:srgbClr>
              </a:outerShdw>
            </a:effectLst>
          </c:spPr>
          <c:invertIfNegative val="0"/>
          <c:cat>
            <c:strRef>
              <c:f>Sheet1!$A$2:$A$9</c:f>
              <c:strCache>
                <c:ptCount val="4"/>
                <c:pt idx="0">
                  <c:v>FY21</c:v>
                </c:pt>
                <c:pt idx="1">
                  <c:v>FY22</c:v>
                </c:pt>
                <c:pt idx="2">
                  <c:v>4QFY21</c:v>
                </c:pt>
                <c:pt idx="3">
                  <c:v>4QFY22</c:v>
                </c:pt>
              </c:strCache>
            </c:strRef>
          </c:cat>
          <c:val>
            <c:numRef>
              <c:f>Sheet1!$C$2:$C$9</c:f>
            </c:numRef>
          </c:val>
          <c:extLst>
            <c:ext xmlns:c16="http://schemas.microsoft.com/office/drawing/2014/chart" uri="{C3380CC4-5D6E-409C-BE32-E72D297353CC}">
              <c16:uniqueId val="{00000001-7C7F-4AEC-A5C8-62879759864E}"/>
            </c:ext>
          </c:extLst>
        </c:ser>
        <c:dLbls>
          <c:showLegendKey val="0"/>
          <c:showVal val="0"/>
          <c:showCatName val="0"/>
          <c:showSerName val="0"/>
          <c:showPercent val="0"/>
          <c:showBubbleSize val="0"/>
        </c:dLbls>
        <c:gapWidth val="150"/>
        <c:overlap val="100"/>
        <c:axId val="127830016"/>
        <c:axId val="165794880"/>
      </c:barChart>
      <c:lineChart>
        <c:grouping val="standard"/>
        <c:varyColors val="0"/>
        <c:ser>
          <c:idx val="2"/>
          <c:order val="2"/>
          <c:tx>
            <c:strRef>
              <c:f>Sheet1!$D$1</c:f>
              <c:strCache>
                <c:ptCount val="1"/>
                <c:pt idx="0">
                  <c:v>列1</c:v>
                </c:pt>
              </c:strCache>
            </c:strRef>
          </c:tx>
          <c:spPr>
            <a:ln w="22225" cap="sq" cmpd="sng" algn="ctr">
              <a:solidFill>
                <a:srgbClr val="269DD8"/>
              </a:solidFill>
              <a:bevel/>
              <a:headEnd type="diamond"/>
              <a:tailEnd type="diamond"/>
            </a:ln>
            <a:effectLst/>
          </c:spPr>
          <c:marker>
            <c:symbol val="square"/>
            <c:size val="9"/>
            <c:spPr>
              <a:solidFill>
                <a:srgbClr val="F68C5C"/>
              </a:solidFill>
              <a:ln w="9525" cap="flat" cmpd="sng" algn="ctr">
                <a:solidFill>
                  <a:srgbClr val="F68C5C"/>
                </a:solidFill>
                <a:round/>
                <a:headEnd type="diamond"/>
                <a:tailEnd type="diamond"/>
              </a:ln>
              <a:effectLst/>
            </c:spPr>
          </c:marker>
          <c:dPt>
            <c:idx val="2"/>
            <c:marker>
              <c:symbol val="square"/>
              <c:size val="9"/>
              <c:spPr>
                <a:solidFill>
                  <a:srgbClr val="F68C5C"/>
                </a:solidFill>
                <a:ln w="9525" cap="flat" cmpd="sng" algn="ctr">
                  <a:solidFill>
                    <a:srgbClr val="FFFFFF"/>
                  </a:solidFill>
                  <a:round/>
                  <a:headEnd type="diamond"/>
                  <a:tailEnd type="diamond"/>
                </a:ln>
                <a:effectLst/>
              </c:spPr>
            </c:marker>
            <c:bubble3D val="0"/>
            <c:spPr>
              <a:ln w="22225" cap="sq" cmpd="sng" algn="ctr">
                <a:solidFill>
                  <a:srgbClr val="FFFFFF"/>
                </a:solidFill>
                <a:bevel/>
                <a:headEnd type="diamond"/>
                <a:tailEnd type="diamond"/>
              </a:ln>
              <a:effectLst/>
            </c:spPr>
            <c:extLst>
              <c:ext xmlns:c16="http://schemas.microsoft.com/office/drawing/2014/chart" uri="{C3380CC4-5D6E-409C-BE32-E72D297353CC}">
                <c16:uniqueId val="{00000003-7C7F-4AEC-A5C8-62879759864E}"/>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50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Sheet1!$A$2:$A$9</c:f>
              <c:strCache>
                <c:ptCount val="4"/>
                <c:pt idx="0">
                  <c:v>FY21</c:v>
                </c:pt>
                <c:pt idx="1">
                  <c:v>FY22</c:v>
                </c:pt>
                <c:pt idx="2">
                  <c:v>4QFY21</c:v>
                </c:pt>
                <c:pt idx="3">
                  <c:v>4QFY22</c:v>
                </c:pt>
              </c:strCache>
            </c:strRef>
          </c:cat>
          <c:val>
            <c:numRef>
              <c:f>Sheet1!$D$2:$D$9</c:f>
              <c:numCache>
                <c:formatCode>0.0%</c:formatCode>
                <c:ptCount val="4"/>
                <c:pt idx="0">
                  <c:v>0.27100000000000002</c:v>
                </c:pt>
                <c:pt idx="1">
                  <c:v>0.20799999999999999</c:v>
                </c:pt>
                <c:pt idx="2">
                  <c:v>0.249</c:v>
                </c:pt>
                <c:pt idx="3">
                  <c:v>0.17799999999999999</c:v>
                </c:pt>
              </c:numCache>
            </c:numRef>
          </c:val>
          <c:smooth val="0"/>
          <c:extLst>
            <c:ext xmlns:c16="http://schemas.microsoft.com/office/drawing/2014/chart" uri="{C3380CC4-5D6E-409C-BE32-E72D297353CC}">
              <c16:uniqueId val="{00000007-7C7F-4AEC-A5C8-62879759864E}"/>
            </c:ext>
          </c:extLst>
        </c:ser>
        <c:dLbls>
          <c:showLegendKey val="0"/>
          <c:showVal val="0"/>
          <c:showCatName val="0"/>
          <c:showSerName val="0"/>
          <c:showPercent val="0"/>
          <c:showBubbleSize val="0"/>
        </c:dLbls>
        <c:marker val="1"/>
        <c:smooth val="0"/>
        <c:axId val="1554545087"/>
        <c:axId val="1554540927"/>
      </c:lineChart>
      <c:catAx>
        <c:axId val="127830016"/>
        <c:scaling>
          <c:orientation val="minMax"/>
        </c:scaling>
        <c:delete val="1"/>
        <c:axPos val="b"/>
        <c:numFmt formatCode="General" sourceLinked="1"/>
        <c:majorTickMark val="none"/>
        <c:minorTickMark val="none"/>
        <c:tickLblPos val="nextTo"/>
        <c:crossAx val="165794880"/>
        <c:crosses val="autoZero"/>
        <c:auto val="1"/>
        <c:lblAlgn val="ctr"/>
        <c:lblOffset val="100"/>
        <c:noMultiLvlLbl val="0"/>
      </c:catAx>
      <c:valAx>
        <c:axId val="165794880"/>
        <c:scaling>
          <c:orientation val="minMax"/>
          <c:max val="0.25"/>
          <c:min val="0.125"/>
        </c:scaling>
        <c:delete val="1"/>
        <c:axPos val="l"/>
        <c:numFmt formatCode="0.0%" sourceLinked="1"/>
        <c:majorTickMark val="out"/>
        <c:minorTickMark val="none"/>
        <c:tickLblPos val="nextTo"/>
        <c:crossAx val="127830016"/>
        <c:crosses val="autoZero"/>
        <c:crossBetween val="between"/>
        <c:majorUnit val="0.3"/>
      </c:valAx>
      <c:catAx>
        <c:axId val="1554545087"/>
        <c:scaling>
          <c:orientation val="minMax"/>
        </c:scaling>
        <c:delete val="1"/>
        <c:axPos val="b"/>
        <c:numFmt formatCode="General" sourceLinked="1"/>
        <c:majorTickMark val="out"/>
        <c:minorTickMark val="none"/>
        <c:tickLblPos val="nextTo"/>
        <c:crossAx val="1554540927"/>
        <c:crosses val="autoZero"/>
        <c:auto val="1"/>
        <c:lblAlgn val="ctr"/>
        <c:lblOffset val="100"/>
        <c:noMultiLvlLbl val="0"/>
      </c:catAx>
      <c:valAx>
        <c:axId val="1554540927"/>
        <c:scaling>
          <c:orientation val="minMax"/>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lang="zh-CN" sz="1195" b="0" i="0" u="none" strike="noStrike" kern="1200" spc="20" baseline="0">
                <a:solidFill>
                  <a:schemeClr val="dk1">
                    <a:lumMod val="65000"/>
                    <a:lumOff val="35000"/>
                  </a:schemeClr>
                </a:solidFill>
                <a:latin typeface="+mn-lt"/>
                <a:ea typeface="+mn-ea"/>
                <a:cs typeface="+mn-cs"/>
              </a:defRPr>
            </a:pPr>
            <a:endParaRPr lang="zh-CN"/>
          </a:p>
        </c:txPr>
        <c:crossAx val="1554545087"/>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59760040034003E-2"/>
          <c:y val="0.197630522160338"/>
          <c:w val="0.93448047991993199"/>
          <c:h val="0.66182118094587705"/>
        </c:manualLayout>
      </c:layout>
      <c:barChart>
        <c:barDir val="col"/>
        <c:grouping val="clustered"/>
        <c:varyColors val="0"/>
        <c:ser>
          <c:idx val="0"/>
          <c:order val="0"/>
          <c:tx>
            <c:strRef>
              <c:f>Sheet1!$B$1</c:f>
              <c:strCache>
                <c:ptCount val="1"/>
                <c:pt idx="0">
                  <c:v>列1</c:v>
                </c:pt>
              </c:strCache>
            </c:strRef>
          </c:tx>
          <c:spPr>
            <a:solidFill>
              <a:srgbClr val="76C03A"/>
            </a:solidFill>
            <a:ln w="9525" cap="flat" cmpd="sng" algn="ctr">
              <a:noFill/>
              <a:round/>
            </a:ln>
            <a:effectLst>
              <a:outerShdw blurRad="40000" dist="20000" dir="5400000" rotWithShape="0">
                <a:srgbClr val="000000">
                  <a:alpha val="38000"/>
                </a:srgbClr>
              </a:outerShdw>
            </a:effectLst>
          </c:spPr>
          <c:invertIfNegative val="0"/>
          <c:dPt>
            <c:idx val="0"/>
            <c:invertIfNegative val="0"/>
            <c:bubble3D val="0"/>
            <c:spPr>
              <a:solidFill>
                <a:srgbClr val="76C03A"/>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4-8F20-47DA-912D-A3BE205D13F5}"/>
              </c:ext>
            </c:extLst>
          </c:dPt>
          <c:dPt>
            <c:idx val="2"/>
            <c:invertIfNegative val="0"/>
            <c:bubble3D val="0"/>
            <c:spPr>
              <a:solidFill>
                <a:srgbClr val="269DD8"/>
              </a:solid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1962-4173-92A1-4F6728BA8617}"/>
              </c:ext>
            </c:extLst>
          </c:dPt>
          <c:dPt>
            <c:idx val="3"/>
            <c:invertIfNegative val="0"/>
            <c:bubble3D val="0"/>
            <c:spPr>
              <a:solidFill>
                <a:srgbClr val="269DD8"/>
              </a:solidFill>
              <a:ln w="22225" cap="rnd" cmpd="sng" algn="ctr">
                <a:noFill/>
                <a:round/>
              </a:ln>
              <a:effectLst/>
            </c:spPr>
            <c:extLst>
              <c:ext xmlns:c16="http://schemas.microsoft.com/office/drawing/2014/chart" uri="{C3380CC4-5D6E-409C-BE32-E72D297353CC}">
                <c16:uniqueId val="{00000003-1962-4173-92A1-4F6728BA8617}"/>
              </c:ext>
            </c:extLst>
          </c:dPt>
          <c:dLbls>
            <c:spPr>
              <a:noFill/>
              <a:ln>
                <a:noFill/>
              </a:ln>
              <a:effectLst/>
            </c:spPr>
            <c:txPr>
              <a:bodyPr rot="0" spcFirstLastPara="1" vertOverflow="ellipsis" vert="horz" wrap="square" lIns="38100" tIns="19050" rIns="38100" bIns="19050" anchor="t" anchorCtr="0">
                <a:spAutoFit/>
              </a:bodyPr>
              <a:lstStyle/>
              <a:p>
                <a:pPr>
                  <a:defRPr lang="zh-CN" sz="1200" b="1" i="0" u="none" strike="noStrike" kern="1200" baseline="0">
                    <a:solidFill>
                      <a:schemeClr val="tx1">
                        <a:lumMod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Sheet1!$A$2:$A$5</c:f>
              <c:strCache>
                <c:ptCount val="4"/>
                <c:pt idx="0">
                  <c:v>FY21</c:v>
                </c:pt>
                <c:pt idx="1">
                  <c:v>FY22</c:v>
                </c:pt>
                <c:pt idx="2">
                  <c:v>4QFY21</c:v>
                </c:pt>
                <c:pt idx="3">
                  <c:v>4QFY22</c:v>
                </c:pt>
              </c:strCache>
            </c:strRef>
          </c:cat>
          <c:val>
            <c:numRef>
              <c:f>Sheet1!$B$2:$B$5</c:f>
              <c:numCache>
                <c:formatCode>0.0</c:formatCode>
                <c:ptCount val="4"/>
                <c:pt idx="0">
                  <c:v>19.5</c:v>
                </c:pt>
                <c:pt idx="1">
                  <c:v>12.4</c:v>
                </c:pt>
                <c:pt idx="2" formatCode="General">
                  <c:v>11.2</c:v>
                </c:pt>
                <c:pt idx="3">
                  <c:v>5.7</c:v>
                </c:pt>
              </c:numCache>
            </c:numRef>
          </c:val>
          <c:extLst>
            <c:ext xmlns:c16="http://schemas.microsoft.com/office/drawing/2014/chart" uri="{C3380CC4-5D6E-409C-BE32-E72D297353CC}">
              <c16:uniqueId val="{00000004-1962-4173-92A1-4F6728BA8617}"/>
            </c:ext>
          </c:extLst>
        </c:ser>
        <c:dLbls>
          <c:showLegendKey val="0"/>
          <c:showVal val="0"/>
          <c:showCatName val="0"/>
          <c:showSerName val="0"/>
          <c:showPercent val="0"/>
          <c:showBubbleSize val="0"/>
        </c:dLbls>
        <c:gapWidth val="150"/>
        <c:axId val="127828480"/>
        <c:axId val="165793152"/>
      </c:barChart>
      <c:catAx>
        <c:axId val="1278284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800" b="0" i="0" u="none" strike="noStrike" kern="1200" spc="20" baseline="0">
                <a:solidFill>
                  <a:schemeClr val="bg1">
                    <a:lumMod val="50000"/>
                  </a:schemeClr>
                </a:solidFill>
                <a:latin typeface="Arial" panose="020B0604020202020204" pitchFamily="34" charset="0"/>
                <a:ea typeface="+mn-ea"/>
                <a:cs typeface="Arial" panose="020B0604020202020204" pitchFamily="34" charset="0"/>
              </a:defRPr>
            </a:pPr>
            <a:endParaRPr lang="zh-CN"/>
          </a:p>
        </c:txPr>
        <c:crossAx val="165793152"/>
        <c:crosses val="autoZero"/>
        <c:auto val="1"/>
        <c:lblAlgn val="ctr"/>
        <c:lblOffset val="100"/>
        <c:noMultiLvlLbl val="0"/>
      </c:catAx>
      <c:valAx>
        <c:axId val="165793152"/>
        <c:scaling>
          <c:orientation val="minMax"/>
        </c:scaling>
        <c:delete val="1"/>
        <c:axPos val="l"/>
        <c:numFmt formatCode="0.0" sourceLinked="1"/>
        <c:majorTickMark val="out"/>
        <c:minorTickMark val="none"/>
        <c:tickLblPos val="nextTo"/>
        <c:crossAx val="127828480"/>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lang="zh-CN" sz="800"/>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59760040034003E-2"/>
          <c:y val="0.11610253505771399"/>
          <c:w val="0.93448047991993199"/>
          <c:h val="0.80969091553471495"/>
        </c:manualLayout>
      </c:layout>
      <c:lineChart>
        <c:grouping val="standard"/>
        <c:varyColors val="0"/>
        <c:ser>
          <c:idx val="0"/>
          <c:order val="0"/>
          <c:tx>
            <c:strRef>
              <c:f>Sheet1!$B$1</c:f>
              <c:strCache>
                <c:ptCount val="1"/>
                <c:pt idx="0">
                  <c:v>Margin</c:v>
                </c:pt>
              </c:strCache>
            </c:strRef>
          </c:tx>
          <c:spPr>
            <a:ln w="22225" cap="rnd" cmpd="sng" algn="ctr">
              <a:solidFill>
                <a:srgbClr val="269DD8"/>
              </a:solidFill>
              <a:round/>
            </a:ln>
            <a:effectLst/>
          </c:spPr>
          <c:marker>
            <c:symbol val="square"/>
            <c:size val="9"/>
            <c:spPr>
              <a:solidFill>
                <a:srgbClr val="F68C5C"/>
              </a:solidFill>
              <a:ln w="9525" cap="flat" cmpd="sng" algn="ctr">
                <a:solidFill>
                  <a:srgbClr val="F68C5C"/>
                </a:solidFill>
                <a:round/>
              </a:ln>
              <a:effectLst/>
            </c:spPr>
          </c:marker>
          <c:dPt>
            <c:idx val="2"/>
            <c:marker>
              <c:symbol val="square"/>
              <c:size val="9"/>
              <c:spPr>
                <a:solidFill>
                  <a:srgbClr val="F68C5C"/>
                </a:solidFill>
                <a:ln w="9525" cap="flat" cmpd="sng" algn="ctr">
                  <a:solidFill>
                    <a:srgbClr val="F68C5C"/>
                  </a:solidFill>
                  <a:round/>
                </a:ln>
                <a:effectLst/>
              </c:spPr>
            </c:marker>
            <c:bubble3D val="0"/>
            <c:extLst>
              <c:ext xmlns:c16="http://schemas.microsoft.com/office/drawing/2014/chart" uri="{C3380CC4-5D6E-409C-BE32-E72D297353CC}">
                <c16:uniqueId val="{00000000-CF13-468B-BD1F-95706ECCCBBF}"/>
              </c:ext>
            </c:extLst>
          </c:dPt>
          <c:dPt>
            <c:idx val="3"/>
            <c:marker>
              <c:symbol val="square"/>
              <c:size val="9"/>
              <c:spPr>
                <a:solidFill>
                  <a:srgbClr val="F68C5C"/>
                </a:solidFill>
                <a:ln w="9525" cap="flat" cmpd="sng" algn="ctr">
                  <a:solidFill>
                    <a:srgbClr val="F68C5C"/>
                  </a:solidFill>
                  <a:round/>
                </a:ln>
                <a:effectLst/>
              </c:spPr>
            </c:marker>
            <c:bubble3D val="0"/>
            <c:extLst>
              <c:ext xmlns:c16="http://schemas.microsoft.com/office/drawing/2014/chart" uri="{C3380CC4-5D6E-409C-BE32-E72D297353CC}">
                <c16:uniqueId val="{00000001-CF13-468B-BD1F-95706ECCCBBF}"/>
              </c:ext>
            </c:extLst>
          </c:dPt>
          <c:dLbls>
            <c:dLbl>
              <c:idx val="0"/>
              <c:layout>
                <c:manualLayout>
                  <c:x val="-9.8696222520611401E-2"/>
                  <c:y val="-5.63772309768622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F13-468B-BD1F-95706ECCCBBF}"/>
                </c:ext>
              </c:extLst>
            </c:dLbl>
            <c:dLbl>
              <c:idx val="1"/>
              <c:layout>
                <c:manualLayout>
                  <c:x val="-0.10763070253153"/>
                  <c:y val="-5.09771130672011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F13-468B-BD1F-95706ECCCBBF}"/>
                </c:ext>
              </c:extLst>
            </c:dLbl>
            <c:dLbl>
              <c:idx val="2"/>
              <c:layout>
                <c:manualLayout>
                  <c:x val="-8.0827262498774796E-2"/>
                  <c:y val="-5.90772899316927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F13-468B-BD1F-95706ECCCBBF}"/>
                </c:ext>
              </c:extLst>
            </c:dLbl>
            <c:dLbl>
              <c:idx val="3"/>
              <c:layout>
                <c:manualLayout>
                  <c:x val="-5.9817023920693199E-2"/>
                  <c:y val="-5.907707732862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F13-468B-BD1F-95706ECCCBBF}"/>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FY19</c:v>
                </c:pt>
                <c:pt idx="1">
                  <c:v>FY20</c:v>
                </c:pt>
                <c:pt idx="2">
                  <c:v>FY21</c:v>
                </c:pt>
                <c:pt idx="3">
                  <c:v>FY22</c:v>
                </c:pt>
              </c:strCache>
            </c:strRef>
          </c:cat>
          <c:val>
            <c:numRef>
              <c:f>Sheet1!$B$2:$B$5</c:f>
              <c:numCache>
                <c:formatCode>0.0%</c:formatCode>
                <c:ptCount val="4"/>
                <c:pt idx="0">
                  <c:v>2.4E-2</c:v>
                </c:pt>
                <c:pt idx="1">
                  <c:v>5.6000000000000001E-2</c:v>
                </c:pt>
                <c:pt idx="2">
                  <c:v>6.6000000000000003E-2</c:v>
                </c:pt>
                <c:pt idx="3">
                  <c:v>9.1999999999999998E-2</c:v>
                </c:pt>
              </c:numCache>
            </c:numRef>
          </c:val>
          <c:smooth val="0"/>
          <c:extLst>
            <c:ext xmlns:c16="http://schemas.microsoft.com/office/drawing/2014/chart" uri="{C3380CC4-5D6E-409C-BE32-E72D297353CC}">
              <c16:uniqueId val="{00000004-CF13-468B-BD1F-95706ECCCBBF}"/>
            </c:ext>
          </c:extLst>
        </c:ser>
        <c:dLbls>
          <c:showLegendKey val="0"/>
          <c:showVal val="0"/>
          <c:showCatName val="0"/>
          <c:showSerName val="0"/>
          <c:showPercent val="0"/>
          <c:showBubbleSize val="0"/>
        </c:dLbls>
        <c:marker val="1"/>
        <c:smooth val="0"/>
        <c:axId val="127827968"/>
        <c:axId val="165791424"/>
      </c:lineChart>
      <c:catAx>
        <c:axId val="1278279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050" b="0" i="0" u="none" strike="noStrike" kern="1200" spc="20" baseline="0">
                <a:solidFill>
                  <a:schemeClr val="bg1">
                    <a:lumMod val="50000"/>
                  </a:schemeClr>
                </a:solidFill>
                <a:latin typeface="+mn-lt"/>
                <a:ea typeface="+mn-ea"/>
                <a:cs typeface="+mn-cs"/>
              </a:defRPr>
            </a:pPr>
            <a:endParaRPr lang="zh-CN"/>
          </a:p>
        </c:txPr>
        <c:crossAx val="165791424"/>
        <c:crosses val="autoZero"/>
        <c:auto val="1"/>
        <c:lblAlgn val="ctr"/>
        <c:lblOffset val="100"/>
        <c:noMultiLvlLbl val="0"/>
      </c:catAx>
      <c:valAx>
        <c:axId val="165791424"/>
        <c:scaling>
          <c:orientation val="minMax"/>
          <c:max val="0.15"/>
          <c:min val="0"/>
        </c:scaling>
        <c:delete val="1"/>
        <c:axPos val="l"/>
        <c:numFmt formatCode="0.0%" sourceLinked="1"/>
        <c:majorTickMark val="out"/>
        <c:minorTickMark val="none"/>
        <c:tickLblPos val="nextTo"/>
        <c:crossAx val="1278279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28763457773797E-2"/>
          <c:y val="6.19981068727124E-2"/>
          <c:w val="0.93175553832876101"/>
          <c:h val="0.88441535905200297"/>
        </c:manualLayout>
      </c:layout>
      <c:lineChart>
        <c:grouping val="standard"/>
        <c:varyColors val="0"/>
        <c:ser>
          <c:idx val="0"/>
          <c:order val="0"/>
          <c:tx>
            <c:strRef>
              <c:f>Sheet1!$B$1</c:f>
              <c:strCache>
                <c:ptCount val="1"/>
                <c:pt idx="0">
                  <c:v>Adjusted Net Loss Margin</c:v>
                </c:pt>
              </c:strCache>
            </c:strRef>
          </c:tx>
          <c:spPr>
            <a:ln w="28575" cap="rnd">
              <a:solidFill>
                <a:srgbClr val="BAD981"/>
              </a:solidFill>
              <a:round/>
            </a:ln>
            <a:effectLst/>
          </c:spPr>
          <c:marker>
            <c:symbol val="square"/>
            <c:size val="7"/>
            <c:spPr>
              <a:solidFill>
                <a:srgbClr val="F68C5C"/>
              </a:solidFill>
              <a:ln w="9525">
                <a:solidFill>
                  <a:srgbClr val="F68C5C"/>
                </a:solidFill>
              </a:ln>
              <a:effectLst/>
            </c:spPr>
          </c:marker>
          <c:dPt>
            <c:idx val="2"/>
            <c:marker>
              <c:symbol val="square"/>
              <c:size val="7"/>
              <c:spPr>
                <a:solidFill>
                  <a:srgbClr val="F68C5C"/>
                </a:solidFill>
                <a:ln w="9525">
                  <a:solidFill>
                    <a:srgbClr val="F68C5C"/>
                  </a:solidFill>
                </a:ln>
                <a:effectLst/>
              </c:spPr>
            </c:marker>
            <c:bubble3D val="0"/>
            <c:spPr>
              <a:ln w="28575" cap="rnd">
                <a:noFill/>
                <a:round/>
              </a:ln>
              <a:effectLst/>
            </c:spPr>
            <c:extLst>
              <c:ext xmlns:c16="http://schemas.microsoft.com/office/drawing/2014/chart" uri="{C3380CC4-5D6E-409C-BE32-E72D297353CC}">
                <c16:uniqueId val="{00000001-28B7-4293-9F7F-D87C52344597}"/>
              </c:ext>
            </c:extLst>
          </c:dPt>
          <c:dLbls>
            <c:dLbl>
              <c:idx val="1"/>
              <c:layout>
                <c:manualLayout>
                  <c:x val="-0.12923784096291699"/>
                  <c:y val="-7.65229157727158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8B7-4293-9F7F-D87C52344597}"/>
                </c:ext>
              </c:extLst>
            </c:dLbl>
            <c:dLbl>
              <c:idx val="2"/>
              <c:layout>
                <c:manualLayout>
                  <c:x val="-3.0153485992281299E-2"/>
                  <c:y val="9.29206834382976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8B7-4293-9F7F-D87C52344597}"/>
                </c:ext>
              </c:extLst>
            </c:dLbl>
            <c:dLbl>
              <c:idx val="3"/>
              <c:layout>
                <c:manualLayout>
                  <c:x val="-6.8961022464347099E-2"/>
                  <c:y val="-7.47462757484762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8B7-4293-9F7F-D87C52344597}"/>
                </c:ext>
              </c:extLst>
            </c:dLbl>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noFill/>
                      <a:round/>
                    </a:ln>
                    <a:effectLst/>
                  </c:spPr>
                </c15:leaderLines>
              </c:ext>
            </c:extLst>
          </c:dLbls>
          <c:cat>
            <c:strRef>
              <c:f>Sheet1!$A$2:$A$10</c:f>
              <c:strCache>
                <c:ptCount val="4"/>
                <c:pt idx="0">
                  <c:v>1HFY21</c:v>
                </c:pt>
                <c:pt idx="1">
                  <c:v>1HFY22</c:v>
                </c:pt>
                <c:pt idx="2">
                  <c:v>4QFY21</c:v>
                </c:pt>
                <c:pt idx="3">
                  <c:v>4QFY22</c:v>
                </c:pt>
              </c:strCache>
            </c:strRef>
          </c:cat>
          <c:val>
            <c:numRef>
              <c:f>Sheet1!$B$2:$B$10</c:f>
              <c:numCache>
                <c:formatCode>0.0%</c:formatCode>
                <c:ptCount val="4"/>
                <c:pt idx="0">
                  <c:v>-0.14799999999999999</c:v>
                </c:pt>
                <c:pt idx="1">
                  <c:v>-0.10199999999999999</c:v>
                </c:pt>
                <c:pt idx="2">
                  <c:v>-0.16900000000000001</c:v>
                </c:pt>
                <c:pt idx="3">
                  <c:v>-9.4E-2</c:v>
                </c:pt>
              </c:numCache>
            </c:numRef>
          </c:val>
          <c:smooth val="0"/>
          <c:extLst>
            <c:ext xmlns:c16="http://schemas.microsoft.com/office/drawing/2014/chart" uri="{C3380CC4-5D6E-409C-BE32-E72D297353CC}">
              <c16:uniqueId val="{00000004-28B7-4293-9F7F-D87C52344597}"/>
            </c:ext>
          </c:extLst>
        </c:ser>
        <c:dLbls>
          <c:showLegendKey val="0"/>
          <c:showVal val="1"/>
          <c:showCatName val="0"/>
          <c:showSerName val="0"/>
          <c:showPercent val="0"/>
          <c:showBubbleSize val="0"/>
        </c:dLbls>
        <c:marker val="1"/>
        <c:smooth val="0"/>
        <c:axId val="128183296"/>
        <c:axId val="128118144"/>
      </c:lineChart>
      <c:catAx>
        <c:axId val="128183296"/>
        <c:scaling>
          <c:orientation val="minMax"/>
        </c:scaling>
        <c:delete val="1"/>
        <c:axPos val="b"/>
        <c:numFmt formatCode="General" sourceLinked="1"/>
        <c:majorTickMark val="out"/>
        <c:minorTickMark val="none"/>
        <c:tickLblPos val="nextTo"/>
        <c:crossAx val="128118144"/>
        <c:crosses val="autoZero"/>
        <c:auto val="1"/>
        <c:lblAlgn val="ctr"/>
        <c:lblOffset val="100"/>
        <c:noMultiLvlLbl val="0"/>
      </c:catAx>
      <c:valAx>
        <c:axId val="128118144"/>
        <c:scaling>
          <c:orientation val="minMax"/>
          <c:max val="-0.04"/>
          <c:min val="-0.2"/>
        </c:scaling>
        <c:delete val="0"/>
        <c:axPos val="l"/>
        <c:numFmt formatCode="0.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lang="zh-CN" sz="300" b="0" i="0" u="none" strike="noStrike" kern="1200" baseline="0">
                <a:solidFill>
                  <a:schemeClr val="bg1"/>
                </a:solidFill>
                <a:latin typeface="+mn-lt"/>
                <a:ea typeface="+mn-ea"/>
                <a:cs typeface="+mn-cs"/>
              </a:defRPr>
            </a:pPr>
            <a:endParaRPr lang="zh-CN"/>
          </a:p>
        </c:txPr>
        <c:crossAx val="128183296"/>
        <c:crosses val="autoZero"/>
        <c:crossBetween val="between"/>
        <c:majorUnit val="0.08"/>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52210378393001E-2"/>
          <c:y val="0.105572299792535"/>
          <c:w val="0.94397249987671095"/>
          <c:h val="0.80335544441254503"/>
        </c:manualLayout>
      </c:layout>
      <c:barChart>
        <c:barDir val="col"/>
        <c:grouping val="clustered"/>
        <c:varyColors val="0"/>
        <c:ser>
          <c:idx val="0"/>
          <c:order val="0"/>
          <c:tx>
            <c:strRef>
              <c:f>Sheet1!$B$1</c:f>
              <c:strCache>
                <c:ptCount val="1"/>
                <c:pt idx="0">
                  <c:v>ADJ. Net Loss</c:v>
                </c:pt>
              </c:strCache>
            </c:strRef>
          </c:tx>
          <c:spPr>
            <a:solidFill>
              <a:srgbClr val="6DCEE5"/>
            </a:solidFill>
            <a:ln w="25400">
              <a:noFill/>
            </a:ln>
          </c:spPr>
          <c:invertIfNegative val="0"/>
          <c:dPt>
            <c:idx val="0"/>
            <c:invertIfNegative val="0"/>
            <c:bubble3D val="0"/>
            <c:spPr>
              <a:solidFill>
                <a:srgbClr val="76C03A"/>
              </a:solidFill>
              <a:ln w="25400">
                <a:noFill/>
              </a:ln>
            </c:spPr>
            <c:extLst>
              <c:ext xmlns:c16="http://schemas.microsoft.com/office/drawing/2014/chart" uri="{C3380CC4-5D6E-409C-BE32-E72D297353CC}">
                <c16:uniqueId val="{00000001-DBC6-4B51-87EB-0A9245D81258}"/>
              </c:ext>
            </c:extLst>
          </c:dPt>
          <c:dPt>
            <c:idx val="1"/>
            <c:invertIfNegative val="0"/>
            <c:bubble3D val="0"/>
            <c:spPr>
              <a:solidFill>
                <a:srgbClr val="76C03A"/>
              </a:solidFill>
              <a:ln w="25400">
                <a:noFill/>
              </a:ln>
            </c:spPr>
            <c:extLst>
              <c:ext xmlns:c16="http://schemas.microsoft.com/office/drawing/2014/chart" uri="{C3380CC4-5D6E-409C-BE32-E72D297353CC}">
                <c16:uniqueId val="{00000003-DBC6-4B51-87EB-0A9245D81258}"/>
              </c:ext>
            </c:extLst>
          </c:dPt>
          <c:dPt>
            <c:idx val="2"/>
            <c:invertIfNegative val="0"/>
            <c:bubble3D val="0"/>
            <c:spPr>
              <a:solidFill>
                <a:srgbClr val="269DD8"/>
              </a:solidFill>
              <a:ln w="25400">
                <a:noFill/>
              </a:ln>
            </c:spPr>
            <c:extLst>
              <c:ext xmlns:c16="http://schemas.microsoft.com/office/drawing/2014/chart" uri="{C3380CC4-5D6E-409C-BE32-E72D297353CC}">
                <c16:uniqueId val="{00000005-DBC6-4B51-87EB-0A9245D81258}"/>
              </c:ext>
            </c:extLst>
          </c:dPt>
          <c:dPt>
            <c:idx val="3"/>
            <c:invertIfNegative val="0"/>
            <c:bubble3D val="0"/>
            <c:spPr>
              <a:solidFill>
                <a:srgbClr val="269DD8"/>
              </a:solidFill>
              <a:ln w="25400">
                <a:noFill/>
              </a:ln>
            </c:spPr>
            <c:extLst>
              <c:ext xmlns:c16="http://schemas.microsoft.com/office/drawing/2014/chart" uri="{C3380CC4-5D6E-409C-BE32-E72D297353CC}">
                <c16:uniqueId val="{00000007-DBC6-4B51-87EB-0A9245D81258}"/>
              </c:ext>
            </c:extLst>
          </c:dPt>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solidFill>
                    <a:latin typeface="+mj-lt"/>
                    <a:ea typeface="+mj-ea"/>
                    <a:cs typeface="?????? Pro W3"/>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Sheet1!$A$2:$A$12</c:f>
              <c:strCache>
                <c:ptCount val="4"/>
                <c:pt idx="0">
                  <c:v>FY21</c:v>
                </c:pt>
                <c:pt idx="1">
                  <c:v>FY22</c:v>
                </c:pt>
                <c:pt idx="2">
                  <c:v>4QFY21</c:v>
                </c:pt>
                <c:pt idx="3">
                  <c:v>4QFY22</c:v>
                </c:pt>
              </c:strCache>
            </c:strRef>
          </c:cat>
          <c:val>
            <c:numRef>
              <c:f>Sheet1!$B$2:$B$12</c:f>
              <c:numCache>
                <c:formatCode>0.0_);\(0.0\)</c:formatCode>
                <c:ptCount val="4"/>
                <c:pt idx="0">
                  <c:v>-149.59200000000001</c:v>
                </c:pt>
                <c:pt idx="1">
                  <c:v>-121.2</c:v>
                </c:pt>
                <c:pt idx="2">
                  <c:v>-38.892000000000003</c:v>
                </c:pt>
                <c:pt idx="3">
                  <c:v>-23.5</c:v>
                </c:pt>
              </c:numCache>
            </c:numRef>
          </c:val>
          <c:extLst>
            <c:ext xmlns:c16="http://schemas.microsoft.com/office/drawing/2014/chart" uri="{C3380CC4-5D6E-409C-BE32-E72D297353CC}">
              <c16:uniqueId val="{00000008-DBC6-4B51-87EB-0A9245D81258}"/>
            </c:ext>
          </c:extLst>
        </c:ser>
        <c:dLbls>
          <c:showLegendKey val="0"/>
          <c:showVal val="0"/>
          <c:showCatName val="0"/>
          <c:showSerName val="0"/>
          <c:showPercent val="0"/>
          <c:showBubbleSize val="0"/>
        </c:dLbls>
        <c:gapWidth val="219"/>
        <c:axId val="169262080"/>
        <c:axId val="128119872"/>
      </c:barChart>
      <c:catAx>
        <c:axId val="169262080"/>
        <c:scaling>
          <c:orientation val="minMax"/>
        </c:scaling>
        <c:delete val="0"/>
        <c:axPos val="b"/>
        <c:numFmt formatCode="General" sourceLinked="1"/>
        <c:majorTickMark val="none"/>
        <c:minorTickMark val="none"/>
        <c:tickLblPos val="high"/>
        <c:spPr>
          <a:ln w="9525" cap="flat" cmpd="sng" algn="ctr">
            <a:solidFill>
              <a:schemeClr val="tx1"/>
            </a:solidFill>
            <a:prstDash val="solid"/>
            <a:round/>
          </a:ln>
        </c:spPr>
        <c:txPr>
          <a:bodyPr rot="0" spcFirstLastPara="0" vertOverflow="ellipsis" vert="horz" wrap="square" anchor="ctr" anchorCtr="1"/>
          <a:lstStyle/>
          <a:p>
            <a:pPr>
              <a:defRPr lang="zh-CN" sz="1200" b="0" i="0" u="none" strike="noStrike" kern="1200" baseline="0">
                <a:solidFill>
                  <a:schemeClr val="tx1"/>
                </a:solidFill>
                <a:latin typeface="+mn-lt"/>
                <a:ea typeface="+mj-ea"/>
                <a:cs typeface="?????? Pro W3"/>
              </a:defRPr>
            </a:pPr>
            <a:endParaRPr lang="zh-CN"/>
          </a:p>
        </c:txPr>
        <c:crossAx val="128119872"/>
        <c:crosses val="autoZero"/>
        <c:auto val="1"/>
        <c:lblAlgn val="ctr"/>
        <c:lblOffset val="100"/>
        <c:noMultiLvlLbl val="0"/>
      </c:catAx>
      <c:valAx>
        <c:axId val="128119872"/>
        <c:scaling>
          <c:orientation val="minMax"/>
        </c:scaling>
        <c:delete val="1"/>
        <c:axPos val="l"/>
        <c:numFmt formatCode="0.0_);\(0.0\)" sourceLinked="1"/>
        <c:majorTickMark val="out"/>
        <c:minorTickMark val="none"/>
        <c:tickLblPos val="nextTo"/>
        <c:crossAx val="169262080"/>
        <c:crosses val="autoZero"/>
        <c:crossBetween val="between"/>
      </c:valAx>
      <c:spPr>
        <a:noFill/>
        <a:ln w="25400">
          <a:noFill/>
        </a:ln>
      </c:spPr>
    </c:plotArea>
    <c:plotVisOnly val="1"/>
    <c:dispBlanksAs val="gap"/>
    <c:showDLblsOverMax val="0"/>
  </c:chart>
  <c:spPr>
    <a:noFill/>
    <a:ln>
      <a:noFill/>
    </a:ln>
  </c:spPr>
  <c:txPr>
    <a:bodyPr/>
    <a:lstStyle/>
    <a:p>
      <a:pPr>
        <a:defRPr lang="zh-CN" sz="1000" b="0" i="0" u="none" strike="noStrike" baseline="0">
          <a:solidFill>
            <a:schemeClr val="tx1"/>
          </a:solidFill>
          <a:latin typeface="+mj-lt"/>
          <a:ea typeface="+mj-ea"/>
          <a:cs typeface="?????? Pro W3"/>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842282793323E-2"/>
          <c:y val="6.20112198103865E-2"/>
          <c:w val="0.95771577172066802"/>
          <c:h val="0.92880281538096199"/>
        </c:manualLayout>
      </c:layout>
      <c:lineChart>
        <c:grouping val="standard"/>
        <c:varyColors val="0"/>
        <c:ser>
          <c:idx val="0"/>
          <c:order val="0"/>
          <c:tx>
            <c:strRef>
              <c:f>Sheet1!$B$1</c:f>
              <c:strCache>
                <c:ptCount val="1"/>
                <c:pt idx="0">
                  <c:v>EBITDA Margin Excluding SBC</c:v>
                </c:pt>
              </c:strCache>
            </c:strRef>
          </c:tx>
          <c:spPr>
            <a:ln w="28575" cap="rnd" cmpd="sng" algn="ctr">
              <a:solidFill>
                <a:srgbClr val="BAD981"/>
              </a:solidFill>
              <a:prstDash val="solid"/>
              <a:round/>
            </a:ln>
            <a:effectLst/>
          </c:spPr>
          <c:marker>
            <c:symbol val="square"/>
            <c:size val="7"/>
            <c:spPr>
              <a:solidFill>
                <a:srgbClr val="F68C5C"/>
              </a:solidFill>
              <a:ln w="9525" cap="flat" cmpd="sng" algn="ctr">
                <a:solidFill>
                  <a:srgbClr val="F68C5C"/>
                </a:solidFill>
                <a:prstDash val="solid"/>
                <a:round/>
              </a:ln>
              <a:effectLst/>
            </c:spPr>
          </c:marker>
          <c:dPt>
            <c:idx val="2"/>
            <c:marker>
              <c:spPr>
                <a:solidFill>
                  <a:srgbClr val="F68C5C"/>
                </a:solidFill>
                <a:ln w="9525" cap="flat" cmpd="sng" algn="ctr">
                  <a:noFill/>
                  <a:prstDash val="solid"/>
                  <a:round/>
                </a:ln>
                <a:effectLst/>
              </c:spPr>
            </c:marker>
            <c:bubble3D val="0"/>
            <c:spPr>
              <a:ln w="28575" cap="rnd" cmpd="sng" algn="ctr">
                <a:noFill/>
                <a:prstDash val="solid"/>
                <a:round/>
              </a:ln>
              <a:effectLst/>
            </c:spPr>
            <c:extLst>
              <c:ext xmlns:c16="http://schemas.microsoft.com/office/drawing/2014/chart" uri="{C3380CC4-5D6E-409C-BE32-E72D297353CC}">
                <c16:uniqueId val="{00000001-E1AD-449A-BE08-90BCCEFE8BC4}"/>
              </c:ext>
            </c:extLst>
          </c:dPt>
          <c:dLbls>
            <c:spPr>
              <a:noFill/>
              <a:ln>
                <a:noFill/>
              </a:ln>
              <a:effectLst/>
            </c:spPr>
            <c:txPr>
              <a:bodyPr wrap="square" lIns="38100" tIns="19050" rIns="38100" bIns="19050" anchor="ctr">
                <a:spAutoFit/>
              </a:bodyPr>
              <a:lstStyle/>
              <a:p>
                <a:pPr>
                  <a:defRPr b="1">
                    <a:solidFill>
                      <a:schemeClr val="tx1">
                        <a:lumMod val="50000"/>
                      </a:schemeClr>
                    </a:solidFill>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4"/>
                <c:pt idx="0">
                  <c:v>FY21</c:v>
                </c:pt>
                <c:pt idx="1">
                  <c:v>FY22</c:v>
                </c:pt>
                <c:pt idx="2">
                  <c:v>4QFY21</c:v>
                </c:pt>
                <c:pt idx="3">
                  <c:v>4QFY22</c:v>
                </c:pt>
              </c:strCache>
            </c:strRef>
          </c:cat>
          <c:val>
            <c:numRef>
              <c:f>Sheet1!$B$2:$B$8</c:f>
              <c:numCache>
                <c:formatCode>0.0%</c:formatCode>
                <c:ptCount val="4"/>
                <c:pt idx="0">
                  <c:v>-0.17499999999999999</c:v>
                </c:pt>
                <c:pt idx="1">
                  <c:v>-0.10199999999999999</c:v>
                </c:pt>
                <c:pt idx="2">
                  <c:v>-0.16800000000000001</c:v>
                </c:pt>
                <c:pt idx="3">
                  <c:v>-7.4999999999999997E-2</c:v>
                </c:pt>
              </c:numCache>
            </c:numRef>
          </c:val>
          <c:smooth val="0"/>
          <c:extLst>
            <c:ext xmlns:c16="http://schemas.microsoft.com/office/drawing/2014/chart" uri="{C3380CC4-5D6E-409C-BE32-E72D297353CC}">
              <c16:uniqueId val="{00000002-E1AD-449A-BE08-90BCCEFE8BC4}"/>
            </c:ext>
          </c:extLst>
        </c:ser>
        <c:dLbls>
          <c:showLegendKey val="0"/>
          <c:showVal val="0"/>
          <c:showCatName val="0"/>
          <c:showSerName val="0"/>
          <c:showPercent val="0"/>
          <c:showBubbleSize val="0"/>
        </c:dLbls>
        <c:marker val="1"/>
        <c:smooth val="0"/>
        <c:axId val="128318976"/>
        <c:axId val="128114688"/>
      </c:lineChart>
      <c:catAx>
        <c:axId val="128318976"/>
        <c:scaling>
          <c:orientation val="minMax"/>
        </c:scaling>
        <c:delete val="1"/>
        <c:axPos val="b"/>
        <c:numFmt formatCode="General" sourceLinked="1"/>
        <c:majorTickMark val="out"/>
        <c:minorTickMark val="none"/>
        <c:tickLblPos val="nextTo"/>
        <c:crossAx val="128114688"/>
        <c:crosses val="autoZero"/>
        <c:auto val="1"/>
        <c:lblAlgn val="ctr"/>
        <c:lblOffset val="100"/>
        <c:noMultiLvlLbl val="0"/>
      </c:catAx>
      <c:valAx>
        <c:axId val="128114688"/>
        <c:scaling>
          <c:orientation val="minMax"/>
          <c:max val="-0.04"/>
          <c:min val="-0.3"/>
        </c:scaling>
        <c:delete val="0"/>
        <c:axPos val="l"/>
        <c:numFmt formatCode="0.0%" sourceLinked="1"/>
        <c:majorTickMark val="out"/>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lang="zh-CN" sz="300" b="0" i="0" u="none" strike="noStrike" kern="1200" baseline="0">
                <a:solidFill>
                  <a:schemeClr val="bg1"/>
                </a:solidFill>
                <a:latin typeface="+mn-lt"/>
                <a:ea typeface="+mn-ea"/>
                <a:cs typeface="+mn-cs"/>
              </a:defRPr>
            </a:pPr>
            <a:endParaRPr lang="zh-CN"/>
          </a:p>
        </c:txPr>
        <c:crossAx val="128318976"/>
        <c:crosses val="autoZero"/>
        <c:crossBetween val="between"/>
        <c:majorUnit val="0.08"/>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52117479741701E-2"/>
          <c:y val="0.110268463583125"/>
          <c:w val="0.94397249987671095"/>
          <c:h val="0.80335544441254503"/>
        </c:manualLayout>
      </c:layout>
      <c:barChart>
        <c:barDir val="col"/>
        <c:grouping val="clustered"/>
        <c:varyColors val="0"/>
        <c:ser>
          <c:idx val="0"/>
          <c:order val="0"/>
          <c:tx>
            <c:strRef>
              <c:f>Sheet1!$B$1</c:f>
              <c:strCache>
                <c:ptCount val="1"/>
                <c:pt idx="0">
                  <c:v>EBITDA</c:v>
                </c:pt>
              </c:strCache>
            </c:strRef>
          </c:tx>
          <c:spPr>
            <a:solidFill>
              <a:srgbClr val="6DCEE5"/>
            </a:solidFill>
            <a:ln w="25400">
              <a:noFill/>
            </a:ln>
          </c:spPr>
          <c:invertIfNegative val="0"/>
          <c:dPt>
            <c:idx val="0"/>
            <c:invertIfNegative val="0"/>
            <c:bubble3D val="0"/>
            <c:spPr>
              <a:solidFill>
                <a:srgbClr val="76C03A"/>
              </a:solidFill>
              <a:ln w="25400">
                <a:noFill/>
              </a:ln>
            </c:spPr>
            <c:extLst>
              <c:ext xmlns:c16="http://schemas.microsoft.com/office/drawing/2014/chart" uri="{C3380CC4-5D6E-409C-BE32-E72D297353CC}">
                <c16:uniqueId val="{00000001-2C17-4D00-ACE4-556C87150785}"/>
              </c:ext>
            </c:extLst>
          </c:dPt>
          <c:dPt>
            <c:idx val="1"/>
            <c:invertIfNegative val="0"/>
            <c:bubble3D val="0"/>
            <c:spPr>
              <a:solidFill>
                <a:srgbClr val="76C03A"/>
              </a:solidFill>
              <a:ln w="25400">
                <a:noFill/>
              </a:ln>
            </c:spPr>
            <c:extLst>
              <c:ext xmlns:c16="http://schemas.microsoft.com/office/drawing/2014/chart" uri="{C3380CC4-5D6E-409C-BE32-E72D297353CC}">
                <c16:uniqueId val="{00000003-2C17-4D00-ACE4-556C87150785}"/>
              </c:ext>
            </c:extLst>
          </c:dPt>
          <c:dPt>
            <c:idx val="2"/>
            <c:invertIfNegative val="0"/>
            <c:bubble3D val="0"/>
            <c:spPr>
              <a:solidFill>
                <a:srgbClr val="269DD8"/>
              </a:solidFill>
              <a:ln w="25400">
                <a:noFill/>
              </a:ln>
            </c:spPr>
            <c:extLst>
              <c:ext xmlns:c16="http://schemas.microsoft.com/office/drawing/2014/chart" uri="{C3380CC4-5D6E-409C-BE32-E72D297353CC}">
                <c16:uniqueId val="{00000005-2C17-4D00-ACE4-556C87150785}"/>
              </c:ext>
            </c:extLst>
          </c:dPt>
          <c:dPt>
            <c:idx val="3"/>
            <c:invertIfNegative val="0"/>
            <c:bubble3D val="0"/>
            <c:spPr>
              <a:solidFill>
                <a:srgbClr val="269DD8"/>
              </a:solidFill>
              <a:ln w="25400">
                <a:solidFill>
                  <a:srgbClr val="269DD8"/>
                </a:solidFill>
              </a:ln>
            </c:spPr>
            <c:extLst>
              <c:ext xmlns:c16="http://schemas.microsoft.com/office/drawing/2014/chart" uri="{C3380CC4-5D6E-409C-BE32-E72D297353CC}">
                <c16:uniqueId val="{00000007-2C17-4D00-ACE4-556C87150785}"/>
              </c:ext>
            </c:extLst>
          </c:dPt>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solidFill>
                    <a:latin typeface="+mj-lt"/>
                    <a:ea typeface="+mj-ea"/>
                    <a:cs typeface="?????? Pro W3"/>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4"/>
                <c:pt idx="0">
                  <c:v>FY21</c:v>
                </c:pt>
                <c:pt idx="1">
                  <c:v>FY22</c:v>
                </c:pt>
                <c:pt idx="2">
                  <c:v>4QFY21</c:v>
                </c:pt>
                <c:pt idx="3">
                  <c:v>4QFY22</c:v>
                </c:pt>
              </c:strCache>
            </c:strRef>
          </c:cat>
          <c:val>
            <c:numRef>
              <c:f>Sheet1!$B$2:$B$10</c:f>
              <c:numCache>
                <c:formatCode>0.0_);\(0.0\)</c:formatCode>
                <c:ptCount val="4"/>
                <c:pt idx="0">
                  <c:v>-176.9</c:v>
                </c:pt>
                <c:pt idx="1">
                  <c:v>-121.3</c:v>
                </c:pt>
                <c:pt idx="2">
                  <c:v>-38.799999999999997</c:v>
                </c:pt>
                <c:pt idx="3">
                  <c:v>-18.7</c:v>
                </c:pt>
              </c:numCache>
            </c:numRef>
          </c:val>
          <c:extLst>
            <c:ext xmlns:c16="http://schemas.microsoft.com/office/drawing/2014/chart" uri="{C3380CC4-5D6E-409C-BE32-E72D297353CC}">
              <c16:uniqueId val="{00000008-2C17-4D00-ACE4-556C87150785}"/>
            </c:ext>
          </c:extLst>
        </c:ser>
        <c:dLbls>
          <c:showLegendKey val="0"/>
          <c:showVal val="0"/>
          <c:showCatName val="0"/>
          <c:showSerName val="0"/>
          <c:showPercent val="0"/>
          <c:showBubbleSize val="0"/>
        </c:dLbls>
        <c:gapWidth val="219"/>
        <c:axId val="167975424"/>
        <c:axId val="128116416"/>
      </c:barChart>
      <c:catAx>
        <c:axId val="167975424"/>
        <c:scaling>
          <c:orientation val="minMax"/>
        </c:scaling>
        <c:delete val="0"/>
        <c:axPos val="b"/>
        <c:numFmt formatCode="General" sourceLinked="1"/>
        <c:majorTickMark val="none"/>
        <c:minorTickMark val="none"/>
        <c:tickLblPos val="high"/>
        <c:spPr>
          <a:ln w="9525" cap="flat" cmpd="sng" algn="ctr">
            <a:solidFill>
              <a:schemeClr val="tx1"/>
            </a:solidFill>
            <a:prstDash val="solid"/>
            <a:round/>
          </a:ln>
        </c:spPr>
        <c:txPr>
          <a:bodyPr rot="0" spcFirstLastPara="0" vertOverflow="ellipsis" vert="horz" wrap="square" anchor="ctr" anchorCtr="1"/>
          <a:lstStyle/>
          <a:p>
            <a:pPr>
              <a:defRPr lang="zh-CN" sz="1200" b="0" i="0" u="none" strike="noStrike" kern="1200" baseline="0">
                <a:solidFill>
                  <a:schemeClr val="tx1"/>
                </a:solidFill>
                <a:latin typeface="+mn-lt"/>
                <a:ea typeface="+mj-ea"/>
                <a:cs typeface="?????? Pro W3"/>
              </a:defRPr>
            </a:pPr>
            <a:endParaRPr lang="zh-CN"/>
          </a:p>
        </c:txPr>
        <c:crossAx val="128116416"/>
        <c:crosses val="autoZero"/>
        <c:auto val="1"/>
        <c:lblAlgn val="ctr"/>
        <c:lblOffset val="100"/>
        <c:noMultiLvlLbl val="0"/>
      </c:catAx>
      <c:valAx>
        <c:axId val="128116416"/>
        <c:scaling>
          <c:orientation val="minMax"/>
        </c:scaling>
        <c:delete val="1"/>
        <c:axPos val="l"/>
        <c:numFmt formatCode="0.0_);\(0.0\)" sourceLinked="1"/>
        <c:majorTickMark val="out"/>
        <c:minorTickMark val="none"/>
        <c:tickLblPos val="nextTo"/>
        <c:crossAx val="167975424"/>
        <c:crosses val="autoZero"/>
        <c:crossBetween val="between"/>
      </c:valAx>
      <c:spPr>
        <a:noFill/>
        <a:ln w="25400">
          <a:noFill/>
        </a:ln>
      </c:spPr>
    </c:plotArea>
    <c:plotVisOnly val="1"/>
    <c:dispBlanksAs val="gap"/>
    <c:showDLblsOverMax val="0"/>
  </c:chart>
  <c:spPr>
    <a:noFill/>
    <a:ln>
      <a:noFill/>
    </a:ln>
  </c:spPr>
  <c:txPr>
    <a:bodyPr/>
    <a:lstStyle/>
    <a:p>
      <a:pPr>
        <a:defRPr lang="zh-CN" sz="1000" b="0" i="0" u="none" strike="noStrike" baseline="0">
          <a:solidFill>
            <a:schemeClr val="tx1"/>
          </a:solidFill>
          <a:latin typeface="+mj-lt"/>
          <a:ea typeface="+mj-ea"/>
          <a:cs typeface="?????? Pro W3"/>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GMV</c:v>
                </c:pt>
              </c:strCache>
            </c:strRef>
          </c:tx>
          <c:spPr>
            <a:solidFill>
              <a:schemeClr val="accent1"/>
            </a:solidFill>
            <a:ln>
              <a:solidFill>
                <a:srgbClr val="6DCEE5"/>
              </a:solidFill>
            </a:ln>
            <a:effectLst/>
          </c:spPr>
          <c:invertIfNegative val="0"/>
          <c:dPt>
            <c:idx val="0"/>
            <c:invertIfNegative val="0"/>
            <c:bubble3D val="0"/>
            <c:spPr>
              <a:solidFill>
                <a:srgbClr val="76C03A"/>
              </a:solidFill>
              <a:ln>
                <a:solidFill>
                  <a:srgbClr val="6DCEE5"/>
                </a:solidFill>
              </a:ln>
              <a:effectLst/>
            </c:spPr>
            <c:extLst>
              <c:ext xmlns:c16="http://schemas.microsoft.com/office/drawing/2014/chart" uri="{C3380CC4-5D6E-409C-BE32-E72D297353CC}">
                <c16:uniqueId val="{00000001-08C2-49BC-87D5-208AFCBABFBD}"/>
              </c:ext>
            </c:extLst>
          </c:dPt>
          <c:dPt>
            <c:idx val="1"/>
            <c:invertIfNegative val="0"/>
            <c:bubble3D val="0"/>
            <c:spPr>
              <a:solidFill>
                <a:srgbClr val="76C03A"/>
              </a:solidFill>
              <a:ln>
                <a:solidFill>
                  <a:srgbClr val="6DCEE5"/>
                </a:solidFill>
              </a:ln>
              <a:effectLst/>
            </c:spPr>
            <c:extLst>
              <c:ext xmlns:c16="http://schemas.microsoft.com/office/drawing/2014/chart" uri="{C3380CC4-5D6E-409C-BE32-E72D297353CC}">
                <c16:uniqueId val="{00000003-08C2-49BC-87D5-208AFCBABFBD}"/>
              </c:ext>
            </c:extLst>
          </c:dPt>
          <c:dPt>
            <c:idx val="2"/>
            <c:invertIfNegative val="0"/>
            <c:bubble3D val="0"/>
            <c:spPr>
              <a:solidFill>
                <a:srgbClr val="269DD8"/>
              </a:solidFill>
              <a:ln>
                <a:solidFill>
                  <a:srgbClr val="6DCEE5"/>
                </a:solidFill>
              </a:ln>
              <a:effectLst/>
            </c:spPr>
            <c:extLst>
              <c:ext xmlns:c16="http://schemas.microsoft.com/office/drawing/2014/chart" uri="{C3380CC4-5D6E-409C-BE32-E72D297353CC}">
                <c16:uniqueId val="{00000004-9F5D-4596-B4E3-337FD5AA1E6B}"/>
              </c:ext>
            </c:extLst>
          </c:dPt>
          <c:dLbls>
            <c:dLbl>
              <c:idx val="0"/>
              <c:layout/>
              <c:tx>
                <c:rich>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r>
                      <a:rPr lang="en-US" altLang="zh-HK" sz="1200" b="1">
                        <a:solidFill>
                          <a:schemeClr val="tx1"/>
                        </a:solidFill>
                      </a:rPr>
                      <a:t>2,435.2</a:t>
                    </a:r>
                  </a:p>
                </c:rich>
              </c:tx>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C2-49BC-87D5-208AFCBABFBD}"/>
                </c:ext>
              </c:extLst>
            </c:dLbl>
            <c:dLbl>
              <c:idx val="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3-08C2-49BC-87D5-208AFCBABFBD}"/>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FY21</c:v>
                </c:pt>
                <c:pt idx="1">
                  <c:v>FY22</c:v>
                </c:pt>
                <c:pt idx="2">
                  <c:v>4QFY21</c:v>
                </c:pt>
                <c:pt idx="3">
                  <c:v>4QFY22</c:v>
                </c:pt>
              </c:strCache>
            </c:strRef>
          </c:cat>
          <c:val>
            <c:numRef>
              <c:f>Sheet1!$B$2:$B$5</c:f>
              <c:numCache>
                <c:formatCode>_(* #,##0.0_);_(* \(#,##0.0\);_(* "-"??_);_(@_)</c:formatCode>
                <c:ptCount val="4"/>
                <c:pt idx="0">
                  <c:v>2435.1999999999998</c:v>
                </c:pt>
                <c:pt idx="1">
                  <c:v>2907.2</c:v>
                </c:pt>
                <c:pt idx="2">
                  <c:v>553.70000000000005</c:v>
                </c:pt>
                <c:pt idx="3" formatCode="_ * #,##0.0_ ;_ * \-#,##0.0_ ;_ * &quot;-&quot;??_ ;_ @_ ">
                  <c:v>606</c:v>
                </c:pt>
              </c:numCache>
            </c:numRef>
          </c:val>
          <c:extLst>
            <c:ext xmlns:c16="http://schemas.microsoft.com/office/drawing/2014/chart" uri="{C3380CC4-5D6E-409C-BE32-E72D297353CC}">
              <c16:uniqueId val="{00000004-08C2-49BC-87D5-208AFCBABFBD}"/>
            </c:ext>
          </c:extLst>
        </c:ser>
        <c:dLbls>
          <c:showLegendKey val="0"/>
          <c:showVal val="1"/>
          <c:showCatName val="0"/>
          <c:showSerName val="0"/>
          <c:showPercent val="0"/>
          <c:showBubbleSize val="0"/>
        </c:dLbls>
        <c:gapWidth val="150"/>
        <c:overlap val="-25"/>
        <c:axId val="72022016"/>
        <c:axId val="72052096"/>
      </c:barChart>
      <c:catAx>
        <c:axId val="72022016"/>
        <c:scaling>
          <c:orientation val="minMax"/>
        </c:scaling>
        <c:delete val="0"/>
        <c:axPos val="b"/>
        <c:numFmt formatCode="General" sourceLinked="1"/>
        <c:majorTickMark val="none"/>
        <c:minorTickMark val="none"/>
        <c:tickLblPos val="nextTo"/>
        <c:spPr>
          <a:noFill/>
          <a:ln w="9525" cap="flat" cmpd="sng" algn="ctr">
            <a:solidFill>
              <a:srgbClr val="55585C"/>
            </a:solidFill>
            <a:round/>
          </a:ln>
          <a:effectLst/>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72052096"/>
        <c:crosses val="autoZero"/>
        <c:auto val="1"/>
        <c:lblAlgn val="ctr"/>
        <c:lblOffset val="100"/>
        <c:noMultiLvlLbl val="0"/>
      </c:catAx>
      <c:valAx>
        <c:axId val="72052096"/>
        <c:scaling>
          <c:orientation val="minMax"/>
        </c:scaling>
        <c:delete val="1"/>
        <c:axPos val="l"/>
        <c:numFmt formatCode="_(* #,##0.0_);_(* \(#,##0.0\);_(* &quot;-&quot;??_);_(@_)" sourceLinked="1"/>
        <c:majorTickMark val="none"/>
        <c:minorTickMark val="none"/>
        <c:tickLblPos val="nextTo"/>
        <c:crossAx val="720220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768225065616805"/>
          <c:y val="5.8879709217688002E-2"/>
          <c:w val="0.25880232939632503"/>
          <c:h val="0.73143388318636604"/>
        </c:manualLayout>
      </c:layout>
      <c:pieChart>
        <c:varyColors val="1"/>
        <c:ser>
          <c:idx val="0"/>
          <c:order val="0"/>
          <c:tx>
            <c:strRef>
              <c:f>Sheet1!$B$1</c:f>
              <c:strCache>
                <c:ptCount val="1"/>
                <c:pt idx="0">
                  <c:v>销售额</c:v>
                </c:pt>
              </c:strCache>
            </c:strRef>
          </c:tx>
          <c:spPr>
            <a:solidFill>
              <a:srgbClr val="BAD981"/>
            </a:solidFill>
          </c:spPr>
          <c:dPt>
            <c:idx val="0"/>
            <c:bubble3D val="0"/>
            <c:spPr>
              <a:solidFill>
                <a:srgbClr val="BAD981"/>
              </a:solidFill>
              <a:ln w="19050">
                <a:solidFill>
                  <a:schemeClr val="lt1"/>
                </a:solidFill>
              </a:ln>
              <a:effectLst/>
            </c:spPr>
            <c:extLst>
              <c:ext xmlns:c16="http://schemas.microsoft.com/office/drawing/2014/chart" uri="{C3380CC4-5D6E-409C-BE32-E72D297353CC}">
                <c16:uniqueId val="{00000001-3666-43E1-B3C5-870C0D888141}"/>
              </c:ext>
            </c:extLst>
          </c:dPt>
          <c:dPt>
            <c:idx val="1"/>
            <c:bubble3D val="0"/>
            <c:spPr>
              <a:solidFill>
                <a:srgbClr val="76C03A"/>
              </a:solidFill>
              <a:ln w="19050">
                <a:solidFill>
                  <a:schemeClr val="lt1"/>
                </a:solidFill>
              </a:ln>
              <a:effectLst/>
            </c:spPr>
            <c:extLst>
              <c:ext xmlns:c16="http://schemas.microsoft.com/office/drawing/2014/chart" uri="{C3380CC4-5D6E-409C-BE32-E72D297353CC}">
                <c16:uniqueId val="{00000003-3666-43E1-B3C5-870C0D888141}"/>
              </c:ext>
            </c:extLst>
          </c:dPt>
          <c:cat>
            <c:strRef>
              <c:f>Sheet1!$A$2:$A$3</c:f>
              <c:strCache>
                <c:ptCount val="2"/>
                <c:pt idx="0">
                  <c:v>Product Sales</c:v>
                </c:pt>
                <c:pt idx="1">
                  <c:v>Online Marketing and Information Services</c:v>
                </c:pt>
              </c:strCache>
            </c:strRef>
          </c:cat>
          <c:val>
            <c:numRef>
              <c:f>Sheet1!$B$2:$B$3</c:f>
              <c:numCache>
                <c:formatCode>0.0%</c:formatCode>
                <c:ptCount val="2"/>
                <c:pt idx="0">
                  <c:v>0.97</c:v>
                </c:pt>
                <c:pt idx="1">
                  <c:v>0.03</c:v>
                </c:pt>
              </c:numCache>
            </c:numRef>
          </c:val>
          <c:extLst>
            <c:ext xmlns:c16="http://schemas.microsoft.com/office/drawing/2014/chart" uri="{C3380CC4-5D6E-409C-BE32-E72D297353CC}">
              <c16:uniqueId val="{00000004-3666-43E1-B3C5-870C0D888141}"/>
            </c:ext>
          </c:extLst>
        </c:ser>
        <c:dLbls>
          <c:showLegendKey val="0"/>
          <c:showVal val="0"/>
          <c:showCatName val="0"/>
          <c:showSerName val="0"/>
          <c:showPercent val="0"/>
          <c:showBubbleSize val="0"/>
          <c:showLeaderLines val="1"/>
        </c:dLbls>
        <c:firstSliceAng val="88"/>
      </c:pieChart>
      <c:spPr>
        <a:noFill/>
        <a:ln>
          <a:noFill/>
        </a:ln>
        <a:effectLst/>
      </c:spPr>
    </c:plotArea>
    <c:legend>
      <c:legendPos val="b"/>
      <c:layout>
        <c:manualLayout>
          <c:xMode val="edge"/>
          <c:yMode val="edge"/>
          <c:x val="0.178311015603701"/>
          <c:y val="0.80896586059563402"/>
          <c:w val="0.70013551367811"/>
          <c:h val="9.4488890803891196E-2"/>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sz="1050"/>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kumimoji="1" lang="en-US" altLang="zh-HK" sz="1050" b="1" i="0" u="none" strike="noStrike" kern="1200" spc="0" baseline="0" dirty="0" smtClean="0">
                <a:solidFill>
                  <a:schemeClr val="tx1"/>
                </a:solidFill>
                <a:latin typeface="Arial" panose="020B0604020202020204" pitchFamily="34" charset="0"/>
                <a:ea typeface="+mj-ea"/>
                <a:cs typeface="+mn-cs"/>
              </a:defRPr>
            </a:pPr>
            <a:r>
              <a:rPr kumimoji="1" lang="en-US" altLang="zh-HK" sz="1050" b="1" i="0" u="none" strike="noStrike" kern="1200" spc="0" baseline="0">
                <a:solidFill>
                  <a:schemeClr val="tx1"/>
                </a:solidFill>
                <a:latin typeface="Arial" panose="020B0604020202020204" pitchFamily="34" charset="0"/>
                <a:ea typeface="+mj-ea"/>
                <a:cs typeface="+mn-cs"/>
              </a:rPr>
              <a:t>FY22</a:t>
            </a:r>
          </a:p>
        </c:rich>
      </c:tx>
      <c:layout>
        <c:manualLayout>
          <c:xMode val="edge"/>
          <c:yMode val="edge"/>
          <c:x val="0.46149708828834601"/>
          <c:y val="9.7174298733401707E-2"/>
        </c:manualLayout>
      </c:layout>
      <c:overlay val="0"/>
      <c:spPr>
        <a:noFill/>
        <a:ln>
          <a:noFill/>
        </a:ln>
        <a:effectLst/>
      </c:spPr>
      <c:txPr>
        <a:bodyPr rot="0" spcFirstLastPara="1" vertOverflow="ellipsis" vert="horz" wrap="square" anchor="ctr" anchorCtr="1"/>
        <a:lstStyle/>
        <a:p>
          <a:pPr algn="ctr" rtl="0">
            <a:defRPr kumimoji="1" lang="en-US" altLang="zh-HK" sz="1050" b="1" i="0" u="none" strike="noStrike" kern="1200" spc="0" baseline="0" dirty="0" smtClean="0">
              <a:solidFill>
                <a:schemeClr val="tx1"/>
              </a:solidFill>
              <a:latin typeface="Arial" panose="020B0604020202020204" pitchFamily="34" charset="0"/>
              <a:ea typeface="+mj-ea"/>
              <a:cs typeface="+mn-cs"/>
            </a:defRPr>
          </a:pPr>
          <a:endParaRPr lang="zh-CN"/>
        </a:p>
      </c:txPr>
    </c:title>
    <c:autoTitleDeleted val="0"/>
    <c:plotArea>
      <c:layout/>
      <c:pieChart>
        <c:varyColors val="1"/>
        <c:ser>
          <c:idx val="0"/>
          <c:order val="0"/>
          <c:tx>
            <c:strRef>
              <c:f>工作表1!$B$1</c:f>
              <c:strCache>
                <c:ptCount val="1"/>
                <c:pt idx="0">
                  <c:v>FY22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C8-4182-92D5-EB232BF839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C8-4182-92D5-EB232BF83948}"/>
              </c:ext>
            </c:extLst>
          </c:dPt>
          <c:dLbls>
            <c:dLbl>
              <c:idx val="0"/>
              <c:layout/>
              <c:tx>
                <c:rich>
                  <a:bodyPr rot="0" spcFirstLastPara="1" vertOverflow="ellipsis" vert="horz" wrap="square" lIns="38100" tIns="19050" rIns="38100" bIns="19050" anchor="ctr" anchorCtr="0"/>
                  <a:lstStyle/>
                  <a:p>
                    <a:pPr>
                      <a:defRPr kumimoji="1" lang="zh-CN" altLang="zh-HK" sz="1050" b="1" i="0" u="none" strike="noStrike" kern="1200" baseline="0">
                        <a:solidFill>
                          <a:schemeClr val="tx1"/>
                        </a:solidFill>
                        <a:latin typeface="Arial" panose="020B0604020202020204" pitchFamily="34" charset="0"/>
                        <a:ea typeface="+mj-ea"/>
                        <a:cs typeface="+mn-cs"/>
                      </a:defRPr>
                    </a:pPr>
                    <a:r>
                      <a:rPr lang="en-US" altLang="zh-HK"/>
                      <a:t>38.1</a:t>
                    </a:r>
                    <a:r>
                      <a:rPr lang="en-US" altLang="zh-CN"/>
                      <a:t>%</a:t>
                    </a:r>
                    <a:endParaRPr lang="en-US" altLang="zh-HK"/>
                  </a:p>
                </c:rich>
              </c:tx>
              <c:spPr>
                <a:noFill/>
                <a:ln>
                  <a:noFill/>
                </a:ln>
                <a:effectLst/>
              </c:spPr>
              <c:txPr>
                <a:bodyPr rot="0" spcFirstLastPara="1" vertOverflow="ellipsis" vert="horz" wrap="square" lIns="38100" tIns="19050" rIns="38100" bIns="19050" anchor="ctr" anchorCtr="0"/>
                <a:lstStyle/>
                <a:p>
                  <a:pPr>
                    <a:defRPr kumimoji="1" lang="zh-CN" altLang="zh-HK" sz="1050" b="1" i="0" u="none" strike="noStrike" kern="1200" baseline="0">
                      <a:solidFill>
                        <a:schemeClr val="tx1"/>
                      </a:solidFill>
                      <a:latin typeface="Arial" panose="020B0604020202020204" pitchFamily="34" charset="0"/>
                      <a:ea typeface="+mj-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1C8-4182-92D5-EB232BF83948}"/>
                </c:ext>
              </c:extLst>
            </c:dLbl>
            <c:dLbl>
              <c:idx val="1"/>
              <c:layout/>
              <c:tx>
                <c:rich>
                  <a:bodyPr rot="0" spcFirstLastPara="1" vertOverflow="ellipsis" vert="horz" wrap="square" lIns="38100" tIns="19050" rIns="38100" bIns="19050" anchor="ctr" anchorCtr="0"/>
                  <a:lstStyle/>
                  <a:p>
                    <a:pPr>
                      <a:defRPr kumimoji="1" lang="zh-CN" altLang="zh-HK" sz="1050" b="1" i="0" u="none" strike="noStrike" kern="1200" baseline="0">
                        <a:solidFill>
                          <a:schemeClr val="tx1"/>
                        </a:solidFill>
                        <a:latin typeface="Arial" panose="020B0604020202020204" pitchFamily="34" charset="0"/>
                        <a:ea typeface="+mj-ea"/>
                        <a:cs typeface="+mn-cs"/>
                      </a:defRPr>
                    </a:pPr>
                    <a:r>
                      <a:rPr lang="en-US" altLang="zh-HK"/>
                      <a:t>61.9</a:t>
                    </a:r>
                    <a:r>
                      <a:rPr lang="en-US" altLang="zh-CN"/>
                      <a:t>%</a:t>
                    </a:r>
                    <a:endParaRPr lang="en-US" altLang="zh-HK"/>
                  </a:p>
                </c:rich>
              </c:tx>
              <c:spPr>
                <a:noFill/>
                <a:ln>
                  <a:noFill/>
                </a:ln>
                <a:effectLst/>
              </c:spPr>
              <c:txPr>
                <a:bodyPr rot="0" spcFirstLastPara="1" vertOverflow="ellipsis" vert="horz" wrap="square" lIns="38100" tIns="19050" rIns="38100" bIns="19050" anchor="ctr" anchorCtr="0"/>
                <a:lstStyle/>
                <a:p>
                  <a:pPr>
                    <a:defRPr kumimoji="1" lang="zh-CN" altLang="zh-HK" sz="1050" b="1" i="0" u="none" strike="noStrike" kern="1200" baseline="0">
                      <a:solidFill>
                        <a:schemeClr val="tx1"/>
                      </a:solidFill>
                      <a:latin typeface="Arial" panose="020B0604020202020204" pitchFamily="34" charset="0"/>
                      <a:ea typeface="+mj-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1C8-4182-92D5-EB232BF83948}"/>
                </c:ext>
              </c:extLst>
            </c:dLbl>
            <c:spPr>
              <a:noFill/>
              <a:ln>
                <a:noFill/>
              </a:ln>
              <a:effectLst/>
            </c:spPr>
            <c:txPr>
              <a:bodyPr rot="0" spcFirstLastPara="1" vertOverflow="ellipsis" vert="horz" wrap="square" lIns="38100" tIns="19050" rIns="38100" bIns="19050" anchor="ctr" anchorCtr="0">
                <a:spAutoFit/>
              </a:bodyPr>
              <a:lstStyle/>
              <a:p>
                <a:pPr algn="ctr">
                  <a:defRPr kumimoji="1" lang="en-US" altLang="zh-HK" sz="1050" b="1" i="0" u="none" strike="noStrike" kern="1200" baseline="0">
                    <a:solidFill>
                      <a:schemeClr val="tx1"/>
                    </a:solidFill>
                    <a:latin typeface="Arial" panose="020B0604020202020204" pitchFamily="34" charset="0"/>
                    <a:ea typeface="+mj-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Boqii Mall</c:v>
                </c:pt>
                <c:pt idx="1">
                  <c:v>3rd Party E-commerce Platforms</c:v>
                </c:pt>
              </c:strCache>
            </c:strRef>
          </c:cat>
          <c:val>
            <c:numRef>
              <c:f>工作表1!$B$2:$B$3</c:f>
              <c:numCache>
                <c:formatCode>General</c:formatCode>
                <c:ptCount val="2"/>
                <c:pt idx="0">
                  <c:v>433.6</c:v>
                </c:pt>
                <c:pt idx="1">
                  <c:v>793.8</c:v>
                </c:pt>
              </c:numCache>
            </c:numRef>
          </c:val>
          <c:extLst>
            <c:ext xmlns:c16="http://schemas.microsoft.com/office/drawing/2014/chart" uri="{C3380CC4-5D6E-409C-BE32-E72D297353CC}">
              <c16:uniqueId val="{00000004-51C8-4182-92D5-EB232BF8394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4421836168304894E-2"/>
          <c:y val="0.81801566264889403"/>
          <c:w val="0.50299084989289"/>
          <c:h val="8.1802381732393306E-2"/>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BAD981"/>
            </a:solidFill>
          </c:spPr>
          <c:dPt>
            <c:idx val="0"/>
            <c:bubble3D val="0"/>
            <c:spPr>
              <a:solidFill>
                <a:srgbClr val="BAD981"/>
              </a:solidFill>
              <a:ln w="19050">
                <a:solidFill>
                  <a:schemeClr val="lt1"/>
                </a:solidFill>
              </a:ln>
              <a:effectLst/>
            </c:spPr>
            <c:extLst>
              <c:ext xmlns:c16="http://schemas.microsoft.com/office/drawing/2014/chart" uri="{C3380CC4-5D6E-409C-BE32-E72D297353CC}">
                <c16:uniqueId val="{00000001-451A-4095-8F67-98A73BF32E3B}"/>
              </c:ext>
            </c:extLst>
          </c:dPt>
          <c:dPt>
            <c:idx val="1"/>
            <c:bubble3D val="0"/>
            <c:spPr>
              <a:solidFill>
                <a:srgbClr val="BAD981"/>
              </a:solidFill>
              <a:ln w="19050">
                <a:solidFill>
                  <a:schemeClr val="lt1"/>
                </a:solidFill>
              </a:ln>
              <a:effectLst/>
            </c:spPr>
            <c:extLst>
              <c:ext xmlns:c16="http://schemas.microsoft.com/office/drawing/2014/chart" uri="{C3380CC4-5D6E-409C-BE32-E72D297353CC}">
                <c16:uniqueId val="{00000003-451A-4095-8F67-98A73BF32E3B}"/>
              </c:ext>
            </c:extLst>
          </c:dPt>
          <c:dLbls>
            <c:spPr>
              <a:noFill/>
              <a:ln>
                <a:noFill/>
              </a:ln>
              <a:effectLst/>
            </c:spPr>
            <c:txPr>
              <a:bodyPr rot="0" spcFirstLastPara="1" vertOverflow="ellipsis" vert="horz" wrap="square" lIns="38100" tIns="19050" rIns="38100" bIns="19050" anchor="ctr" anchorCtr="1">
                <a:spAutoFit/>
              </a:bodyPr>
              <a:lstStyle/>
              <a:p>
                <a:pPr>
                  <a:defRPr kumimoji="1" lang="en-US" altLang="zh-HK" sz="1050" b="1" i="0" u="none" strike="noStrike" kern="1200" baseline="0">
                    <a:solidFill>
                      <a:srgbClr val="53565A"/>
                    </a:solidFill>
                    <a:latin typeface="Arial" panose="020B0604020202020204" pitchFamily="34" charset="0"/>
                    <a:ea typeface="+mj-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Product Sales</c:v>
                </c:pt>
                <c:pt idx="1">
                  <c:v>Online Marketing and Information Services</c:v>
                </c:pt>
              </c:strCache>
            </c:strRef>
          </c:cat>
          <c:val>
            <c:numRef>
              <c:f>Sheet1!$B$2:$B$3</c:f>
              <c:numCache>
                <c:formatCode>0.0%</c:formatCode>
                <c:ptCount val="2"/>
                <c:pt idx="0">
                  <c:v>0.99199999999999999</c:v>
                </c:pt>
                <c:pt idx="1">
                  <c:v>8.0000000000000002E-3</c:v>
                </c:pt>
              </c:numCache>
            </c:numRef>
          </c:val>
          <c:extLst>
            <c:ext xmlns:c16="http://schemas.microsoft.com/office/drawing/2014/chart" uri="{C3380CC4-5D6E-409C-BE32-E72D297353CC}">
              <c16:uniqueId val="{00000004-451A-4095-8F67-98A73BF32E3B}"/>
            </c:ext>
          </c:extLst>
        </c:ser>
        <c:dLbls>
          <c:showLegendKey val="0"/>
          <c:showVal val="1"/>
          <c:showCatName val="0"/>
          <c:showSerName val="0"/>
          <c:showPercent val="0"/>
          <c:showBubbleSize val="0"/>
          <c:showLeaderLines val="1"/>
        </c:dLbls>
        <c:firstSliceAng val="88"/>
      </c:pieChart>
      <c:spPr>
        <a:noFill/>
        <a:ln>
          <a:noFill/>
        </a:ln>
        <a:effectLst/>
      </c:spPr>
    </c:plotArea>
    <c:plotVisOnly val="1"/>
    <c:dispBlanksAs val="gap"/>
    <c:showDLblsOverMax val="0"/>
  </c:chart>
  <c:spPr>
    <a:noFill/>
    <a:ln>
      <a:noFill/>
    </a:ln>
    <a:effectLst/>
  </c:spPr>
  <c:txPr>
    <a:bodyPr/>
    <a:lstStyle/>
    <a:p>
      <a:pPr>
        <a:defRPr lang="zh-CN" sz="1050"/>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960" b="0" i="0" u="none" strike="noStrike" kern="1200" spc="0" baseline="0">
                <a:solidFill>
                  <a:schemeClr val="tx1">
                    <a:lumMod val="65000"/>
                    <a:lumOff val="35000"/>
                  </a:schemeClr>
                </a:solidFill>
                <a:latin typeface="+mn-lt"/>
                <a:ea typeface="+mn-ea"/>
                <a:cs typeface="+mn-cs"/>
              </a:defRPr>
            </a:pPr>
            <a:r>
              <a:rPr lang="en-US" sz="1060" b="1">
                <a:solidFill>
                  <a:schemeClr val="tx1"/>
                </a:solidFill>
                <a:latin typeface="Arial Bold" panose="020B0604020202020204" charset="0"/>
                <a:cs typeface="Arial Bold" panose="020B0604020202020204" charset="0"/>
              </a:rPr>
              <a:t>FY21</a:t>
            </a:r>
          </a:p>
        </c:rich>
      </c:tx>
      <c:layout>
        <c:manualLayout>
          <c:xMode val="edge"/>
          <c:yMode val="edge"/>
          <c:x val="0.40349286608719598"/>
          <c:y val="0.10189197387714399"/>
        </c:manualLayout>
      </c:layout>
      <c:overlay val="0"/>
      <c:spPr>
        <a:noFill/>
        <a:ln>
          <a:noFill/>
        </a:ln>
        <a:effectLst/>
      </c:spPr>
      <c:txPr>
        <a:bodyPr rot="0" spcFirstLastPara="0" vertOverflow="ellipsis" vert="horz" wrap="square" anchor="ctr" anchorCtr="1"/>
        <a:lstStyle/>
        <a:p>
          <a:pPr>
            <a:defRPr lang="zh-CN" sz="9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工作表1!$B$1</c:f>
              <c:strCache>
                <c:ptCount val="1"/>
                <c:pt idx="0">
                  <c:v>FY21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D5-4F62-8876-46DDDF29B5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D5-4F62-8876-46DDDF29B59F}"/>
              </c:ext>
            </c:extLst>
          </c:dPt>
          <c:dLbls>
            <c:dLbl>
              <c:idx val="0"/>
              <c:layout/>
              <c:tx>
                <c:rich>
                  <a:bodyPr/>
                  <a:lstStyle/>
                  <a:p>
                    <a:r>
                      <a:rPr lang="en-US" altLang="zh-HK" sz="1000" b="1">
                        <a:solidFill>
                          <a:schemeClr val="tx1"/>
                        </a:solidFill>
                      </a:rPr>
                      <a:t>38.4%</a:t>
                    </a:r>
                  </a:p>
                </c:rich>
              </c:tx>
              <c:dLblPos val="ctr"/>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FD5-4F62-8876-46DDDF29B59F}"/>
                </c:ext>
              </c:extLst>
            </c:dLbl>
            <c:dLbl>
              <c:idx val="1"/>
              <c:layout/>
              <c:tx>
                <c:rich>
                  <a:bodyPr/>
                  <a:lstStyle/>
                  <a:p>
                    <a:r>
                      <a:rPr lang="en-US" altLang="zh-HK" sz="1000" b="1">
                        <a:solidFill>
                          <a:schemeClr val="tx1"/>
                        </a:solidFill>
                      </a:rPr>
                      <a:t>61.6%</a:t>
                    </a:r>
                  </a:p>
                </c:rich>
              </c:tx>
              <c:dLblPos val="ctr"/>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FD5-4F62-8876-46DDDF29B59F}"/>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Boqii Mall</c:v>
                </c:pt>
                <c:pt idx="1">
                  <c:v>3rd Party E-commerce Platforms</c:v>
                </c:pt>
              </c:strCache>
            </c:strRef>
          </c:cat>
          <c:val>
            <c:numRef>
              <c:f>工作表1!$B$2:$B$3</c:f>
              <c:numCache>
                <c:formatCode>General</c:formatCode>
                <c:ptCount val="2"/>
                <c:pt idx="0">
                  <c:v>385.6</c:v>
                </c:pt>
                <c:pt idx="1">
                  <c:v>617.6</c:v>
                </c:pt>
              </c:numCache>
            </c:numRef>
          </c:val>
          <c:extLst>
            <c:ext xmlns:c16="http://schemas.microsoft.com/office/drawing/2014/chart" uri="{C3380CC4-5D6E-409C-BE32-E72D297353CC}">
              <c16:uniqueId val="{00000004-9FD5-4F62-8876-46DDDF29B59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sz="800"/>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49033440001901E-2"/>
          <c:y val="8.7399352244106498E-2"/>
          <c:w val="0.97495593477752296"/>
          <c:h val="0.67454290862981403"/>
        </c:manualLayout>
      </c:layout>
      <c:barChart>
        <c:barDir val="col"/>
        <c:grouping val="clustered"/>
        <c:varyColors val="0"/>
        <c:ser>
          <c:idx val="1"/>
          <c:order val="0"/>
          <c:tx>
            <c:strRef>
              <c:f>工作表1!$C$1</c:f>
              <c:strCache>
                <c:ptCount val="1"/>
                <c:pt idx="0">
                  <c:v>數列 2</c:v>
                </c:pt>
              </c:strCache>
            </c:strRef>
          </c:tx>
          <c:spPr>
            <a:solidFill>
              <a:schemeClr val="accent2"/>
            </a:solidFill>
            <a:ln>
              <a:noFill/>
            </a:ln>
            <a:effectLst/>
          </c:spPr>
          <c:invertIfNegative val="0"/>
          <c:dPt>
            <c:idx val="0"/>
            <c:invertIfNegative val="0"/>
            <c:bubble3D val="0"/>
            <c:spPr>
              <a:solidFill>
                <a:srgbClr val="BAD981"/>
              </a:solidFill>
              <a:ln>
                <a:noFill/>
              </a:ln>
              <a:effectLst/>
            </c:spPr>
            <c:extLst>
              <c:ext xmlns:c16="http://schemas.microsoft.com/office/drawing/2014/chart" uri="{C3380CC4-5D6E-409C-BE32-E72D297353CC}">
                <c16:uniqueId val="{00000003-440C-474E-86A8-8E6AC88755AE}"/>
              </c:ext>
            </c:extLst>
          </c:dPt>
          <c:dPt>
            <c:idx val="1"/>
            <c:invertIfNegative val="0"/>
            <c:bubble3D val="0"/>
            <c:spPr>
              <a:solidFill>
                <a:srgbClr val="BAD981"/>
              </a:solidFill>
              <a:ln>
                <a:noFill/>
              </a:ln>
              <a:effectLst/>
            </c:spPr>
            <c:extLst>
              <c:ext xmlns:c16="http://schemas.microsoft.com/office/drawing/2014/chart" uri="{C3380CC4-5D6E-409C-BE32-E72D297353CC}">
                <c16:uniqueId val="{00000004-440C-474E-86A8-8E6AC88755AE}"/>
              </c:ext>
            </c:extLst>
          </c:dPt>
          <c:dPt>
            <c:idx val="2"/>
            <c:invertIfNegative val="0"/>
            <c:bubble3D val="0"/>
            <c:spPr>
              <a:solidFill>
                <a:srgbClr val="76C03A"/>
              </a:solidFill>
              <a:ln>
                <a:noFill/>
              </a:ln>
              <a:effectLst/>
            </c:spPr>
            <c:extLst>
              <c:ext xmlns:c16="http://schemas.microsoft.com/office/drawing/2014/chart" uri="{C3380CC4-5D6E-409C-BE32-E72D297353CC}">
                <c16:uniqueId val="{00000002-440C-474E-86A8-8E6AC88755AE}"/>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440C-474E-86A8-8E6AC88755AE}"/>
                </c:ext>
              </c:extLst>
            </c:dLbl>
            <c:dLbl>
              <c:idx val="1"/>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4-440C-474E-86A8-8E6AC88755AE}"/>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工作表1!$A$2:$A$4</c:f>
              <c:strCache>
                <c:ptCount val="3"/>
                <c:pt idx="0">
                  <c:v>FY20</c:v>
                </c:pt>
                <c:pt idx="1">
                  <c:v>FY21</c:v>
                </c:pt>
                <c:pt idx="2">
                  <c:v>FY22</c:v>
                </c:pt>
              </c:strCache>
            </c:strRef>
          </c:cat>
          <c:val>
            <c:numRef>
              <c:f>工作表1!$C$2:$C$4</c:f>
              <c:numCache>
                <c:formatCode>General</c:formatCode>
                <c:ptCount val="3"/>
                <c:pt idx="0">
                  <c:v>2.7</c:v>
                </c:pt>
                <c:pt idx="1">
                  <c:v>7.8</c:v>
                </c:pt>
                <c:pt idx="2">
                  <c:v>49.1</c:v>
                </c:pt>
              </c:numCache>
            </c:numRef>
          </c:val>
          <c:extLst>
            <c:ext xmlns:c16="http://schemas.microsoft.com/office/drawing/2014/chart" uri="{C3380CC4-5D6E-409C-BE32-E72D297353CC}">
              <c16:uniqueId val="{00000001-440C-474E-86A8-8E6AC88755AE}"/>
            </c:ext>
          </c:extLst>
        </c:ser>
        <c:dLbls>
          <c:showLegendKey val="0"/>
          <c:showVal val="1"/>
          <c:showCatName val="0"/>
          <c:showSerName val="0"/>
          <c:showPercent val="0"/>
          <c:showBubbleSize val="0"/>
        </c:dLbls>
        <c:gapWidth val="150"/>
        <c:axId val="79250863"/>
        <c:axId val="79239631"/>
      </c:barChart>
      <c:catAx>
        <c:axId val="7925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9239631"/>
        <c:crosses val="autoZero"/>
        <c:auto val="1"/>
        <c:lblAlgn val="ctr"/>
        <c:lblOffset val="100"/>
        <c:noMultiLvlLbl val="0"/>
      </c:catAx>
      <c:valAx>
        <c:axId val="79239631"/>
        <c:scaling>
          <c:orientation val="minMax"/>
        </c:scaling>
        <c:delete val="1"/>
        <c:axPos val="l"/>
        <c:numFmt formatCode="General" sourceLinked="1"/>
        <c:majorTickMark val="none"/>
        <c:minorTickMark val="none"/>
        <c:tickLblPos val="nextTo"/>
        <c:crossAx val="79250863"/>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62666206671497E-2"/>
          <c:y val="0.22462888967393527"/>
          <c:w val="0.93287466758665705"/>
          <c:h val="0.64639874849226531"/>
        </c:manualLayout>
      </c:layout>
      <c:barChart>
        <c:barDir val="col"/>
        <c:grouping val="clustered"/>
        <c:varyColors val="0"/>
        <c:ser>
          <c:idx val="0"/>
          <c:order val="0"/>
          <c:tx>
            <c:strRef>
              <c:f>Sheet1!$B$1</c:f>
              <c:strCache>
                <c:ptCount val="1"/>
                <c:pt idx="0">
                  <c:v>ARPU</c:v>
                </c:pt>
              </c:strCache>
            </c:strRef>
          </c:tx>
          <c:spPr>
            <a:solidFill>
              <a:srgbClr val="76C03A"/>
            </a:solidFill>
            <a:ln>
              <a:noFill/>
            </a:ln>
            <a:effectLst/>
          </c:spPr>
          <c:invertIfNegative val="0"/>
          <c:dPt>
            <c:idx val="0"/>
            <c:invertIfNegative val="0"/>
            <c:bubble3D val="0"/>
            <c:spPr>
              <a:solidFill>
                <a:srgbClr val="76C03A"/>
              </a:solidFill>
              <a:ln>
                <a:noFill/>
              </a:ln>
              <a:effectLst/>
            </c:spPr>
            <c:extLst>
              <c:ext xmlns:c16="http://schemas.microsoft.com/office/drawing/2014/chart" uri="{C3380CC4-5D6E-409C-BE32-E72D297353CC}">
                <c16:uniqueId val="{00000000-5620-4106-AE4E-13D41107DF57}"/>
              </c:ext>
            </c:extLst>
          </c:dPt>
          <c:dPt>
            <c:idx val="1"/>
            <c:invertIfNegative val="0"/>
            <c:bubble3D val="0"/>
            <c:extLst>
              <c:ext xmlns:c16="http://schemas.microsoft.com/office/drawing/2014/chart" uri="{C3380CC4-5D6E-409C-BE32-E72D297353CC}">
                <c16:uniqueId val="{00000001-5620-4106-AE4E-13D41107DF57}"/>
              </c:ext>
            </c:extLst>
          </c:dPt>
          <c:dPt>
            <c:idx val="2"/>
            <c:invertIfNegative val="0"/>
            <c:bubble3D val="0"/>
            <c:spPr>
              <a:solidFill>
                <a:srgbClr val="269DD8"/>
              </a:solidFill>
              <a:ln>
                <a:noFill/>
              </a:ln>
              <a:effectLst/>
            </c:spPr>
            <c:extLst>
              <c:ext xmlns:c16="http://schemas.microsoft.com/office/drawing/2014/chart" uri="{C3380CC4-5D6E-409C-BE32-E72D297353CC}">
                <c16:uniqueId val="{00000003-5620-4106-AE4E-13D41107DF57}"/>
              </c:ext>
            </c:extLst>
          </c:dPt>
          <c:dPt>
            <c:idx val="3"/>
            <c:invertIfNegative val="0"/>
            <c:bubble3D val="0"/>
            <c:spPr>
              <a:solidFill>
                <a:srgbClr val="269DD8"/>
              </a:solidFill>
              <a:ln>
                <a:noFill/>
              </a:ln>
              <a:effectLst/>
            </c:spPr>
            <c:extLst>
              <c:ext xmlns:c16="http://schemas.microsoft.com/office/drawing/2014/chart" uri="{C3380CC4-5D6E-409C-BE32-E72D297353CC}">
                <c16:uniqueId val="{00000005-5620-4106-AE4E-13D41107DF57}"/>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4"/>
                <c:pt idx="0">
                  <c:v>FY21</c:v>
                </c:pt>
                <c:pt idx="1">
                  <c:v>FY22</c:v>
                </c:pt>
                <c:pt idx="2">
                  <c:v>4QFY21</c:v>
                </c:pt>
                <c:pt idx="3">
                  <c:v>4QFY22</c:v>
                </c:pt>
              </c:strCache>
            </c:strRef>
          </c:cat>
          <c:val>
            <c:numRef>
              <c:f>Sheet1!$B$2:$B$10</c:f>
              <c:numCache>
                <c:formatCode>0</c:formatCode>
                <c:ptCount val="4"/>
                <c:pt idx="0">
                  <c:v>635</c:v>
                </c:pt>
                <c:pt idx="1">
                  <c:v>581</c:v>
                </c:pt>
                <c:pt idx="2">
                  <c:v>419</c:v>
                </c:pt>
                <c:pt idx="3">
                  <c:v>399</c:v>
                </c:pt>
              </c:numCache>
            </c:numRef>
          </c:val>
          <c:extLst>
            <c:ext xmlns:c16="http://schemas.microsoft.com/office/drawing/2014/chart" uri="{C3380CC4-5D6E-409C-BE32-E72D297353CC}">
              <c16:uniqueId val="{00000006-5620-4106-AE4E-13D41107DF57}"/>
            </c:ext>
          </c:extLst>
        </c:ser>
        <c:dLbls>
          <c:showLegendKey val="0"/>
          <c:showVal val="0"/>
          <c:showCatName val="0"/>
          <c:showSerName val="0"/>
          <c:showPercent val="0"/>
          <c:showBubbleSize val="0"/>
        </c:dLbls>
        <c:gapWidth val="219"/>
        <c:overlap val="-27"/>
        <c:axId val="140966400"/>
        <c:axId val="127194752"/>
      </c:barChart>
      <c:catAx>
        <c:axId val="1409664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zh-CN"/>
          </a:p>
        </c:txPr>
        <c:crossAx val="127194752"/>
        <c:crosses val="autoZero"/>
        <c:auto val="1"/>
        <c:lblAlgn val="ctr"/>
        <c:lblOffset val="100"/>
        <c:noMultiLvlLbl val="0"/>
      </c:catAx>
      <c:valAx>
        <c:axId val="127194752"/>
        <c:scaling>
          <c:orientation val="minMax"/>
          <c:max val="610"/>
          <c:min val="0"/>
        </c:scaling>
        <c:delete val="1"/>
        <c:axPos val="l"/>
        <c:numFmt formatCode="0" sourceLinked="1"/>
        <c:majorTickMark val="out"/>
        <c:minorTickMark val="none"/>
        <c:tickLblPos val="nextTo"/>
        <c:crossAx val="140966400"/>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FY21</c:v>
                </c:pt>
              </c:strCache>
            </c:strRef>
          </c:tx>
          <c:spPr>
            <a:solidFill>
              <a:srgbClr val="6DCEE5"/>
            </a:solidFill>
            <a:ln w="9525" cap="flat" cmpd="sng" algn="ctr">
              <a:noFill/>
              <a:round/>
            </a:ln>
            <a:effectLst/>
          </c:spPr>
          <c:invertIfNegative val="0"/>
          <c:dPt>
            <c:idx val="0"/>
            <c:invertIfNegative val="0"/>
            <c:bubble3D val="0"/>
            <c:spPr>
              <a:solidFill>
                <a:srgbClr val="6DCEE5"/>
              </a:solidFill>
              <a:ln w="9525" cap="flat" cmpd="sng" algn="ctr">
                <a:noFill/>
                <a:round/>
              </a:ln>
              <a:effectLst/>
            </c:spPr>
            <c:extLst>
              <c:ext xmlns:c16="http://schemas.microsoft.com/office/drawing/2014/chart" uri="{C3380CC4-5D6E-409C-BE32-E72D297353CC}">
                <c16:uniqueId val="{00000001-3466-4F11-83FA-A3161D7A4945}"/>
              </c:ext>
            </c:extLst>
          </c:dPt>
          <c:dPt>
            <c:idx val="1"/>
            <c:invertIfNegative val="0"/>
            <c:bubble3D val="0"/>
            <c:spPr>
              <a:solidFill>
                <a:srgbClr val="6DCEE5"/>
              </a:solidFill>
              <a:ln w="9525" cap="flat" cmpd="sng" algn="ctr">
                <a:noFill/>
                <a:round/>
              </a:ln>
              <a:effectLst/>
            </c:spPr>
            <c:extLst>
              <c:ext xmlns:c16="http://schemas.microsoft.com/office/drawing/2014/chart" uri="{C3380CC4-5D6E-409C-BE32-E72D297353CC}">
                <c16:uniqueId val="{00000003-3466-4F11-83FA-A3161D7A4945}"/>
              </c:ext>
            </c:extLst>
          </c:dPt>
          <c:dPt>
            <c:idx val="2"/>
            <c:invertIfNegative val="0"/>
            <c:bubble3D val="0"/>
            <c:spPr>
              <a:solidFill>
                <a:srgbClr val="6DCEE5"/>
              </a:solidFill>
              <a:ln w="9525" cap="flat" cmpd="sng" algn="ctr">
                <a:noFill/>
                <a:round/>
              </a:ln>
              <a:effectLst/>
            </c:spPr>
            <c:extLst>
              <c:ext xmlns:c16="http://schemas.microsoft.com/office/drawing/2014/chart" uri="{C3380CC4-5D6E-409C-BE32-E72D297353CC}">
                <c16:uniqueId val="{00000005-3466-4F11-83FA-A3161D7A4945}"/>
              </c:ext>
            </c:extLst>
          </c:dPt>
          <c:dPt>
            <c:idx val="3"/>
            <c:invertIfNegative val="0"/>
            <c:bubble3D val="0"/>
            <c:spPr>
              <a:solidFill>
                <a:srgbClr val="6DCEE5"/>
              </a:solidFill>
              <a:ln w="9525" cap="flat" cmpd="sng" algn="ctr">
                <a:noFill/>
                <a:round/>
              </a:ln>
              <a:effectLst/>
            </c:spPr>
            <c:extLst>
              <c:ext xmlns:c16="http://schemas.microsoft.com/office/drawing/2014/chart" uri="{C3380CC4-5D6E-409C-BE32-E72D297353CC}">
                <c16:uniqueId val="{00000007-3466-4F11-83FA-A3161D7A4945}"/>
              </c:ext>
            </c:extLst>
          </c:dPt>
          <c:dPt>
            <c:idx val="4"/>
            <c:invertIfNegative val="0"/>
            <c:bubble3D val="0"/>
            <c:spPr>
              <a:solidFill>
                <a:srgbClr val="6DCEE5"/>
              </a:solidFill>
              <a:ln w="9525" cap="flat" cmpd="sng" algn="ctr">
                <a:noFill/>
                <a:round/>
              </a:ln>
              <a:effectLst/>
            </c:spPr>
            <c:extLst>
              <c:ext xmlns:c16="http://schemas.microsoft.com/office/drawing/2014/chart" uri="{C3380CC4-5D6E-409C-BE32-E72D297353CC}">
                <c16:uniqueId val="{00000009-3466-4F11-83FA-A3161D7A4945}"/>
              </c:ext>
            </c:extLst>
          </c:dPt>
          <c:dPt>
            <c:idx val="5"/>
            <c:invertIfNegative val="0"/>
            <c:bubble3D val="0"/>
            <c:spPr>
              <a:solidFill>
                <a:srgbClr val="6DCEE5"/>
              </a:solidFill>
              <a:ln w="9525" cap="flat" cmpd="sng" algn="ctr">
                <a:noFill/>
                <a:round/>
              </a:ln>
              <a:effectLst/>
            </c:spPr>
            <c:extLst>
              <c:ext xmlns:c16="http://schemas.microsoft.com/office/drawing/2014/chart" uri="{C3380CC4-5D6E-409C-BE32-E72D297353CC}">
                <c16:uniqueId val="{0000000B-3466-4F11-83FA-A3161D7A4945}"/>
              </c:ext>
            </c:extLst>
          </c:dPt>
          <c:dLbls>
            <c:dLbl>
              <c:idx val="4"/>
              <c:tx>
                <c:rich>
                  <a:bodyPr/>
                  <a:lstStyle/>
                  <a:p>
                    <a:r>
                      <a:rPr lang="en-US" altLang="zh-HK"/>
                      <a:t>1.52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66-4F11-83FA-A3161D7A4945}"/>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Sheet1!$A$2:$A$5</c:f>
              <c:strCache>
                <c:ptCount val="4"/>
                <c:pt idx="0">
                  <c:v>1Q
FY21</c:v>
                </c:pt>
                <c:pt idx="1">
                  <c:v>2Q
FY21</c:v>
                </c:pt>
                <c:pt idx="2">
                  <c:v>3Q
FY21</c:v>
                </c:pt>
                <c:pt idx="3">
                  <c:v>4Q
FY21</c:v>
                </c:pt>
              </c:strCache>
            </c:strRef>
          </c:cat>
          <c:val>
            <c:numRef>
              <c:f>Sheet1!$B$2:$B$5</c:f>
              <c:numCache>
                <c:formatCode>General</c:formatCode>
                <c:ptCount val="4"/>
                <c:pt idx="0" formatCode="0.00">
                  <c:v>1.29</c:v>
                </c:pt>
                <c:pt idx="1">
                  <c:v>1.32</c:v>
                </c:pt>
                <c:pt idx="2">
                  <c:v>1.52</c:v>
                </c:pt>
                <c:pt idx="3" formatCode="0.00">
                  <c:v>1.32</c:v>
                </c:pt>
              </c:numCache>
            </c:numRef>
          </c:val>
          <c:extLst>
            <c:ext xmlns:c16="http://schemas.microsoft.com/office/drawing/2014/chart" uri="{C3380CC4-5D6E-409C-BE32-E72D297353CC}">
              <c16:uniqueId val="{0000000C-3466-4F11-83FA-A3161D7A4945}"/>
            </c:ext>
          </c:extLst>
        </c:ser>
        <c:dLbls>
          <c:showLegendKey val="0"/>
          <c:showVal val="0"/>
          <c:showCatName val="0"/>
          <c:showSerName val="0"/>
          <c:showPercent val="0"/>
          <c:showBubbleSize val="0"/>
        </c:dLbls>
        <c:gapWidth val="219"/>
        <c:axId val="127642624"/>
        <c:axId val="127196480"/>
      </c:barChart>
      <c:catAx>
        <c:axId val="12764262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spc="20" baseline="0">
                <a:solidFill>
                  <a:schemeClr val="tx1"/>
                </a:solidFill>
                <a:latin typeface="Arial" panose="020B0604020202020204" pitchFamily="34" charset="0"/>
                <a:ea typeface="+mn-ea"/>
                <a:cs typeface="Arial" panose="020B0604020202020204" pitchFamily="34" charset="0"/>
              </a:defRPr>
            </a:pPr>
            <a:endParaRPr lang="zh-CN"/>
          </a:p>
        </c:txPr>
        <c:crossAx val="127196480"/>
        <c:crosses val="autoZero"/>
        <c:auto val="1"/>
        <c:lblAlgn val="ctr"/>
        <c:lblOffset val="100"/>
        <c:noMultiLvlLbl val="0"/>
      </c:catAx>
      <c:valAx>
        <c:axId val="127196480"/>
        <c:scaling>
          <c:orientation val="minMax"/>
          <c:max val="2.5"/>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zh-CN" sz="100" b="0" i="0" u="none" strike="noStrike" kern="1200" spc="20" baseline="0">
                <a:solidFill>
                  <a:schemeClr val="bg1"/>
                </a:solidFill>
                <a:latin typeface="+mn-lt"/>
                <a:ea typeface="+mn-ea"/>
                <a:cs typeface="+mn-cs"/>
              </a:defRPr>
            </a:pPr>
            <a:endParaRPr lang="zh-CN"/>
          </a:p>
        </c:txPr>
        <c:crossAx val="127642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80152"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t" anchorCtr="0" compatLnSpc="1"/>
          <a:lstStyle>
            <a:lvl1pPr algn="l" defTabSz="882650">
              <a:defRPr sz="1100" smtClean="0"/>
            </a:lvl1pPr>
          </a:lstStyle>
          <a:p>
            <a:pPr>
              <a:defRPr/>
            </a:pPr>
            <a:endParaRPr lang="en-US"/>
          </a:p>
        </p:txBody>
      </p:sp>
      <p:sp>
        <p:nvSpPr>
          <p:cNvPr id="31747" name="Rectangle 3"/>
          <p:cNvSpPr>
            <a:spLocks noGrp="1" noChangeArrowheads="1"/>
          </p:cNvSpPr>
          <p:nvPr>
            <p:ph type="dt" sz="quarter" idx="1"/>
          </p:nvPr>
        </p:nvSpPr>
        <p:spPr bwMode="auto">
          <a:xfrm>
            <a:off x="4135050" y="0"/>
            <a:ext cx="3180151"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t" anchorCtr="0" compatLnSpc="1"/>
          <a:lstStyle>
            <a:lvl1pPr algn="r" defTabSz="882650">
              <a:defRPr sz="1100" smtClean="0"/>
            </a:lvl1pPr>
          </a:lstStyle>
          <a:p>
            <a:pPr>
              <a:defRPr/>
            </a:pPr>
            <a:endParaRPr lang="en-US"/>
          </a:p>
        </p:txBody>
      </p:sp>
      <p:sp>
        <p:nvSpPr>
          <p:cNvPr id="31748" name="Rectangle 4"/>
          <p:cNvSpPr>
            <a:spLocks noGrp="1" noChangeArrowheads="1"/>
          </p:cNvSpPr>
          <p:nvPr>
            <p:ph type="ftr" sz="quarter" idx="2"/>
          </p:nvPr>
        </p:nvSpPr>
        <p:spPr bwMode="auto">
          <a:xfrm>
            <a:off x="0" y="9129035"/>
            <a:ext cx="3180152"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b" anchorCtr="0" compatLnSpc="1"/>
          <a:lstStyle>
            <a:lvl1pPr algn="l" defTabSz="882650">
              <a:defRPr sz="1100" smtClean="0"/>
            </a:lvl1pPr>
          </a:lstStyle>
          <a:p>
            <a:pPr>
              <a:defRPr/>
            </a:pPr>
            <a:endParaRPr lang="en-US"/>
          </a:p>
        </p:txBody>
      </p:sp>
      <p:sp>
        <p:nvSpPr>
          <p:cNvPr id="31749" name="Rectangle 5"/>
          <p:cNvSpPr>
            <a:spLocks noGrp="1" noChangeArrowheads="1"/>
          </p:cNvSpPr>
          <p:nvPr>
            <p:ph type="sldNum" sz="quarter" idx="3"/>
          </p:nvPr>
        </p:nvSpPr>
        <p:spPr bwMode="auto">
          <a:xfrm>
            <a:off x="4135050" y="9129035"/>
            <a:ext cx="3180151" cy="47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b" anchorCtr="0" compatLnSpc="1"/>
          <a:lstStyle>
            <a:lvl1pPr algn="r" defTabSz="882650">
              <a:defRPr sz="1100" smtClean="0"/>
            </a:lvl1pPr>
          </a:lstStyle>
          <a:p>
            <a:pPr>
              <a:defRPr/>
            </a:pPr>
            <a:fld id="{DA6835A3-9366-4C20-B248-0AC9C46AA67A}"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68215" cy="47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lstStyle>
            <a:lvl1pPr algn="l" defTabSz="898525">
              <a:defRPr sz="1100" smtClean="0"/>
            </a:lvl1pPr>
          </a:lstStyle>
          <a:p>
            <a:pPr>
              <a:defRPr/>
            </a:pPr>
            <a:endParaRPr lang="en-US"/>
          </a:p>
        </p:txBody>
      </p:sp>
      <p:sp>
        <p:nvSpPr>
          <p:cNvPr id="29699" name="Rectangle 3"/>
          <p:cNvSpPr>
            <a:spLocks noGrp="1" noChangeArrowheads="1"/>
          </p:cNvSpPr>
          <p:nvPr>
            <p:ph type="dt" idx="1"/>
          </p:nvPr>
        </p:nvSpPr>
        <p:spPr bwMode="auto">
          <a:xfrm>
            <a:off x="4145281" y="0"/>
            <a:ext cx="3168215" cy="47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lstStyle>
            <a:lvl1pPr algn="r" defTabSz="898525">
              <a:defRPr sz="11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058863" y="722313"/>
            <a:ext cx="5197475" cy="359886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729816" y="4560686"/>
            <a:ext cx="5855570" cy="43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9122903"/>
            <a:ext cx="3168215" cy="4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b" anchorCtr="0" compatLnSpc="1"/>
          <a:lstStyle>
            <a:lvl1pPr algn="l" defTabSz="898525">
              <a:defRPr sz="1100" smtClean="0"/>
            </a:lvl1pPr>
          </a:lstStyle>
          <a:p>
            <a:pPr>
              <a:defRPr/>
            </a:pPr>
            <a:endParaRPr lang="en-US"/>
          </a:p>
        </p:txBody>
      </p:sp>
      <p:sp>
        <p:nvSpPr>
          <p:cNvPr id="29703" name="Rectangle 7"/>
          <p:cNvSpPr>
            <a:spLocks noGrp="1" noChangeArrowheads="1"/>
          </p:cNvSpPr>
          <p:nvPr>
            <p:ph type="sldNum" sz="quarter" idx="5"/>
          </p:nvPr>
        </p:nvSpPr>
        <p:spPr bwMode="auto">
          <a:xfrm>
            <a:off x="4145281" y="9122903"/>
            <a:ext cx="3168215" cy="4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b" anchorCtr="0" compatLnSpc="1"/>
          <a:lstStyle>
            <a:lvl1pPr algn="r" defTabSz="898525">
              <a:defRPr sz="1100" smtClean="0"/>
            </a:lvl1pPr>
          </a:lstStyle>
          <a:p>
            <a:pPr>
              <a:defRPr/>
            </a:pPr>
            <a:fld id="{C0C428FF-E08F-45DE-BAC9-258D4444EC10}" type="slidenum">
              <a:rPr lang="en-US"/>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124" charset="-128"/>
        <a:cs typeface="Geneva" panose="020B050303040404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124" charset="-128"/>
        <a:cs typeface="Geneva" panose="020B050303040404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124" charset="-128"/>
        <a:cs typeface="Geneva" panose="020B050303040404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124" charset="-128"/>
        <a:cs typeface="Geneva" panose="020B050303040404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anose="020B0300000000000000" pitchFamily="124" charset="-128"/>
        <a:cs typeface="Geneva" panose="020B05030304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0C428FF-E08F-45DE-BAC9-258D4444EC1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43275" y="846138"/>
            <a:ext cx="3298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Seasonality:</a:t>
            </a:r>
            <a:r>
              <a:rPr kumimoji="1" lang="zh-CN" altLang="en-US"/>
              <a:t> </a:t>
            </a:r>
            <a:r>
              <a:rPr kumimoji="1" lang="en-US" altLang="zh-CN"/>
              <a:t>1Q22</a:t>
            </a:r>
            <a:r>
              <a:rPr kumimoji="1" lang="zh-CN" altLang="en-US"/>
              <a:t> </a:t>
            </a:r>
            <a:r>
              <a:rPr kumimoji="1" lang="en-US" altLang="zh-CN"/>
              <a:t>AOV</a:t>
            </a:r>
            <a:r>
              <a:rPr kumimoji="1" lang="zh-CN" altLang="en-US"/>
              <a:t> </a:t>
            </a:r>
            <a:r>
              <a:rPr kumimoji="1" lang="en-US" altLang="zh-CN"/>
              <a:t>=</a:t>
            </a:r>
            <a:r>
              <a:rPr kumimoji="1" lang="zh-CN" altLang="en-US"/>
              <a:t> </a:t>
            </a:r>
            <a:r>
              <a:rPr kumimoji="1" lang="en-US" altLang="zh-CN"/>
              <a:t>323,ARPU</a:t>
            </a:r>
            <a:r>
              <a:rPr kumimoji="1" lang="zh-CN" altLang="en-US"/>
              <a:t> </a:t>
            </a:r>
            <a:r>
              <a:rPr kumimoji="1" lang="en-US" altLang="zh-CN"/>
              <a:t>=</a:t>
            </a:r>
            <a:r>
              <a:rPr kumimoji="1" lang="zh-CN" altLang="en-US"/>
              <a:t> </a:t>
            </a:r>
            <a:r>
              <a:rPr kumimoji="1" lang="en-US" altLang="zh-CN"/>
              <a:t>481;</a:t>
            </a:r>
            <a:r>
              <a:rPr kumimoji="1" lang="zh-CN" altLang="en-US"/>
              <a:t> </a:t>
            </a:r>
            <a:r>
              <a:rPr kumimoji="1" lang="en-US" altLang="zh-CN"/>
              <a:t>3QFY21</a:t>
            </a:r>
            <a:r>
              <a:rPr kumimoji="1" lang="zh-CN" altLang="en-US"/>
              <a:t> </a:t>
            </a:r>
            <a:r>
              <a:rPr kumimoji="1" lang="en-US" altLang="zh-CN"/>
              <a:t>AOV</a:t>
            </a:r>
            <a:r>
              <a:rPr kumimoji="1" lang="zh-CN" altLang="en-US"/>
              <a:t> </a:t>
            </a:r>
            <a:r>
              <a:rPr kumimoji="1" lang="en-US" altLang="zh-CN"/>
              <a:t>=</a:t>
            </a:r>
            <a:r>
              <a:rPr kumimoji="1" lang="zh-CN" altLang="en-US"/>
              <a:t> </a:t>
            </a:r>
            <a:r>
              <a:rPr kumimoji="1" lang="en-US" altLang="zh-CN"/>
              <a:t>315,</a:t>
            </a:r>
            <a:r>
              <a:rPr kumimoji="1" lang="zh-CN" altLang="en-US"/>
              <a:t> </a:t>
            </a:r>
            <a:r>
              <a:rPr kumimoji="1" lang="en-US" altLang="zh-CN"/>
              <a:t>ARPU</a:t>
            </a:r>
            <a:r>
              <a:rPr kumimoji="1" lang="zh-CN" altLang="en-US"/>
              <a:t> </a:t>
            </a:r>
            <a:r>
              <a:rPr kumimoji="1" lang="en-US" altLang="zh-CN"/>
              <a:t>=</a:t>
            </a:r>
            <a:r>
              <a:rPr kumimoji="1" lang="zh-CN" altLang="en-US"/>
              <a:t> </a:t>
            </a:r>
            <a:r>
              <a:rPr kumimoji="1" lang="en-US" altLang="zh-CN"/>
              <a:t>504</a:t>
            </a:r>
          </a:p>
        </p:txBody>
      </p:sp>
      <p:sp>
        <p:nvSpPr>
          <p:cNvPr id="4" name="灯片编号占位符 3"/>
          <p:cNvSpPr>
            <a:spLocks noGrp="1"/>
          </p:cNvSpPr>
          <p:nvPr>
            <p:ph type="sldNum" sz="quarter" idx="5"/>
          </p:nvPr>
        </p:nvSpPr>
        <p:spPr/>
        <p:txBody>
          <a:bodyPr/>
          <a:lstStyle/>
          <a:p>
            <a:pPr>
              <a:defRPr/>
            </a:pPr>
            <a:fld id="{C0C428FF-E08F-45DE-BAC9-258D4444EC10}"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43275" y="846138"/>
            <a:ext cx="3298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extLst>
      <p:ext uri="{BB962C8B-B14F-4D97-AF65-F5344CB8AC3E}">
        <p14:creationId xmlns:p14="http://schemas.microsoft.com/office/powerpoint/2010/main" val="87223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43275" y="846138"/>
            <a:ext cx="3298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extLst>
      <p:ext uri="{BB962C8B-B14F-4D97-AF65-F5344CB8AC3E}">
        <p14:creationId xmlns:p14="http://schemas.microsoft.com/office/powerpoint/2010/main" val="150348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43275" y="846138"/>
            <a:ext cx="3298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extLst>
      <p:ext uri="{BB962C8B-B14F-4D97-AF65-F5344CB8AC3E}">
        <p14:creationId xmlns:p14="http://schemas.microsoft.com/office/powerpoint/2010/main" val="334291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43275" y="846138"/>
            <a:ext cx="3298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extLst>
      <p:ext uri="{BB962C8B-B14F-4D97-AF65-F5344CB8AC3E}">
        <p14:creationId xmlns:p14="http://schemas.microsoft.com/office/powerpoint/2010/main" val="220325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343275" y="846138"/>
            <a:ext cx="3298825" cy="2284412"/>
          </a:xfrm>
          <a:prstGeom prst="rect">
            <a:avLst/>
          </a:prstGeom>
          <a:noFill/>
          <a:ln w="12700">
            <a:solidFill>
              <a:prstClr val="black"/>
            </a:solidFill>
          </a:ln>
        </p:spPr>
      </p:sp>
      <p:sp>
        <p:nvSpPr>
          <p:cNvPr id="3" name="备注占位符 2"/>
          <p:cNvSpPr>
            <a:spLocks noGrp="1"/>
          </p:cNvSpPr>
          <p:nvPr>
            <p:ph type="body" idx="1"/>
          </p:nvPr>
        </p:nvSpPr>
        <p:spPr>
          <a:xfrm>
            <a:off x="997913" y="3258373"/>
            <a:ext cx="7989680" cy="2665354"/>
          </a:xfrm>
          <a:prstGeom prst="rect">
            <a:avLst/>
          </a:prstGeom>
        </p:spPr>
        <p:txBody>
          <a:bodyPr/>
          <a:lstStyle/>
          <a:p>
            <a:endParaRPr kumimoji="1" lang="zh-CN" altLang="en-US"/>
          </a:p>
        </p:txBody>
      </p:sp>
    </p:spTree>
    <p:extLst>
      <p:ext uri="{BB962C8B-B14F-4D97-AF65-F5344CB8AC3E}">
        <p14:creationId xmlns:p14="http://schemas.microsoft.com/office/powerpoint/2010/main" val="130925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1.tif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5089358" y="4832595"/>
            <a:ext cx="4497136"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5089358" y="4291730"/>
            <a:ext cx="4497136"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stretch>
            <a:fillRect/>
          </a:stretch>
        </p:blipFill>
        <p:spPr bwMode="gray">
          <a:xfrm>
            <a:off x="7456515" y="3224463"/>
            <a:ext cx="2122293" cy="6959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80213" y="1295400"/>
            <a:ext cx="2973387"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3477418"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52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5105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HeadingBox25" descr="&lt;tags&gt;&lt;tag n=&quot;Format&quot; v=&quot;1&quot; /&gt;&lt;/tags&gt;" hidden="1"/>
          <p:cNvSpPr>
            <a:spLocks noGrp="1"/>
          </p:cNvSpPr>
          <p:nvPr>
            <p:ph type="body" sz="quarter" idx="50"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1" name="ObjectBox24" descr="&lt;tags&gt;&lt;tag n=&quot;BulletInfo&quot; v=&quot;Standard&quot; /&gt;&lt;tag n=&quot;Format&quot; v=&quot;1&quot; /&gt;&lt;/tags&gt;" hidden="1"/>
          <p:cNvSpPr>
            <a:spLocks noGrp="1"/>
          </p:cNvSpPr>
          <p:nvPr>
            <p:ph sz="quarter" idx="51"/>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HeadingBox24" descr="&lt;tags&gt;&lt;tag n=&quot;Format&quot; v=&quot;1&quot; /&gt;&lt;/tags&gt;" hidden="1"/>
          <p:cNvSpPr>
            <a:spLocks noGrp="1"/>
          </p:cNvSpPr>
          <p:nvPr>
            <p:ph type="body" sz="quarter" idx="52"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3" name="ObjectBox23" descr="&lt;tags&gt;&lt;tag n=&quot;BulletInfo&quot; v=&quot;Standard&quot; /&gt;&lt;tag n=&quot;Format&quot; v=&quot;1&quot; /&gt;&lt;/tags&gt;" hidden="1"/>
          <p:cNvSpPr>
            <a:spLocks noGrp="1"/>
          </p:cNvSpPr>
          <p:nvPr>
            <p:ph sz="quarter" idx="53"/>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HeadingBox23" descr="&lt;tags&gt;&lt;tag n=&quot;Format&quot; v=&quot;1&quot; /&gt;&lt;/tags&gt;" hidden="1"/>
          <p:cNvSpPr>
            <a:spLocks noGrp="1"/>
          </p:cNvSpPr>
          <p:nvPr>
            <p:ph type="body" sz="quarter" idx="54"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5" name="ObjectBox22" descr="&lt;tags&gt;&lt;tag n=&quot;BulletInfo&quot; v=&quot;Standard&quot; /&gt;&lt;tag n=&quot;Format&quot; v=&quot;1&quot; /&gt;&lt;/tags&gt;" hidden="1"/>
          <p:cNvSpPr>
            <a:spLocks noGrp="1"/>
          </p:cNvSpPr>
          <p:nvPr>
            <p:ph sz="quarter" idx="55"/>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HeadingBox22" descr="&lt;tags&gt;&lt;tag n=&quot;Format&quot; v=&quot;1&quot; /&gt;&lt;/tags&gt;" hidden="1"/>
          <p:cNvSpPr>
            <a:spLocks noGrp="1"/>
          </p:cNvSpPr>
          <p:nvPr>
            <p:ph type="body" sz="quarter" idx="56"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7" name="ObjectBox21" descr="&lt;tags&gt;&lt;tag n=&quot;BulletInfo&quot; v=&quot;Standard&quot; /&gt;&lt;tag n=&quot;Format&quot; v=&quot;1&quot; /&gt;&lt;/tags&gt;" hidden="1"/>
          <p:cNvSpPr>
            <a:spLocks noGrp="1"/>
          </p:cNvSpPr>
          <p:nvPr>
            <p:ph sz="quarter" idx="57"/>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HeadingBox21" descr="&lt;tags&gt;&lt;tag n=&quot;Format&quot; v=&quot;1&quot; /&gt;&lt;/tags&gt;" hidden="1"/>
          <p:cNvSpPr>
            <a:spLocks noGrp="1"/>
          </p:cNvSpPr>
          <p:nvPr>
            <p:ph type="body" sz="quarter" idx="58"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49" name="ObjectBox20" descr="&lt;tags&gt;&lt;tag n=&quot;BulletInfo&quot; v=&quot;Standard&quot; /&gt;&lt;tag n=&quot;Format&quot; v=&quot;1&quot; /&gt;&lt;/tags&gt;" hidden="1"/>
          <p:cNvSpPr>
            <a:spLocks noGrp="1"/>
          </p:cNvSpPr>
          <p:nvPr>
            <p:ph sz="quarter" idx="59"/>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HeadingBox20" descr="&lt;tags&gt;&lt;tag n=&quot;Format&quot; v=&quot;1&quot; /&gt;&lt;/tags&gt;" hidden="1"/>
          <p:cNvSpPr>
            <a:spLocks noGrp="1"/>
          </p:cNvSpPr>
          <p:nvPr>
            <p:ph type="body" sz="quarter" idx="60"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1" name="ObjectBox19" descr="&lt;tags&gt;&lt;tag n=&quot;BulletInfo&quot; v=&quot;Standard&quot; /&gt;&lt;tag n=&quot;Format&quot; v=&quot;1&quot; /&gt;&lt;/tags&gt;" hidden="1"/>
          <p:cNvSpPr>
            <a:spLocks noGrp="1"/>
          </p:cNvSpPr>
          <p:nvPr>
            <p:ph sz="quarter" idx="61"/>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HeadingBox19" descr="&lt;tags&gt;&lt;tag n=&quot;Format&quot; v=&quot;1&quot; /&gt;&lt;/tags&gt;" hidden="1"/>
          <p:cNvSpPr>
            <a:spLocks noGrp="1"/>
          </p:cNvSpPr>
          <p:nvPr>
            <p:ph type="body" sz="quarter" idx="62"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3" name="ObjectBox18" descr="&lt;tags&gt;&lt;tag n=&quot;BulletInfo&quot; v=&quot;Standard&quot; /&gt;&lt;tag n=&quot;Format&quot; v=&quot;1&quot; /&gt;&lt;/tags&gt;" hidden="1"/>
          <p:cNvSpPr>
            <a:spLocks noGrp="1"/>
          </p:cNvSpPr>
          <p:nvPr>
            <p:ph sz="quarter" idx="63"/>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HeadingBox18" descr="&lt;tags&gt;&lt;tag n=&quot;Format&quot; v=&quot;1&quot; /&gt;&lt;/tags&gt;" hidden="1"/>
          <p:cNvSpPr>
            <a:spLocks noGrp="1"/>
          </p:cNvSpPr>
          <p:nvPr>
            <p:ph type="body" sz="quarter" idx="64"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5" name="ObjectBox17" descr="&lt;tags&gt;&lt;tag n=&quot;BulletInfo&quot; v=&quot;Standard&quot; /&gt;&lt;tag n=&quot;Format&quot; v=&quot;1&quot; /&gt;&lt;/tags&gt;" hidden="1"/>
          <p:cNvSpPr>
            <a:spLocks noGrp="1"/>
          </p:cNvSpPr>
          <p:nvPr>
            <p:ph sz="quarter" idx="65"/>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6" name="HeadingBox17" descr="&lt;tags&gt;&lt;tag n=&quot;Format&quot; v=&quot;1&quot; /&gt;&lt;/tags&gt;" hidden="1"/>
          <p:cNvSpPr>
            <a:spLocks noGrp="1"/>
          </p:cNvSpPr>
          <p:nvPr>
            <p:ph type="body" sz="quarter" idx="66"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6" name="ObjectBox16" descr="&lt;tags&gt;&lt;tag n=&quot;BulletInfo&quot; v=&quot;Standard&quot; /&gt;&lt;tag n=&quot;Format&quot; v=&quot;1&quot; /&gt;&lt;/tags&gt;" hidden="1"/>
          <p:cNvSpPr>
            <a:spLocks noGrp="1"/>
          </p:cNvSpPr>
          <p:nvPr>
            <p:ph sz="quarter" idx="39"/>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HeadingBox16" descr="&lt;tags&gt;&lt;tag n=&quot;Format&quot; v=&quot;1&quot; /&gt;&lt;/tags&gt;" hidden="1"/>
          <p:cNvSpPr>
            <a:spLocks noGrp="1"/>
          </p:cNvSpPr>
          <p:nvPr>
            <p:ph type="body" sz="quarter" idx="40"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8" name="ObjectBox15" descr="&lt;tags&gt;&lt;tag n=&quot;BulletInfo&quot; v=&quot;Standard&quot; /&gt;&lt;tag n=&quot;Format&quot; v=&quot;1&quot; /&gt;&lt;/tags&gt;" hidden="1"/>
          <p:cNvSpPr>
            <a:spLocks noGrp="1"/>
          </p:cNvSpPr>
          <p:nvPr>
            <p:ph sz="quarter" idx="41"/>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HeadingBox15" descr="&lt;tags&gt;&lt;tag n=&quot;Format&quot; v=&quot;1&quot; /&gt;&lt;/tags&gt;" hidden="1"/>
          <p:cNvSpPr>
            <a:spLocks noGrp="1"/>
          </p:cNvSpPr>
          <p:nvPr>
            <p:ph type="body" sz="quarter" idx="42"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1" name="ObjectBox14" descr="&lt;tags&gt;&lt;tag n=&quot;BulletInfo&quot; v=&quot;Standard&quot; /&gt;&lt;tag n=&quot;Format&quot; v=&quot;1&quot; /&gt;&lt;/tags&gt;" hidden="1"/>
          <p:cNvSpPr>
            <a:spLocks noGrp="1"/>
          </p:cNvSpPr>
          <p:nvPr>
            <p:ph sz="quarter" idx="43"/>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HeadingBox14" descr="&lt;tags&gt;&lt;tag n=&quot;Format&quot; v=&quot;1&quot; /&gt;&lt;/tags&gt;" hidden="1"/>
          <p:cNvSpPr>
            <a:spLocks noGrp="1"/>
          </p:cNvSpPr>
          <p:nvPr>
            <p:ph type="body" sz="quarter" idx="44"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3" name="ObjectBox13" descr="&lt;tags&gt;&lt;tag n=&quot;BulletInfo&quot; v=&quot;Standard&quot; /&gt;&lt;tag n=&quot;Format&quot; v=&quot;1&quot; /&gt;&lt;/tags&gt;" hidden="1"/>
          <p:cNvSpPr>
            <a:spLocks noGrp="1"/>
          </p:cNvSpPr>
          <p:nvPr>
            <p:ph sz="quarter" idx="45"/>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HeadingBox13" descr="&lt;tags&gt;&lt;tag n=&quot;Format&quot; v=&quot;1&quot; /&gt;&lt;/tags&gt;" hidden="1"/>
          <p:cNvSpPr>
            <a:spLocks noGrp="1"/>
          </p:cNvSpPr>
          <p:nvPr>
            <p:ph type="body" sz="quarter" idx="46"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5" name="ObjectBox12" descr="&lt;tags&gt;&lt;tag n=&quot;BulletInfo&quot; v=&quot;Standard&quot; /&gt;&lt;tag n=&quot;Format&quot; v=&quot;1&quot; /&gt;&lt;/tags&gt;" hidden="1"/>
          <p:cNvSpPr>
            <a:spLocks noGrp="1"/>
          </p:cNvSpPr>
          <p:nvPr>
            <p:ph sz="quarter" idx="33"/>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HeadingBox12" descr="&lt;tags&gt;&lt;tag n=&quot;Format&quot; v=&quot;1&quot; /&gt;&lt;/tags&gt;" hidden="1"/>
          <p:cNvSpPr>
            <a:spLocks noGrp="1"/>
          </p:cNvSpPr>
          <p:nvPr>
            <p:ph type="body" sz="quarter" idx="34"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7" name="ObjectBox11" descr="&lt;tags&gt;&lt;tag n=&quot;BulletInfo&quot; v=&quot;Standard&quot; /&gt;&lt;tag n=&quot;Format&quot; v=&quot;1&quot; /&gt;&lt;/tags&gt;" hidden="1"/>
          <p:cNvSpPr>
            <a:spLocks noGrp="1"/>
          </p:cNvSpPr>
          <p:nvPr>
            <p:ph sz="quarter" idx="35"/>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HeadingBox11" descr="&lt;tags&gt;&lt;tag n=&quot;Format&quot; v=&quot;1&quot; /&gt;&lt;/tags&gt;" hidden="1"/>
          <p:cNvSpPr>
            <a:spLocks noGrp="1"/>
          </p:cNvSpPr>
          <p:nvPr>
            <p:ph type="body" sz="quarter" idx="36"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19" name="ObjectBox10" descr="&lt;tags&gt;&lt;tag n=&quot;BulletInfo&quot; v=&quot;Standard&quot; /&gt;&lt;tag n=&quot;Format&quot; v=&quot;1&quot; /&gt;&lt;/tags&gt;" hidden="1"/>
          <p:cNvSpPr>
            <a:spLocks noGrp="1"/>
          </p:cNvSpPr>
          <p:nvPr>
            <p:ph sz="quarter" idx="37"/>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HeadingBox10" descr="&lt;tags&gt;&lt;tag n=&quot;Format&quot; v=&quot;1&quot; /&gt;&lt;/tags&gt;" hidden="1"/>
          <p:cNvSpPr>
            <a:spLocks noGrp="1"/>
          </p:cNvSpPr>
          <p:nvPr>
            <p:ph type="body" sz="quarter" idx="38"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1" name="ObjectBox9" descr="&lt;tags&gt;&lt;tag n=&quot;BulletInfo&quot; v=&quot;Standard&quot; /&gt;&lt;tag n=&quot;Format&quot; v=&quot;1&quot; /&gt;&lt;/tags&gt;" hidden="1"/>
          <p:cNvSpPr>
            <a:spLocks noGrp="1"/>
          </p:cNvSpPr>
          <p:nvPr>
            <p:ph sz="quarter" idx="29"/>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HeadingBox9" descr="&lt;tags&gt;&lt;tag n=&quot;Format&quot; v=&quot;1&quot; /&gt;&lt;/tags&gt;" hidden="1"/>
          <p:cNvSpPr>
            <a:spLocks noGrp="1"/>
          </p:cNvSpPr>
          <p:nvPr>
            <p:ph type="body" sz="quarter" idx="32"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3" name="ObjectBox8" descr="&lt;tags&gt;&lt;tag n=&quot;BulletInfo&quot; v=&quot;Standard&quot; /&gt;&lt;tag n=&quot;Format&quot; v=&quot;1&quot; /&gt;&lt;/tags&gt;" hidden="1"/>
          <p:cNvSpPr>
            <a:spLocks noGrp="1"/>
          </p:cNvSpPr>
          <p:nvPr>
            <p:ph sz="quarter" idx="24"/>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HeadingBox8" descr="&lt;tags&gt;&lt;tag n=&quot;Format&quot; v=&quot;1&quot; /&gt;&lt;/tags&gt;" hidden="1"/>
          <p:cNvSpPr>
            <a:spLocks noGrp="1"/>
          </p:cNvSpPr>
          <p:nvPr>
            <p:ph type="body" sz="quarter" idx="23"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5" name="ObjectBox7" descr="&lt;tags&gt;&lt;tag n=&quot;BulletInfo&quot; v=&quot;Standard&quot; /&gt;&lt;tag n=&quot;Format&quot; v=&quot;1&quot; /&gt;&lt;/tags&gt;" hidden="1"/>
          <p:cNvSpPr>
            <a:spLocks noGrp="1"/>
          </p:cNvSpPr>
          <p:nvPr>
            <p:ph sz="quarter" idx="18"/>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HeadingBox7" descr="&lt;tags&gt;&lt;tag n=&quot;Format&quot; v=&quot;1&quot; /&gt;&lt;/tags&gt;" hidden="1"/>
          <p:cNvSpPr>
            <a:spLocks noGrp="1"/>
          </p:cNvSpPr>
          <p:nvPr>
            <p:ph type="body" sz="quarter" idx="17"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7" name="ObjectBox6" descr="&lt;tags&gt;&lt;tag n=&quot;BulletInfo&quot; v=&quot;Standard&quot; /&gt;&lt;tag n=&quot;Format&quot; v=&quot;1&quot; /&gt;&lt;/tags&gt;" hidden="1"/>
          <p:cNvSpPr>
            <a:spLocks noGrp="1"/>
          </p:cNvSpPr>
          <p:nvPr>
            <p:ph sz="quarter" idx="27"/>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HeadingBox6" descr="&lt;tags&gt;&lt;tag n=&quot;Format&quot; v=&quot;1&quot; /&gt;&lt;/tags&gt;" hidden="1"/>
          <p:cNvSpPr>
            <a:spLocks noGrp="1"/>
          </p:cNvSpPr>
          <p:nvPr>
            <p:ph type="body" sz="quarter" idx="31"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29" name="ObjectBox5" descr="&lt;tags&gt;&lt;tag n=&quot;BulletInfo&quot; v=&quot;Standard&quot; /&gt;&lt;tag n=&quot;Format&quot; v=&quot;1&quot; /&gt;&lt;/tags&gt;" hidden="1"/>
          <p:cNvSpPr>
            <a:spLocks noGrp="1"/>
          </p:cNvSpPr>
          <p:nvPr>
            <p:ph sz="quarter" idx="21"/>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HeadingBox5" descr="&lt;tags&gt;&lt;tag n=&quot;Format&quot; v=&quot;1&quot; /&gt;&lt;/tags&gt;" hidden="1"/>
          <p:cNvSpPr>
            <a:spLocks noGrp="1"/>
          </p:cNvSpPr>
          <p:nvPr>
            <p:ph type="body" sz="quarter" idx="19"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1" name="ObjectBox4" descr="&lt;tags&gt;&lt;tag n=&quot;BulletInfo&quot; v=&quot;Standard&quot; /&gt;&lt;tag n=&quot;Format&quot; v=&quot;1&quot; /&gt;&lt;/tags&gt;" hidden="1"/>
          <p:cNvSpPr>
            <a:spLocks noGrp="1"/>
          </p:cNvSpPr>
          <p:nvPr>
            <p:ph sz="quarter" idx="13"/>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HeadingBox4" descr="&lt;tags&gt;&lt;tag n=&quot;Format&quot; v=&quot;1&quot; /&gt;&lt;/tags&gt;" hidden="1"/>
          <p:cNvSpPr>
            <a:spLocks noGrp="1"/>
          </p:cNvSpPr>
          <p:nvPr>
            <p:ph type="body" sz="quarter" idx="14"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3" name="ObjectBox3" descr="&lt;tags&gt;&lt;tag n=&quot;BulletInfo&quot; v=&quot;Standard&quot; /&gt;&lt;tag n=&quot;Format&quot; v=&quot;1&quot; /&gt;&lt;/tags&gt;" hidden="1"/>
          <p:cNvSpPr>
            <a:spLocks noGrp="1"/>
          </p:cNvSpPr>
          <p:nvPr>
            <p:ph sz="quarter" idx="28"/>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HeadingBox3" descr="&lt;tags&gt;&lt;tag n=&quot;Format&quot; v=&quot;1&quot; /&gt;&lt;/tags&gt;" hidden="1"/>
          <p:cNvSpPr>
            <a:spLocks noGrp="1"/>
          </p:cNvSpPr>
          <p:nvPr>
            <p:ph type="body" sz="quarter" idx="30"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5" name="ObjectBox2" descr="&lt;tags&gt;&lt;tag n=&quot;BulletInfo&quot; v=&quot;Standard&quot; /&gt;&lt;tag n=&quot;Format&quot; v=&quot;1&quot; /&gt;&lt;/tags&gt;" hidden="1"/>
          <p:cNvSpPr>
            <a:spLocks noGrp="1"/>
          </p:cNvSpPr>
          <p:nvPr>
            <p:ph sz="quarter" idx="22"/>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HeadingBox2" descr="&lt;tags&gt;&lt;tag n=&quot;Format&quot; v=&quot;1&quot; /&gt;&lt;/tags&gt;" hidden="1"/>
          <p:cNvSpPr>
            <a:spLocks noGrp="1"/>
          </p:cNvSpPr>
          <p:nvPr>
            <p:ph type="body" sz="quarter" idx="20"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37" name="ObjectBox1" descr="&lt;tags&gt;&lt;tag n=&quot;BulletInfo&quot; v=&quot;Standard&quot; /&gt;&lt;tag n=&quot;Format&quot; v=&quot;1&quot; /&gt;&lt;/tags&gt;" hidden="1"/>
          <p:cNvSpPr>
            <a:spLocks noGrp="1"/>
          </p:cNvSpPr>
          <p:nvPr>
            <p:ph sz="quarter" idx="47"/>
          </p:nvPr>
        </p:nvSpPr>
        <p:spPr>
          <a:xfrm>
            <a:off x="2476500" y="1714500"/>
            <a:ext cx="4953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HeadingBox1" descr="&lt;tags&gt;&lt;tag n=&quot;Format&quot; v=&quot;1&quot; /&gt;&lt;/tags&gt;" hidden="1"/>
          <p:cNvSpPr>
            <a:spLocks noGrp="1"/>
          </p:cNvSpPr>
          <p:nvPr>
            <p:ph type="body" sz="quarter" idx="48" hasCustomPrompt="1"/>
          </p:nvPr>
        </p:nvSpPr>
        <p:spPr>
          <a:xfrm>
            <a:off x="2476500" y="1513624"/>
            <a:ext cx="4953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a:t>Heading</a:t>
            </a:r>
          </a:p>
        </p:txBody>
      </p:sp>
      <p:sp>
        <p:nvSpPr>
          <p:cNvPr id="57" name="MessageStatement"/>
          <p:cNvSpPr>
            <a:spLocks noGrp="1" noChangeArrowheads="1"/>
          </p:cNvSpPr>
          <p:nvPr>
            <p:ph type="subTitle" idx="1" hasCustomPrompt="1"/>
          </p:nvPr>
        </p:nvSpPr>
        <p:spPr>
          <a:xfrm>
            <a:off x="487501" y="5731200"/>
            <a:ext cx="8923201" cy="298800"/>
          </a:xfrm>
          <a:solidFill>
            <a:schemeClr val="accent1"/>
          </a:solidFill>
          <a:ln w="6350">
            <a:noFill/>
          </a:ln>
          <a:effectLst/>
        </p:spPr>
        <p:txBody>
          <a:bodyPr vert="horz" wrap="square" lIns="91440" tIns="46800" rIns="90000" bIns="46800" numCol="1" anchor="b" anchorCtr="0" compatLnSpc="1">
            <a:spAutoFit/>
          </a:bodyPr>
          <a:lstStyle>
            <a:lvl1pPr>
              <a:defRPr lang="en-US" noProof="0" dirty="0" smtClean="0">
                <a:solidFill>
                  <a:schemeClr val="bg1"/>
                </a:solidFill>
                <a:latin typeface="+mn-lt"/>
                <a:ea typeface="+mn-ea"/>
                <a:cs typeface="+mn-cs"/>
              </a:defRPr>
            </a:lvl1pPr>
          </a:lstStyle>
          <a:p>
            <a:pPr lvl="0"/>
            <a:r>
              <a:rPr lang="en-US" noProof="0"/>
              <a:t>Message statement</a:t>
            </a:r>
          </a:p>
        </p:txBody>
      </p:sp>
      <p:sp>
        <p:nvSpPr>
          <p:cNvPr id="58" name="Slide Number Placeholder 1"/>
          <p:cNvSpPr txBox="1"/>
          <p:nvPr userDrawn="1"/>
        </p:nvSpPr>
        <p:spPr>
          <a:xfrm>
            <a:off x="0" y="6629401"/>
            <a:ext cx="228600" cy="145504"/>
          </a:xfrm>
          <a:prstGeom prst="rect">
            <a:avLst/>
          </a:prstGeom>
        </p:spPr>
        <p:txBody>
          <a:bodyPr vert="horz" lIns="91440" tIns="45720" rIns="91440" bIns="45720" rtlCol="0" anchor="ctr"/>
          <a:lstStyle>
            <a:defPPr>
              <a:defRPr lang="en-US"/>
            </a:defPPr>
            <a:lvl1pPr algn="r" rtl="0" fontAlgn="base">
              <a:spcBef>
                <a:spcPct val="0"/>
              </a:spcBef>
              <a:spcAft>
                <a:spcPct val="0"/>
              </a:spcAft>
              <a:defRPr sz="800" kern="1200">
                <a:solidFill>
                  <a:schemeClr val="tx1">
                    <a:tint val="75000"/>
                  </a:schemeClr>
                </a:solidFill>
                <a:latin typeface="Arial" panose="020B0604020202020204" pitchFamily="34" charset="0"/>
                <a:ea typeface="ヒラギノ角ゴ Pro W3" panose="020B0300000000000000" pitchFamily="124" charset="-128"/>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5pPr>
            <a:lvl6pPr marL="22860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6pPr>
            <a:lvl7pPr marL="27432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7pPr>
            <a:lvl8pPr marL="32004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8pPr>
            <a:lvl9pPr marL="36576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9pPr>
          </a:lstStyle>
          <a:p>
            <a:fld id="{DE75C8BA-6B78-4C03-8697-F97FF6E5FC6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srcRect/>
          <a:stretch>
            <a:fillRect/>
          </a:stretch>
        </p:blipFill>
        <p:spPr bwMode="auto">
          <a:xfrm>
            <a:off x="8277358" y="273050"/>
            <a:ext cx="1135063"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8337550" y="200025"/>
            <a:ext cx="10731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9" name="Picture 8"/>
          <p:cNvPicPr>
            <a:picLocks noChangeAspect="1"/>
          </p:cNvPicPr>
          <p:nvPr userDrawn="1"/>
        </p:nvPicPr>
        <p:blipFill>
          <a:blip r:embed="rId3" cstate="screen"/>
          <a:stretch>
            <a:fillRect/>
          </a:stretch>
        </p:blipFill>
        <p:spPr>
          <a:xfrm>
            <a:off x="0" y="0"/>
            <a:ext cx="990600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srcRect/>
          <a:stretch>
            <a:fillRect/>
          </a:stretch>
        </p:blipFill>
        <p:spPr bwMode="auto">
          <a:xfrm>
            <a:off x="8277358" y="273050"/>
            <a:ext cx="1135063"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8337550" y="200025"/>
            <a:ext cx="10731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2" name="Picture 1"/>
          <p:cNvPicPr>
            <a:picLocks noChangeAspect="1"/>
          </p:cNvPicPr>
          <p:nvPr userDrawn="1"/>
        </p:nvPicPr>
        <p:blipFill>
          <a:blip r:embed="rId3" cstate="screen"/>
          <a:stretch>
            <a:fillRect/>
          </a:stretch>
        </p:blipFill>
        <p:spPr>
          <a:xfrm>
            <a:off x="0" y="0"/>
            <a:ext cx="9906000" cy="6858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srcRect/>
          <a:stretch>
            <a:fillRect/>
          </a:stretch>
        </p:blipFill>
        <p:spPr bwMode="auto">
          <a:xfrm>
            <a:off x="8277358" y="273050"/>
            <a:ext cx="1135063"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8337550" y="200025"/>
            <a:ext cx="10731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13" name="Picture 12"/>
          <p:cNvPicPr>
            <a:picLocks noChangeAspect="1"/>
          </p:cNvPicPr>
          <p:nvPr userDrawn="1"/>
        </p:nvPicPr>
        <p:blipFill>
          <a:blip r:embed="rId3" cstate="screen"/>
          <a:stretch>
            <a:fillRect/>
          </a:stretch>
        </p:blipFill>
        <p:spPr>
          <a:xfrm>
            <a:off x="0" y="0"/>
            <a:ext cx="9906000" cy="6858000"/>
          </a:xfrm>
          <a:prstGeom prst="rect">
            <a:avLst/>
          </a:prstGeom>
        </p:spPr>
      </p:pic>
      <p:grpSp>
        <p:nvGrpSpPr>
          <p:cNvPr id="14" name="Group 13"/>
          <p:cNvGrpSpPr/>
          <p:nvPr userDrawn="1"/>
        </p:nvGrpSpPr>
        <p:grpSpPr>
          <a:xfrm rot="10800000">
            <a:off x="-17197" y="1"/>
            <a:ext cx="9923197" cy="137160"/>
            <a:chOff x="0" y="874942"/>
            <a:chExt cx="3657600" cy="50291"/>
          </a:xfrm>
        </p:grpSpPr>
        <p:sp>
          <p:nvSpPr>
            <p:cNvPr id="15" name="Rectangle 14"/>
            <p:cNvSpPr/>
            <p:nvPr userDrawn="1"/>
          </p:nvSpPr>
          <p:spPr bwMode="auto">
            <a:xfrm>
              <a:off x="457200" y="874942"/>
              <a:ext cx="1371600" cy="50291"/>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nSpc>
                  <a:spcPct val="100000"/>
                </a:lnSpc>
                <a:buClrTx/>
              </a:pPr>
              <a:endParaRPr lang="en-US" sz="1400">
                <a:latin typeface="Arial" panose="020B0604020202020204" pitchFamily="34" charset="0"/>
                <a:ea typeface="+mj-ea"/>
              </a:endParaRPr>
            </a:p>
          </p:txBody>
        </p:sp>
        <p:sp>
          <p:nvSpPr>
            <p:cNvPr id="16" name="Rectangle 15"/>
            <p:cNvSpPr/>
            <p:nvPr userDrawn="1"/>
          </p:nvSpPr>
          <p:spPr bwMode="auto">
            <a:xfrm>
              <a:off x="1828800" y="874942"/>
              <a:ext cx="1828800" cy="50291"/>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a:ln>
                  <a:noFill/>
                </a:ln>
                <a:solidFill>
                  <a:schemeClr val="tx1"/>
                </a:solidFill>
                <a:effectLst/>
                <a:latin typeface="Arial" panose="020B0604020202020204" pitchFamily="34" charset="0"/>
                <a:ea typeface="+mj-ea"/>
              </a:endParaRPr>
            </a:p>
          </p:txBody>
        </p:sp>
        <p:sp>
          <p:nvSpPr>
            <p:cNvPr id="17" name="Rectangle 16"/>
            <p:cNvSpPr/>
            <p:nvPr userDrawn="1"/>
          </p:nvSpPr>
          <p:spPr bwMode="auto">
            <a:xfrm>
              <a:off x="0" y="874942"/>
              <a:ext cx="457200" cy="50291"/>
            </a:xfrm>
            <a:prstGeom prst="rect">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a:ln>
                  <a:noFill/>
                </a:ln>
                <a:solidFill>
                  <a:schemeClr val="tx1"/>
                </a:solidFill>
                <a:effectLst/>
                <a:latin typeface="Arial" panose="020B0604020202020204" pitchFamily="34" charset="0"/>
                <a:ea typeface="+mj-ea"/>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srcRect/>
          <a:stretch>
            <a:fillRect/>
          </a:stretch>
        </p:blipFill>
        <p:spPr bwMode="auto">
          <a:xfrm>
            <a:off x="8277358" y="273050"/>
            <a:ext cx="1135063"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8337550" y="200025"/>
            <a:ext cx="10731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pic>
        <p:nvPicPr>
          <p:cNvPr id="7" name="Picture 6"/>
          <p:cNvPicPr>
            <a:picLocks noChangeAspect="1"/>
          </p:cNvPicPr>
          <p:nvPr userDrawn="1"/>
        </p:nvPicPr>
        <p:blipFill>
          <a:blip r:embed="rId3" cstate="screen"/>
          <a:stretch>
            <a:fillRect/>
          </a:stretch>
        </p:blipFill>
        <p:spPr>
          <a:xfrm>
            <a:off x="-2528094" y="678325"/>
            <a:ext cx="1728391" cy="522950"/>
          </a:xfrm>
          <a:prstGeom prst="rect">
            <a:avLst/>
          </a:prstGeom>
        </p:spPr>
      </p:pic>
      <p:pic>
        <p:nvPicPr>
          <p:cNvPr id="1026" name="Picture 2"/>
          <p:cNvPicPr>
            <a:picLocks noChangeAspect="1" noChangeArrowheads="1"/>
          </p:cNvPicPr>
          <p:nvPr userDrawn="1"/>
        </p:nvPicPr>
        <p:blipFill>
          <a:blip r:embed="rId4"/>
          <a:srcRect/>
          <a:stretch>
            <a:fillRect/>
          </a:stretch>
        </p:blipFill>
        <p:spPr bwMode="auto">
          <a:xfrm>
            <a:off x="0" y="1485900"/>
            <a:ext cx="1017193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rot="10800000">
            <a:off x="-17197" y="1"/>
            <a:ext cx="9923197" cy="137160"/>
            <a:chOff x="0" y="874942"/>
            <a:chExt cx="3657600" cy="50291"/>
          </a:xfrm>
        </p:grpSpPr>
        <p:sp>
          <p:nvSpPr>
            <p:cNvPr id="10" name="Rectangle 9"/>
            <p:cNvSpPr/>
            <p:nvPr userDrawn="1"/>
          </p:nvSpPr>
          <p:spPr bwMode="auto">
            <a:xfrm>
              <a:off x="457200" y="874942"/>
              <a:ext cx="1371600" cy="50291"/>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nSpc>
                  <a:spcPct val="100000"/>
                </a:lnSpc>
                <a:buClrTx/>
              </a:pPr>
              <a:endParaRPr lang="en-US" sz="1400">
                <a:latin typeface="Arial" panose="020B0604020202020204" pitchFamily="34" charset="0"/>
                <a:ea typeface="+mj-ea"/>
              </a:endParaRPr>
            </a:p>
          </p:txBody>
        </p:sp>
        <p:sp>
          <p:nvSpPr>
            <p:cNvPr id="11" name="Rectangle 10"/>
            <p:cNvSpPr/>
            <p:nvPr userDrawn="1"/>
          </p:nvSpPr>
          <p:spPr bwMode="auto">
            <a:xfrm>
              <a:off x="1828800" y="874942"/>
              <a:ext cx="1828800" cy="50291"/>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a:ln>
                  <a:noFill/>
                </a:ln>
                <a:solidFill>
                  <a:schemeClr val="tx1"/>
                </a:solidFill>
                <a:effectLst/>
                <a:latin typeface="Arial" panose="020B0604020202020204" pitchFamily="34" charset="0"/>
                <a:ea typeface="+mj-ea"/>
              </a:endParaRPr>
            </a:p>
          </p:txBody>
        </p:sp>
        <p:sp>
          <p:nvSpPr>
            <p:cNvPr id="12" name="Rectangle 11"/>
            <p:cNvSpPr/>
            <p:nvPr userDrawn="1"/>
          </p:nvSpPr>
          <p:spPr bwMode="auto">
            <a:xfrm>
              <a:off x="0" y="874942"/>
              <a:ext cx="457200" cy="50291"/>
            </a:xfrm>
            <a:prstGeom prst="rect">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a:ln>
                  <a:noFill/>
                </a:ln>
                <a:solidFill>
                  <a:schemeClr val="tx1"/>
                </a:solidFill>
                <a:effectLst/>
                <a:latin typeface="Arial" panose="020B0604020202020204" pitchFamily="34" charset="0"/>
                <a:ea typeface="+mj-ea"/>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stretch>
            <a:fillRect/>
          </a:stretch>
        </p:blipFill>
        <p:spPr>
          <a:xfrm>
            <a:off x="0" y="0"/>
            <a:ext cx="9906000" cy="6858000"/>
          </a:xfrm>
          <a:prstGeom prst="rect">
            <a:avLst/>
          </a:prstGeom>
        </p:spPr>
      </p:pic>
      <p:pic>
        <p:nvPicPr>
          <p:cNvPr id="772223" name="ClientLogoHolder" descr="&lt;tags&gt;&lt;tag n=&quot;Visible&quot; v=&quot;False&quot; /&gt;&lt;/tags&gt;" hidden="1"/>
          <p:cNvPicPr>
            <a:picLocks noChangeAspect="1" noChangeArrowheads="1"/>
          </p:cNvPicPr>
          <p:nvPr userDrawn="1"/>
        </p:nvPicPr>
        <p:blipFill>
          <a:blip r:embed="rId3"/>
          <a:srcRect/>
          <a:stretch>
            <a:fillRect/>
          </a:stretch>
        </p:blipFill>
        <p:spPr bwMode="auto">
          <a:xfrm>
            <a:off x="8277358" y="273050"/>
            <a:ext cx="1135063"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hasCustomPrompt="1"/>
          </p:nvPr>
        </p:nvSpPr>
        <p:spPr>
          <a:xfrm>
            <a:off x="5420783" y="2899363"/>
            <a:ext cx="3996796" cy="387217"/>
          </a:xfrm>
          <a:extLst>
            <a:ext uri="{91240B29-F687-4F45-9708-019B960494DF}">
              <a14:hiddenLine xmlns:a14="http://schemas.microsoft.com/office/drawing/2010/main" w="9525">
                <a:solidFill>
                  <a:schemeClr val="tx1"/>
                </a:solidFill>
                <a:miter lim="800000"/>
                <a:headEnd/>
                <a:tailEnd/>
              </a14:hiddenLine>
            </a:ext>
          </a:extLst>
        </p:spPr>
        <p:txBody>
          <a:bodyPr bIns="36000" anchor="b"/>
          <a:lstStyle>
            <a:lvl1pPr algn="l">
              <a:defRPr sz="2400">
                <a:solidFill>
                  <a:schemeClr val="bg1"/>
                </a:solidFill>
                <a:latin typeface="+mj-lt"/>
                <a:ea typeface="+mj-ea"/>
              </a:defRPr>
            </a:lvl1pPr>
          </a:lstStyle>
          <a:p>
            <a:pPr lvl="0"/>
            <a:r>
              <a:rPr lang="en-US" noProof="0"/>
              <a:t>Flysheet heading</a:t>
            </a:r>
          </a:p>
        </p:txBody>
      </p:sp>
      <p:sp>
        <p:nvSpPr>
          <p:cNvPr id="772106" name="SubTitle" descr="Text Box: Flysheet subheading"/>
          <p:cNvSpPr>
            <a:spLocks noGrp="1" noChangeArrowheads="1"/>
          </p:cNvSpPr>
          <p:nvPr>
            <p:ph type="subTitle" idx="1" hasCustomPrompt="1"/>
          </p:nvPr>
        </p:nvSpPr>
        <p:spPr>
          <a:xfrm>
            <a:off x="5420783" y="3286579"/>
            <a:ext cx="3996796" cy="571500"/>
          </a:xfrm>
          <a:extLst>
            <a:ext uri="{91240B29-F687-4F45-9708-019B960494DF}">
              <a14:hiddenLine xmlns:a14="http://schemas.microsoft.com/office/drawing/2010/main" w="9525">
                <a:solidFill>
                  <a:schemeClr val="tx1"/>
                </a:solidFill>
                <a:miter lim="800000"/>
                <a:headEnd/>
                <a:tailEnd/>
              </a14:hiddenLine>
            </a:ext>
          </a:extLst>
        </p:spPr>
        <p:txBody>
          <a:bodyPr bIns="36000"/>
          <a:lstStyle>
            <a:lvl1pPr algn="l">
              <a:defRPr sz="2000" b="0">
                <a:solidFill>
                  <a:schemeClr val="bg1"/>
                </a:solidFill>
                <a:latin typeface="+mj-lt"/>
                <a:ea typeface="+mj-ea"/>
              </a:defRPr>
            </a:lvl1pPr>
          </a:lstStyle>
          <a:p>
            <a:pPr lvl="0"/>
            <a:r>
              <a:rPr lang="en-US" noProof="0"/>
              <a:t>Flysheet subheading</a:t>
            </a:r>
          </a:p>
        </p:txBody>
      </p:sp>
      <p:sp>
        <p:nvSpPr>
          <p:cNvPr id="772219" name="ClientText" descr="Text Box: Client logo" hidden="1"/>
          <p:cNvSpPr>
            <a:spLocks noChangeArrowheads="1"/>
          </p:cNvSpPr>
          <p:nvPr/>
        </p:nvSpPr>
        <p:spPr bwMode="auto">
          <a:xfrm>
            <a:off x="8337550" y="200025"/>
            <a:ext cx="10731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sp>
        <p:nvSpPr>
          <p:cNvPr id="7" name="SlideNumber"/>
          <p:cNvSpPr>
            <a:spLocks noGrp="1" noChangeArrowheads="1"/>
          </p:cNvSpPr>
          <p:nvPr>
            <p:ph type="sldNum" sz="quarter" idx="4"/>
          </p:nvPr>
        </p:nvSpPr>
        <p:spPr bwMode="auto">
          <a:xfrm>
            <a:off x="7515490" y="6324600"/>
            <a:ext cx="190209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t>‹#›</a:t>
            </a:fld>
            <a:endParaRPr lang="en-US" noProof="1"/>
          </a:p>
        </p:txBody>
      </p:sp>
      <p:pic>
        <p:nvPicPr>
          <p:cNvPr id="9" name="Picture 8"/>
          <p:cNvPicPr>
            <a:picLocks noChangeAspect="1"/>
          </p:cNvPicPr>
          <p:nvPr userDrawn="1"/>
        </p:nvPicPr>
        <p:blipFill>
          <a:blip r:embed="rId4" cstate="screen"/>
          <a:stretch>
            <a:fillRect/>
          </a:stretch>
        </p:blipFill>
        <p:spPr>
          <a:xfrm>
            <a:off x="7677150" y="419095"/>
            <a:ext cx="1728391" cy="5229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7922834" y="6273898"/>
            <a:ext cx="1827591" cy="473988"/>
          </a:xfrm>
          <a:prstGeom prst="rect">
            <a:avLst/>
          </a:prstGeom>
        </p:spPr>
      </p:pic>
      <p:sp>
        <p:nvSpPr>
          <p:cNvPr id="7" name="Slide Number Placeholder 1"/>
          <p:cNvSpPr txBox="1"/>
          <p:nvPr userDrawn="1"/>
        </p:nvSpPr>
        <p:spPr>
          <a:xfrm>
            <a:off x="0" y="6629401"/>
            <a:ext cx="228600" cy="145504"/>
          </a:xfrm>
          <a:prstGeom prst="rect">
            <a:avLst/>
          </a:prstGeom>
        </p:spPr>
        <p:txBody>
          <a:bodyPr vert="horz" lIns="91440" tIns="45720" rIns="91440" bIns="45720" rtlCol="0" anchor="ctr"/>
          <a:lstStyle>
            <a:defPPr>
              <a:defRPr lang="en-US"/>
            </a:defPPr>
            <a:lvl1pPr algn="r" rtl="0" fontAlgn="base">
              <a:spcBef>
                <a:spcPct val="0"/>
              </a:spcBef>
              <a:spcAft>
                <a:spcPct val="0"/>
              </a:spcAft>
              <a:defRPr sz="800" kern="1200">
                <a:solidFill>
                  <a:schemeClr val="tx1">
                    <a:tint val="75000"/>
                  </a:schemeClr>
                </a:solidFill>
                <a:latin typeface="Arial" panose="020B0604020202020204" pitchFamily="34" charset="0"/>
                <a:ea typeface="ヒラギノ角ゴ Pro W3" panose="020B0300000000000000" pitchFamily="124" charset="-128"/>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ヒラギノ角ゴ Pro W3" panose="020B0300000000000000" pitchFamily="124" charset="-128"/>
                <a:cs typeface="+mn-cs"/>
              </a:defRPr>
            </a:lvl5pPr>
            <a:lvl6pPr marL="22860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6pPr>
            <a:lvl7pPr marL="27432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7pPr>
            <a:lvl8pPr marL="32004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8pPr>
            <a:lvl9pPr marL="3657600" algn="l" defTabSz="914400" rtl="0" eaLnBrk="1" latinLnBrk="0" hangingPunct="1">
              <a:defRPr sz="1400" kern="1200">
                <a:solidFill>
                  <a:schemeClr val="tx1"/>
                </a:solidFill>
                <a:latin typeface="Arial" panose="020B0604020202020204" pitchFamily="34" charset="0"/>
                <a:ea typeface="ヒラギノ角ゴ Pro W3" panose="020B0300000000000000" pitchFamily="124" charset="-128"/>
                <a:cs typeface="+mn-cs"/>
              </a:defRPr>
            </a:lvl9pPr>
          </a:lstStyle>
          <a:p>
            <a:fld id="{DE75C8BA-6B78-4C03-8697-F97FF6E5FC6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stretch>
            <a:fillRect/>
          </a:stretch>
        </p:blipFill>
        <p:spPr>
          <a:xfrm>
            <a:off x="0" y="0"/>
            <a:ext cx="9906000" cy="6858000"/>
          </a:xfrm>
          <a:prstGeom prst="rect">
            <a:avLst/>
          </a:prstGeom>
        </p:spPr>
      </p:pic>
      <p:pic>
        <p:nvPicPr>
          <p:cNvPr id="772223" name="ClientLogoHolder" descr="&lt;tags&gt;&lt;tag n=&quot;Visible&quot; v=&quot;False&quot; /&gt;&lt;/tags&gt;" hidden="1"/>
          <p:cNvPicPr>
            <a:picLocks noChangeAspect="1" noChangeArrowheads="1"/>
          </p:cNvPicPr>
          <p:nvPr userDrawn="1"/>
        </p:nvPicPr>
        <p:blipFill>
          <a:blip r:embed="rId3"/>
          <a:srcRect/>
          <a:stretch>
            <a:fillRect/>
          </a:stretch>
        </p:blipFill>
        <p:spPr bwMode="auto">
          <a:xfrm>
            <a:off x="8277358" y="273050"/>
            <a:ext cx="1135063"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hasCustomPrompt="1"/>
          </p:nvPr>
        </p:nvSpPr>
        <p:spPr>
          <a:xfrm>
            <a:off x="492273" y="5047478"/>
            <a:ext cx="8925306" cy="387217"/>
          </a:xfrm>
          <a:extLst>
            <a:ext uri="{91240B29-F687-4F45-9708-019B960494DF}">
              <a14:hiddenLine xmlns:a14="http://schemas.microsoft.com/office/drawing/2010/main" w="9525">
                <a:solidFill>
                  <a:schemeClr val="tx1"/>
                </a:solidFill>
                <a:miter lim="800000"/>
                <a:headEnd/>
                <a:tailEnd/>
              </a14:hiddenLine>
            </a:ext>
          </a:extLst>
        </p:spPr>
        <p:txBody>
          <a:bodyPr bIns="36000" anchor="b"/>
          <a:lstStyle>
            <a:lvl1pPr algn="ctr">
              <a:defRPr sz="2400">
                <a:solidFill>
                  <a:schemeClr val="bg1"/>
                </a:solidFill>
                <a:latin typeface="+mj-lt"/>
                <a:ea typeface="+mj-ea"/>
              </a:defRPr>
            </a:lvl1pPr>
          </a:lstStyle>
          <a:p>
            <a:pPr lvl="0"/>
            <a:r>
              <a:rPr lang="en-US" noProof="0"/>
              <a:t>Flysheet heading</a:t>
            </a:r>
          </a:p>
        </p:txBody>
      </p:sp>
      <p:sp>
        <p:nvSpPr>
          <p:cNvPr id="772106" name="SubTitle" descr="Text Box: Flysheet subheading"/>
          <p:cNvSpPr>
            <a:spLocks noGrp="1" noChangeArrowheads="1"/>
          </p:cNvSpPr>
          <p:nvPr>
            <p:ph type="subTitle" idx="1" hasCustomPrompt="1"/>
          </p:nvPr>
        </p:nvSpPr>
        <p:spPr>
          <a:xfrm>
            <a:off x="492273" y="5434694"/>
            <a:ext cx="8925306" cy="571500"/>
          </a:xfrm>
          <a:extLst>
            <a:ext uri="{91240B29-F687-4F45-9708-019B960494DF}">
              <a14:hiddenLine xmlns:a14="http://schemas.microsoft.com/office/drawing/2010/main" w="9525">
                <a:solidFill>
                  <a:schemeClr val="tx1"/>
                </a:solidFill>
                <a:miter lim="800000"/>
                <a:headEnd/>
                <a:tailEnd/>
              </a14:hiddenLine>
            </a:ext>
          </a:extLst>
        </p:spPr>
        <p:txBody>
          <a:bodyPr bIns="36000"/>
          <a:lstStyle>
            <a:lvl1pPr algn="ctr">
              <a:defRPr sz="2000" b="0">
                <a:solidFill>
                  <a:schemeClr val="bg1"/>
                </a:solidFill>
                <a:latin typeface="+mj-lt"/>
                <a:ea typeface="+mj-ea"/>
              </a:defRPr>
            </a:lvl1pPr>
          </a:lstStyle>
          <a:p>
            <a:pPr lvl="0"/>
            <a:r>
              <a:rPr lang="en-US" noProof="0"/>
              <a:t>Flysheet subheading</a:t>
            </a:r>
          </a:p>
        </p:txBody>
      </p:sp>
      <p:sp>
        <p:nvSpPr>
          <p:cNvPr id="772219" name="ClientText" descr="Text Box: Client logo" hidden="1"/>
          <p:cNvSpPr>
            <a:spLocks noChangeArrowheads="1"/>
          </p:cNvSpPr>
          <p:nvPr/>
        </p:nvSpPr>
        <p:spPr bwMode="auto">
          <a:xfrm>
            <a:off x="8337550" y="200025"/>
            <a:ext cx="10731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p>
        </p:txBody>
      </p:sp>
      <p:sp>
        <p:nvSpPr>
          <p:cNvPr id="7" name="SlideNumber"/>
          <p:cNvSpPr>
            <a:spLocks noGrp="1" noChangeArrowheads="1"/>
          </p:cNvSpPr>
          <p:nvPr>
            <p:ph type="sldNum" sz="quarter" idx="4"/>
          </p:nvPr>
        </p:nvSpPr>
        <p:spPr bwMode="auto">
          <a:xfrm>
            <a:off x="7515490" y="6324600"/>
            <a:ext cx="190209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t>‹#›</a:t>
            </a:fld>
            <a:endParaRPr lang="en-US" noProof="1"/>
          </a:p>
        </p:txBody>
      </p:sp>
      <p:pic>
        <p:nvPicPr>
          <p:cNvPr id="9" name="Picture 8"/>
          <p:cNvPicPr>
            <a:picLocks noChangeAspect="1"/>
          </p:cNvPicPr>
          <p:nvPr userDrawn="1"/>
        </p:nvPicPr>
        <p:blipFill>
          <a:blip r:embed="rId4" cstate="screen"/>
          <a:stretch>
            <a:fillRect/>
          </a:stretch>
        </p:blipFill>
        <p:spPr>
          <a:xfrm>
            <a:off x="7677150" y="419095"/>
            <a:ext cx="1728391" cy="52295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DisclaimerCopyright"/>
          <p:cNvSpPr txBox="1"/>
          <p:nvPr userDrawn="1"/>
        </p:nvSpPr>
        <p:spPr>
          <a:xfrm>
            <a:off x="5951537" y="6681791"/>
            <a:ext cx="3470380" cy="176211"/>
          </a:xfrm>
          <a:prstGeom prst="rect">
            <a:avLst/>
          </a:prstGeom>
          <a:noFill/>
          <a:ln>
            <a:noFill/>
          </a:ln>
          <a:effectLst/>
        </p:spPr>
        <p:txBody>
          <a:bodyPr vert="horz" wrap="square" lIns="0" tIns="0" rIns="0" bIns="0" numCol="1" anchor="t" anchorCtr="0" compatLnSpc="1">
            <a:noAutofit/>
          </a:bodyPr>
          <a:lstStyle>
            <a:lvl1pPr marL="0" lvl="0" indent="0" algn="r" defTabSz="728345" eaLnBrk="1" latinLnBrk="0" hangingPunct="1">
              <a:buClr>
                <a:srgbClr val="FFFFFF"/>
              </a:buClr>
              <a:buFont typeface="Arial" panose="020B0604020202020204" pitchFamily="34" charset="0"/>
              <a:buNone/>
              <a:tabLst>
                <a:tab pos="4286250" algn="l"/>
              </a:tabLst>
              <a:defRPr sz="600" b="0" baseline="0"/>
            </a:lvl1pPr>
            <a:lvl2pPr marL="0" indent="0" algn="l" defTabSz="914400" eaLnBrk="1" latinLnBrk="0" hangingPunct="1">
              <a:spcBef>
                <a:spcPts val="605"/>
              </a:spcBef>
              <a:buFont typeface="Arial" panose="020B0604020202020204" pitchFamily="34" charset="0"/>
              <a:buNone/>
            </a:lvl2pPr>
            <a:lvl3pPr marL="230505" indent="-226695" algn="l" defTabSz="914400" eaLnBrk="1" latinLnBrk="0" hangingPunct="1">
              <a:spcBef>
                <a:spcPts val="0"/>
              </a:spcBef>
              <a:buClr>
                <a:schemeClr val="accent4"/>
              </a:buClr>
              <a:buSzPct val="80000"/>
              <a:buFont typeface="Wingdings" panose="05000000000000000000" pitchFamily="2" charset="2"/>
              <a:buChar char=""/>
            </a:lvl3pPr>
            <a:lvl4pPr marL="467995" indent="-237490" algn="l" defTabSz="914400" eaLnBrk="1" latinLnBrk="0" hangingPunct="1">
              <a:spcBef>
                <a:spcPts val="0"/>
              </a:spcBef>
              <a:buClr>
                <a:schemeClr val="tx1"/>
              </a:buClr>
              <a:buFont typeface="Credit Suisse Type Light" pitchFamily="34" charset="0"/>
              <a:buChar char="−"/>
            </a:lvl4pPr>
            <a:lvl5pPr marL="705485" indent="-237490" algn="l" defTabSz="914400" eaLnBrk="1" latinLnBrk="0" hangingPunct="1">
              <a:spcBef>
                <a:spcPts val="0"/>
              </a:spcBef>
              <a:buClr>
                <a:schemeClr val="tx1"/>
              </a:buClr>
              <a:buFont typeface="Credit Suisse Type Light" pitchFamily="34" charset="0"/>
              <a:buChar cha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lvl="0"/>
            <a:r>
              <a:rPr lang="en-US" sz="600">
                <a:solidFill>
                  <a:schemeClr val="tx1"/>
                </a:solidFill>
                <a:latin typeface="+mn-lt"/>
              </a:rPr>
              <a:t>Copyright © 2019 Credit Suisse Group AG and/or its affiliates. All rights reserved.</a:t>
            </a:r>
          </a:p>
        </p:txBody>
      </p:sp>
      <p:sp>
        <p:nvSpPr>
          <p:cNvPr id="9" name="Tagline"/>
          <p:cNvSpPr txBox="1">
            <a:spLocks noChangeArrowheads="1"/>
          </p:cNvSpPr>
          <p:nvPr userDrawn="1"/>
        </p:nvSpPr>
        <p:spPr bwMode="auto">
          <a:xfrm rot="-5400000">
            <a:off x="-3362390" y="3365833"/>
            <a:ext cx="6826250" cy="9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algn="l" defTabSz="728345" eaLnBrk="0" hangingPunct="0">
              <a:tabLst>
                <a:tab pos="4286250" algn="l"/>
              </a:tabLst>
              <a:defRPr sz="2400">
                <a:solidFill>
                  <a:schemeClr val="tx1"/>
                </a:solidFill>
                <a:latin typeface="Credit Suisse Type Light" pitchFamily="34" charset="0"/>
              </a:defRPr>
            </a:lvl1pPr>
            <a:lvl2pPr marL="495300" indent="-227330" algn="l" defTabSz="728345" eaLnBrk="0" hangingPunct="0">
              <a:tabLst>
                <a:tab pos="4286250" algn="l"/>
              </a:tabLst>
              <a:defRPr sz="2400">
                <a:solidFill>
                  <a:schemeClr val="tx1"/>
                </a:solidFill>
                <a:latin typeface="Credit Suisse Type Light" pitchFamily="34" charset="0"/>
              </a:defRPr>
            </a:lvl2pPr>
            <a:lvl3pPr marL="757555" indent="-260350" algn="l" defTabSz="728345" eaLnBrk="0" hangingPunct="0">
              <a:tabLst>
                <a:tab pos="4286250" algn="l"/>
              </a:tabLst>
              <a:defRPr sz="2400">
                <a:solidFill>
                  <a:schemeClr val="tx1"/>
                </a:solidFill>
                <a:latin typeface="Credit Suisse Type Light" pitchFamily="34" charset="0"/>
              </a:defRPr>
            </a:lvl3pPr>
            <a:lvl4pPr marL="1005205" indent="-246380" algn="l" defTabSz="728345" eaLnBrk="0" hangingPunct="0">
              <a:tabLst>
                <a:tab pos="4286250" algn="l"/>
              </a:tabLst>
              <a:defRPr sz="2400">
                <a:solidFill>
                  <a:schemeClr val="tx1"/>
                </a:solidFill>
                <a:latin typeface="Credit Suisse Type Light" pitchFamily="34" charset="0"/>
              </a:defRPr>
            </a:lvl4pPr>
            <a:lvl5pPr marL="3129280" indent="15875" algn="l" defTabSz="728345" eaLnBrk="0" hangingPunct="0">
              <a:tabLst>
                <a:tab pos="4286250" algn="l"/>
              </a:tabLst>
              <a:defRPr sz="2400">
                <a:solidFill>
                  <a:schemeClr val="tx1"/>
                </a:solidFill>
                <a:latin typeface="Credit Suisse Type Light" pitchFamily="34" charset="0"/>
              </a:defRPr>
            </a:lvl5pPr>
            <a:lvl6pPr marL="3586480" indent="15875" defTabSz="728345" eaLnBrk="0" fontAlgn="base" hangingPunct="0">
              <a:spcBef>
                <a:spcPct val="0"/>
              </a:spcBef>
              <a:spcAft>
                <a:spcPct val="0"/>
              </a:spcAft>
              <a:tabLst>
                <a:tab pos="4286250" algn="l"/>
              </a:tabLst>
              <a:defRPr sz="2400">
                <a:solidFill>
                  <a:schemeClr val="tx1"/>
                </a:solidFill>
                <a:latin typeface="Credit Suisse Type Light" pitchFamily="34" charset="0"/>
              </a:defRPr>
            </a:lvl6pPr>
            <a:lvl7pPr marL="4043680" indent="15875" defTabSz="728345" eaLnBrk="0" fontAlgn="base" hangingPunct="0">
              <a:spcBef>
                <a:spcPct val="0"/>
              </a:spcBef>
              <a:spcAft>
                <a:spcPct val="0"/>
              </a:spcAft>
              <a:tabLst>
                <a:tab pos="4286250" algn="l"/>
              </a:tabLst>
              <a:defRPr sz="2400">
                <a:solidFill>
                  <a:schemeClr val="tx1"/>
                </a:solidFill>
                <a:latin typeface="Credit Suisse Type Light" pitchFamily="34" charset="0"/>
              </a:defRPr>
            </a:lvl7pPr>
            <a:lvl8pPr marL="4500880" indent="15875" defTabSz="728345" eaLnBrk="0" fontAlgn="base" hangingPunct="0">
              <a:spcBef>
                <a:spcPct val="0"/>
              </a:spcBef>
              <a:spcAft>
                <a:spcPct val="0"/>
              </a:spcAft>
              <a:tabLst>
                <a:tab pos="4286250" algn="l"/>
              </a:tabLst>
              <a:defRPr sz="2400">
                <a:solidFill>
                  <a:schemeClr val="tx1"/>
                </a:solidFill>
                <a:latin typeface="Credit Suisse Type Light" pitchFamily="34" charset="0"/>
              </a:defRPr>
            </a:lvl8pPr>
            <a:lvl9pPr marL="4958080" indent="15875" defTabSz="728345" eaLnBrk="0" fontAlgn="base" hangingPunct="0">
              <a:spcBef>
                <a:spcPct val="0"/>
              </a:spcBef>
              <a:spcAft>
                <a:spcPct val="0"/>
              </a:spcAft>
              <a:tabLst>
                <a:tab pos="4286250" algn="l"/>
              </a:tabLst>
              <a:defRPr sz="2400">
                <a:solidFill>
                  <a:schemeClr val="tx1"/>
                </a:solidFill>
                <a:latin typeface="Credit Suisse Type Light" pitchFamily="34" charset="0"/>
              </a:defRPr>
            </a:lvl9pPr>
          </a:lstStyle>
          <a:p>
            <a:pPr eaLnBrk="1" hangingPunct="1">
              <a:buClr>
                <a:srgbClr val="FFFFFF"/>
              </a:buClr>
            </a:pPr>
            <a:r>
              <a:rPr lang="en-US" sz="600" noProof="1">
                <a:solidFill>
                  <a:srgbClr val="969696"/>
                </a:solidFill>
                <a:latin typeface="+mn-lt"/>
                <a:ea typeface="+mn-ea"/>
                <a:cs typeface="+mn-cs"/>
              </a:rPr>
              <a:t>Unsaved Document / 3/21/2018 / 16:52</a:t>
            </a:r>
          </a:p>
        </p:txBody>
      </p:sp>
      <p:sp>
        <p:nvSpPr>
          <p:cNvPr id="15" name="Disclaimers" descr="AQAAAAAQAAu+43zm3C1EvxE53uZULmX0PjH4ln4sINNOVRQeh2+FkKRQt12Ls+xB+3Ezd5mWTRLHx+w8hz3RUfwgn+C+Rpp9kIVM6qGhToVDP+AfYBJpHQu5JdTCQoNW75RAtQQvmldA3rcPn9CIXoMZS7l7tOVUJPHdoDP3xdNmWCTU8PZqCianMNYbpOveCR3iz6BZD+M1kFfIhh3cxeYHxIIY0bTfjrPOIGHp9BxZTIvk7cHvfGXN1eyRUTL1S8EAP4vaTjhU4P1Nr2S7ueVFJsTN1X8pauA/wllXgWtaaUqKidlhCIGpet4l99Uhs7XmK4S68DBnZJ7l775cJdfkwQp1UUqF+me4L0RvcGaCJNCR96Hg4863Lac8rzgiqS8u7tuOgT+VXYl5m3YqB3wPtW92kogRIfimI6YH4YEdoDTtNHXPXvNw1sNB/bDOxql2hgfqBaeWR/gL5Bi/c1a8VEcOe3E3cyCZMqkwb70s5gd0andDYD1jAbh2rK4mh5env3HwesuaL0zFHccvm/Py+Nqjnq+1Deq0+Euiev5VSLllZ+9TXDh/p2GyrHc7ONkPU0tu5+UzcHFdY9lGoy17TSB5fd+CjrCBGbzYpxN2xRe7nkMFXY2CCqTLjBa/XOovCoCNxDoOnhRk7oX3aj0V7hephgXTRCpWIvjnCoc/cwRB/KHj6USI7hZXlHdvOoGMra0UhrF8XsAsowK/spKIhwalMZdtSM8e6WgSIuKOf0nb47o0qUnzI8fLBqbNj3/zksyX71kuSSUqxgZfdEJ6F2VSdmmmADWhi7OALlqvauDTY5I+C6YmoK8e4XtyUknYIZUrmo17Ao6eD9UokPhUGK4R1sbqL1S3Lpom0XFb4g8gox9VJbbR/n98sVXTyM4Z25IL9REkl7za/+7iiT+rV7Hdz2uSARJzdNosYo+wDurxFA1ieAgz9hv1qN08tuWqB0rkNzQbmG6QBXNXQUi48gu22tWy59mCesJq78Gw2inZmSUMDxfU8XlH6STocN3AGW0DyNniliyTWKhnakKnPfuQe744sfHgx4J159cQy/Q3tsjJBggv+4FKixG4lNNgZEnU123OfwxPQ6vV5qQhKiDZMX0HPKqnceWW/K+HGOvk/WrWCGMBtOCRvru3R7YBapAFa0KJ9k+R9E4JPx4kPFR8tq6beyKh6hHJNYn9zzUWE21GZcJ5IUCou5D1Z0vQ3eM0KiqUjskAX9/Dnn2cTOSauWNtGcllWiQKgolADCyOQeyOweGuvDQibtboToKblx3m8DCPxyjYsWsbx2+MN1mHaOSwSz0wSgtmUMlOjkZaEC5dXBP6qZlBfxPETxoHEjQINf0ytf6NXwnx9KCaBDbbbqQ/t7UUGXNufVGsL0MKGLWdsIvY4hokYIhzKdUsx0XjDG0Yb0/ZJJ6A+bZpq5iKodypKiYO+a7bkQDyk7bVPJNCSaEYtLEnPx4gy15kxMxMiWXpptH/p0bmem5QVZpsFTqN8yfAFll7pquwN9cZr3S6SjandiR4COiXCQjQf4GSldsOk5EAqFEB76XPK3tkdiOBlWKTTvzVrmugDmSpYey158s14E3qu6fmr+b13vzEXmjJUZ9EfwADJGz6Z3vf9havV2FPviz+1dhyo/s9aw55k5JWe7MPfAeysC40F+Q3XGYKUrH16e0Oope3wAMZlDLovNUnsWaofHuEOy3GXXjJ66qANmYbAXLu9kk2DmuYnbD+Y4YEam2SJC5lMbycsoznhUB48gyS/Vk1QRun0WuXlHQ3OpPsXlyc2FRG7J4eiKFkHqYadnYPprE5/E01io+wHXkUI6v9wUZTc+vQLWxb4YZshSxRyws/7TvKiJv9Tu6IDkJnr2kePUUPcw37WtoU3ttNYhcYb9o6Nhl5TZTpMogSPp7j6IPOivOx1HCHmCzZ2ETHqcQe6eUt5Gb1avGHenKnGzi83Jlxszwy3Llmi5dgkJ9+dAL34AMIH+z3jG5k9G1n1Xv3af4G4P2n1k9iOHyyhNuda6tYHOPTUwEwDcnXyZQP0L+jmy03z8T+DiOyJUXDbRM2pjkOKH2DRPGP6WFc7Z92M09VQnewTArvxk+155xgWlITJB+GKPxFXgY1gPtqLq3Yy7I7DoWcWdwGZ2tr/oX83NsbcCoBG//RZKfyqZu7vte2sXvJw3Fu1WVCXxBLdZGX5hHte4LSqIETDoqSAoofZhj0daN57sDk6PEwy03aZACLEibCwlOcRj+Zc73ZS3mA7UDF/NyOk78vGgNgo6u+UVifD1bofuZ6w+KPqGGxwBTGQOnUuGNq/RqCs1L15F8qjkbGxjYpP/4/aiN/yaKc3cOFfi66E2mcIyPcv1J47m7HZTX3Ip75B74wzO6Mp9yGbbJB0XjKnkDzz9ddGCszISftpYaMyjx5JzykkC7BJ+dOu3EPMh+a8ybI//l1LdZzLJ5HV3JtQkmlLkBNs7ym3LTyOjEYWbwxY1+J25GwUQ12f3msNY2hSl14ZHUJNNrGGIUiJsOghZ3Y441Mv/s+eP6Eg6LJuiaOr7q8Je1sd1D6pRvVqWpDQq3yjqe8MvtJ5T4JU2o3g0Fiwh7tUWxxWhynrOEcgwCyRoqnGFYt3y8nR44gEIeCpk0l7sa1bslzmGLnn31FTzvHd5A8CHvJV1ba+pMnX/QgjmLFQ1/KW8cW9fV/TS6U8M+7A8ORnT2UVY4eji3EXET58nbCTc77aL44ftVEYEZ7kPqkkGDeQ5Oz3Ud0+sO9zU9NJURn6ZGxQfj2OVy4mQU+3ojyEiCrUwAHWG5daNnea9P2b2uiy8LRSPk2DrDOoGdFvCvFuV7W8iDqvMzuPn+jGsRdnNjPlGUuZXVdyX3poAy5fuYFaSCC6/bRzLIM3qLuGlP36PYQNiNIKGsyfCWSSSKcvSJln2/QspCKBj4aGswPkrh9peG46Ue0HX460RAqgDbl6xLJqTDVnjLOCT6o8lnTxg5lXXVt49DeFHt7hK+ZK/dfrQIoS1nMJM8amJFu11XAr9FskskahoI+04Qqzn+Q6Ije1CK6b7EuC9UrKeGazJj81k2hkkuyzw2RCVsEM2g1qgVC7vUcS3zJK3VofLa1Xd3ktCZFnGy74cuedVn/Rz1OqmPuHZA+8wTYmBUDwaXwQTqNf8oLKpIYqu9VUS9wyConRnYw8GnUW91bzORFa/65LuxJr69OD6qx6ZdnJacOVcJXtU0CzpCPRny3V54xKk11sptiYqCuVUGPKUi/zmzaa55X5Ct7oA6IytQtXWnGheWUEppv+XnSk4WnWqKIwy/cMjDNS/jat9znlPMP+43tRMB9XiZWB3PRgcCcVKefNhm7VAoQMflLyuAPovkFGs1YGXI2DopbOV9KZ6j9cBJt9i+mod3PDWAGJA966Pw3J+5UT67DmUNGg61XyBg3m0b2vSB/v41whJDzWwHsPbwqCvUTUwNAYQk8/BxiLEAzCd7hDJR1YJEqHpOUzKMFH+lv2YgOoL0A0NkvYS/7ujpOaD6Ds8EXsDPv1NutELSSlLi7nQdC+Sf5ZMo+DyvIg6mrWpkFZGSUnm8IJVGWk3WWf+kW8S53Lg7iZXLb4aCkEP1XLJlwa1a+l0izE2uxUweuHFDH0NrjmAqn165JbpOstPk1NTGCPIncfvy5heHojICGUH/yF/cdYQexQP5HoLSUW939UTomLpJFHffCULQtifEHWwjguzS0yxYCVWs1sfDUJaLBMVZwfWQerTL/4T+A8ToP7vUruBTShvpDRABrWgnTxgqT8OZoGOU3mIaGWGboinzpEZkJv8Y10SZwEkzaMXJ7f8lHlO1oPjX0+S4KvSEzy2F7U3+ojyeFcW7/GKJXzUlrUjxqrJHV5xEG7vuIn5fWuMdZIR1Zjp3RTLniP2YBBt0VsXubcRBjfh0Cwe5rSdSGJxoGlrNKgwiYvtUsxzDYklELmI/StAhayHPGdlOAdof3G82VMle09deRf66vdP6cvufc4tyx4ydbMq86kBdVmKWiysNbDzVXf6IW3EidIJ0TUGYcShww7uoWfTHfrnBMulTnCqAzl1XGZL/fmjrVdhjq4Wm/4TJrZWVQDJTYg4epcGoiX+cD3aWCAmCibyS7ulzDNAlKanx6RV0tYzAQ0Ho1kUq4f4tjBK22YoxrQdMnuxdwAj/mncxYII8LLs64oYGlRDw9GNaXAEREdJdDIzJCo8YHZnAzUGzO9OPKLbjSgFT47fzWs0onMzT/o/3NWKCgGLpbqO2aOUSdYVGoJ9nVNczV0He3GJxSExklXq/Y5sqTXVF9xAIqM76KoHrB28Adczw1hN/UgFpU2Jp11pSo9R1ERYYcD/ZBOEC93+G57aeo1GtDf7HV8O5Th8Yq3UjE0Wd9J9Vvs3OOjaAo1zPBOQpbO/qVGwcRwZnzQ5DwLE+uScNN7FEgwO2V91vF3UFB5oRTzdxaSSU8MrlcIq2UhCXlFaH3RWMLP6I4Icem5QMEt+hoggTi+Km3OG/js5Tm+Yp5qczKpv+uVwuhlzLviRfN9aYLI135kjRFR524tRD1k1Z9wP558ssAbksrVF4r8rLhkN9oRsCrv+COYfUHrl1zxV8d9WIjfKrXm6gqoVSF8osZR3o5cc9Nvdt0TGRr88kOLlt8ChAcc65YBr/o4CZNYXNp3ims5Rv+i0ZlM4KxDhasDvAGlO1cXK6GesyWjG7PIFPsaHM/C92quwoSebRZql0Mw5/D96aeHQ4ZQFrx1Yl4obGqRdFUxEAGEYm/Kn+0+pjVXJi1ZJvhmkCkM3OPXoHRs8biu9VwyEvtyrbvlhO/VbZzNBUi8bEzTnuYPZtNwJS2WkeyhhHcxTAUFPX6yLOdHKbd9WFAHU8wdqH3nr0WfXsKF01vjsyQFZJ7/SJ5pEOaROpiIh0KsThQw2eacvj5IU7teaiKbpN38X9v7AeQUSYFPx0RPfLOWLslUoBYJxJenODP9jI4E7iwtexWiW91tlKgZYpMNkLVg/zU5oFzP4C5B+7eAdGII3dvxU8/oplEwNcco4BN6re8Lr4pslzNKmhNia0iQMMSgiPfUjjbGswbE8i2L7bjQeCuEdNNcYau860iRVI6UrwqYM2dNAccp4DY52lt+d3wO/w9qpXraWQr82owCBALo2CmzNFLiheYPFsfOoa/Ev+DpeDKXNbNqDmh4Y9boMMzfpCoMblM3uCusvnGIbrMEQMeTuk="/>
          <p:cNvSpPr txBox="1">
            <a:spLocks noChangeArrowheads="1"/>
          </p:cNvSpPr>
          <p:nvPr userDrawn="1">
            <p:custDataLst>
              <p:tags r:id="rId1"/>
            </p:custDataLst>
          </p:nvPr>
        </p:nvSpPr>
        <p:spPr bwMode="auto">
          <a:xfrm>
            <a:off x="495301" y="457200"/>
            <a:ext cx="891196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85800" rIns="0" bIns="0">
            <a:noAutofit/>
          </a:bodyPr>
          <a:lstStyle>
            <a:lvl1pPr algn="l" eaLnBrk="0" hangingPunct="0">
              <a:defRPr sz="2400">
                <a:solidFill>
                  <a:schemeClr val="tx1"/>
                </a:solidFill>
                <a:latin typeface="Credit Suisse Type Light" pitchFamily="34" charset="0"/>
              </a:defRPr>
            </a:lvl1pPr>
            <a:lvl2pPr marL="1905" algn="l" eaLnBrk="0" hangingPunct="0">
              <a:defRPr sz="2400">
                <a:solidFill>
                  <a:schemeClr val="tx1"/>
                </a:solidFill>
                <a:latin typeface="Credit Suisse Type Light" pitchFamily="34" charset="0"/>
              </a:defRPr>
            </a:lvl2pPr>
            <a:lvl3pPr marL="3175" algn="l" eaLnBrk="0" hangingPunct="0">
              <a:defRPr sz="2400">
                <a:solidFill>
                  <a:schemeClr val="tx1"/>
                </a:solidFill>
                <a:latin typeface="Credit Suisse Type Light" pitchFamily="34" charset="0"/>
              </a:defRPr>
            </a:lvl3pPr>
            <a:lvl4pPr marL="5080" algn="l" eaLnBrk="0" hangingPunct="0">
              <a:defRPr sz="2400">
                <a:solidFill>
                  <a:schemeClr val="tx1"/>
                </a:solidFill>
                <a:latin typeface="Credit Suisse Type Light" pitchFamily="34" charset="0"/>
              </a:defRPr>
            </a:lvl4pPr>
            <a:lvl5pPr marL="6350" algn="l" eaLnBrk="0" hangingPunct="0">
              <a:defRPr sz="2400">
                <a:solidFill>
                  <a:schemeClr val="tx1"/>
                </a:solidFill>
                <a:latin typeface="Credit Suisse Type Light" pitchFamily="34" charset="0"/>
              </a:defRPr>
            </a:lvl5pPr>
            <a:lvl6pPr marL="463550" eaLnBrk="0" fontAlgn="base" hangingPunct="0">
              <a:spcBef>
                <a:spcPct val="0"/>
              </a:spcBef>
              <a:spcAft>
                <a:spcPct val="0"/>
              </a:spcAft>
              <a:defRPr sz="2400">
                <a:solidFill>
                  <a:schemeClr val="tx1"/>
                </a:solidFill>
                <a:latin typeface="Credit Suisse Type Light" pitchFamily="34" charset="0"/>
              </a:defRPr>
            </a:lvl6pPr>
            <a:lvl7pPr marL="920750" eaLnBrk="0" fontAlgn="base" hangingPunct="0">
              <a:spcBef>
                <a:spcPct val="0"/>
              </a:spcBef>
              <a:spcAft>
                <a:spcPct val="0"/>
              </a:spcAft>
              <a:defRPr sz="2400">
                <a:solidFill>
                  <a:schemeClr val="tx1"/>
                </a:solidFill>
                <a:latin typeface="Credit Suisse Type Light" pitchFamily="34" charset="0"/>
              </a:defRPr>
            </a:lvl7pPr>
            <a:lvl8pPr marL="1377950" eaLnBrk="0" fontAlgn="base" hangingPunct="0">
              <a:spcBef>
                <a:spcPct val="0"/>
              </a:spcBef>
              <a:spcAft>
                <a:spcPct val="0"/>
              </a:spcAft>
              <a:defRPr sz="2400">
                <a:solidFill>
                  <a:schemeClr val="tx1"/>
                </a:solidFill>
                <a:latin typeface="Credit Suisse Type Light" pitchFamily="34" charset="0"/>
              </a:defRPr>
            </a:lvl8pPr>
            <a:lvl9pPr marL="1835150" eaLnBrk="0" fontAlgn="base" hangingPunct="0">
              <a:spcBef>
                <a:spcPct val="0"/>
              </a:spcBef>
              <a:spcAft>
                <a:spcPct val="0"/>
              </a:spcAft>
              <a:defRPr sz="2400">
                <a:solidFill>
                  <a:schemeClr val="tx1"/>
                </a:solidFill>
                <a:latin typeface="Credit Suisse Type Light" pitchFamily="34" charset="0"/>
              </a:defRPr>
            </a:lvl9pPr>
          </a:lstStyle>
          <a:p>
            <a:pPr eaLnBrk="1" hangingPunct="1">
              <a:spcBef>
                <a:spcPct val="0"/>
              </a:spcBef>
              <a:spcAft>
                <a:spcPts val="1000"/>
              </a:spcAft>
              <a:buClrTx/>
            </a:pPr>
            <a:r>
              <a:rPr lang="en-US" sz="900" noProof="1">
                <a:latin typeface="+mn-lt"/>
                <a:ea typeface="+mn-ea"/>
                <a:cs typeface="+mn-cs"/>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p>
          <a:p>
            <a:pPr eaLnBrk="1" hangingPunct="1">
              <a:spcBef>
                <a:spcPct val="0"/>
              </a:spcBef>
              <a:spcAft>
                <a:spcPts val="1000"/>
              </a:spcAft>
              <a:buClrTx/>
            </a:pPr>
            <a:r>
              <a:rPr lang="en-US" sz="900" noProof="1">
                <a:latin typeface="+mn-lt"/>
                <a:ea typeface="+mn-ea"/>
                <a:cs typeface="+mn-cs"/>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pPr eaLnBrk="1" hangingPunct="1">
              <a:spcBef>
                <a:spcPct val="0"/>
              </a:spcBef>
              <a:spcAft>
                <a:spcPts val="1000"/>
              </a:spcAft>
              <a:buClrTx/>
            </a:pPr>
            <a:r>
              <a:rPr lang="en-US" sz="900" noProof="1">
                <a:latin typeface="+mn-lt"/>
                <a:ea typeface="+mn-ea"/>
                <a:cs typeface="+mn-cs"/>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p>
          <a:p>
            <a:pPr eaLnBrk="1" hangingPunct="1">
              <a:spcBef>
                <a:spcPct val="0"/>
              </a:spcBef>
              <a:spcAft>
                <a:spcPts val="1000"/>
              </a:spcAft>
              <a:buClrTx/>
            </a:pPr>
            <a:r>
              <a:rPr lang="en-US" sz="900" noProof="1">
                <a:latin typeface="+mn-lt"/>
                <a:ea typeface="+mn-ea"/>
                <a:cs typeface="+mn-cs"/>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marR="0" indent="-171450" algn="l" defTabSz="1838325" rtl="0" eaLnBrk="1" fontAlgn="base" latinLnBrk="0" hangingPunct="1">
              <a:lnSpc>
                <a:spcPct val="100000"/>
              </a:lnSpc>
              <a:spcBef>
                <a:spcPct val="75000"/>
              </a:spcBef>
              <a:spcAft>
                <a:spcPct val="0"/>
              </a:spcAft>
              <a:buClr>
                <a:srgbClr val="269DD8"/>
              </a:buClr>
              <a:buSzPct val="100000"/>
              <a:buFont typeface="Symbol"/>
              <a:buChar char="·"/>
              <a:defRPr b="0">
                <a:solidFill>
                  <a:srgbClr val="53565A"/>
                </a:solidFill>
              </a:defRPr>
            </a:lvl1pPr>
            <a:lvl2pPr marL="342900" marR="0"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a:buChar char="–"/>
              <a:defRPr b="0">
                <a:solidFill>
                  <a:srgbClr val="53565A"/>
                </a:solidFill>
              </a:defRPr>
            </a:lvl2pPr>
            <a:lvl3pPr marL="514350" marR="0"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defRPr>
            </a:lvl3pPr>
            <a:lvl4pPr marL="685800" marR="0"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defRPr>
            </a:lvl4pPr>
            <a:lvl5pPr marL="857250" marR="0" indent="-171450" algn="l" defTabSz="1838325" rtl="0" eaLnBrk="1" fontAlgn="base" latinLnBrk="0" hangingPunct="1">
              <a:lnSpc>
                <a:spcPct val="100000"/>
              </a:lnSpc>
              <a:spcBef>
                <a:spcPct val="25000"/>
              </a:spcBef>
              <a:spcAft>
                <a:spcPct val="0"/>
              </a:spcAft>
              <a:buClr>
                <a:srgbClr val="269DD8"/>
              </a:buClr>
              <a:buSzPct val="100000"/>
              <a:buFont typeface="Symbol"/>
              <a:buChar char="·"/>
              <a:defRPr b="0">
                <a:solidFill>
                  <a:srgbClr val="53565A"/>
                </a:solidFill>
              </a:defRPr>
            </a:lvl5pPr>
            <a:lvl6pPr marL="1028700" marR="0"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a:buChar char="–"/>
              <a:defRPr b="0">
                <a:solidFill>
                  <a:srgbClr val="53565A"/>
                </a:solidFill>
              </a:defRPr>
            </a:lvl6pPr>
            <a:lvl7pPr marL="1200150" marR="0"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defRPr>
            </a:lvl7pPr>
            <a:lvl8pPr marL="1371600" marR="0"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defRPr>
            </a:lvl8pPr>
            <a:lvl9pPr marL="1543050" marR="0" indent="-171450" algn="l" defTabSz="1838325" rtl="0" eaLnBrk="1" fontAlgn="base" latinLnBrk="0" hangingPunct="1">
              <a:lnSpc>
                <a:spcPct val="100000"/>
              </a:lnSpc>
              <a:spcBef>
                <a:spcPct val="25000"/>
              </a:spcBef>
              <a:spcAft>
                <a:spcPct val="0"/>
              </a:spcAft>
              <a:buClr>
                <a:srgbClr val="269DD8"/>
              </a:buClr>
              <a:buSzPct val="100000"/>
              <a:buFont typeface="Symbol"/>
              <a:buChar char="·"/>
              <a:defRPr b="0">
                <a:solidFill>
                  <a:srgbClr val="53565A"/>
                </a:solidFill>
              </a:defRPr>
            </a:lvl9pPr>
          </a:lstStyle>
          <a:p>
            <a:pPr marL="171450" marR="0" lvl="0" indent="-171450" algn="l" defTabSz="1838325" rtl="0" eaLnBrk="1" fontAlgn="base" latinLnBrk="0" hangingPunct="1">
              <a:lnSpc>
                <a:spcPct val="100000"/>
              </a:lnSpc>
              <a:spcBef>
                <a:spcPct val="75000"/>
              </a:spcBef>
              <a:spcAft>
                <a:spcPct val="0"/>
              </a:spcAft>
              <a:buClr>
                <a:srgbClr val="269DD8"/>
              </a:buClr>
              <a:buSzPct val="100000"/>
              <a:buFont typeface="Symbol"/>
              <a:buChar char="·"/>
              <a:defRPr/>
            </a:pPr>
            <a:r>
              <a:rPr kumimoji="0" lang="en-US" sz="1400" b="0" i="0" u="none" strike="noStrike" kern="0" cap="none" spc="0" normalizeH="0" baseline="0" noProof="0">
                <a:ln>
                  <a:noFill/>
                </a:ln>
                <a:solidFill>
                  <a:srgbClr val="53565A"/>
                </a:solidFill>
                <a:effectLst/>
                <a:uLnTx/>
                <a:uFillTx/>
                <a:latin typeface="+mn-lt"/>
                <a:cs typeface="+mn-cs"/>
              </a:rPr>
              <a:t>Click to edit Master text styles</a:t>
            </a:r>
          </a:p>
          <a:p>
            <a:pPr marL="342900" marR="0" lvl="1"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a:buChar char="–"/>
              <a:defRPr/>
            </a:pPr>
            <a:r>
              <a:rPr kumimoji="0" lang="en-US" sz="1400" b="0" i="0" u="none" strike="noStrike" kern="0" cap="none" spc="0" normalizeH="0" baseline="0" noProof="0">
                <a:ln>
                  <a:noFill/>
                </a:ln>
                <a:solidFill>
                  <a:srgbClr val="53565A"/>
                </a:solidFill>
                <a:effectLst/>
                <a:uLnTx/>
                <a:uFillTx/>
                <a:latin typeface="+mn-lt"/>
                <a:cs typeface="+mn-cs"/>
              </a:rPr>
              <a:t>Bullet level 2</a:t>
            </a:r>
          </a:p>
          <a:p>
            <a:pPr marL="514350" marR="0" lvl="2"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defRPr/>
            </a:pPr>
            <a:r>
              <a:rPr kumimoji="0" lang="en-US" sz="1400" b="0" i="0" u="none" strike="noStrike" kern="0" cap="none" spc="0" normalizeH="0" baseline="0" noProof="0">
                <a:ln>
                  <a:noFill/>
                </a:ln>
                <a:solidFill>
                  <a:srgbClr val="53565A"/>
                </a:solidFill>
                <a:effectLst/>
                <a:uLnTx/>
                <a:uFillTx/>
                <a:latin typeface="+mn-lt"/>
                <a:cs typeface="+mn-cs"/>
              </a:rPr>
              <a:t>Bullet level 3</a:t>
            </a:r>
          </a:p>
          <a:p>
            <a:pPr marL="685800" marR="0" lvl="3"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defRPr/>
            </a:pPr>
            <a:r>
              <a:rPr kumimoji="0" lang="en-US" sz="1400" b="0" i="0" u="none" strike="noStrike" kern="0" cap="none" spc="0" normalizeH="0" baseline="0" noProof="0">
                <a:ln>
                  <a:noFill/>
                </a:ln>
                <a:solidFill>
                  <a:srgbClr val="53565A"/>
                </a:solidFill>
                <a:effectLst/>
                <a:uLnTx/>
                <a:uFillTx/>
                <a:latin typeface="+mn-lt"/>
                <a:cs typeface="+mn-cs"/>
              </a:rPr>
              <a:t>Bullet level 4</a:t>
            </a:r>
          </a:p>
          <a:p>
            <a:pPr marL="857250" marR="0" lvl="4" indent="-171450" algn="l" defTabSz="1838325" rtl="0" eaLnBrk="1" fontAlgn="base" latinLnBrk="0" hangingPunct="1">
              <a:lnSpc>
                <a:spcPct val="100000"/>
              </a:lnSpc>
              <a:spcBef>
                <a:spcPct val="25000"/>
              </a:spcBef>
              <a:spcAft>
                <a:spcPct val="0"/>
              </a:spcAft>
              <a:buClr>
                <a:srgbClr val="269DD8"/>
              </a:buClr>
              <a:buSzPct val="100000"/>
              <a:buFont typeface="Symbol"/>
              <a:buChar char="·"/>
              <a:defRPr/>
            </a:pPr>
            <a:r>
              <a:rPr kumimoji="0" lang="en-US" sz="1400" b="0" i="0" u="none" strike="noStrike" kern="0" cap="none" spc="0" normalizeH="0" baseline="0" noProof="0">
                <a:ln>
                  <a:noFill/>
                </a:ln>
                <a:solidFill>
                  <a:srgbClr val="53565A"/>
                </a:solidFill>
                <a:effectLst/>
                <a:uLnTx/>
                <a:uFillTx/>
                <a:latin typeface="+mn-lt"/>
                <a:cs typeface="+mn-cs"/>
              </a:rPr>
              <a:t>Bullet level 5</a:t>
            </a:r>
          </a:p>
          <a:p>
            <a:pPr marL="1028700" marR="0" lvl="5"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a:buChar char="–"/>
              <a:defRPr/>
            </a:pPr>
            <a:r>
              <a:rPr kumimoji="0" lang="en-US" sz="1400" b="0" i="0" u="none" strike="noStrike" kern="0" cap="none" spc="0" normalizeH="0" baseline="0" noProof="0">
                <a:ln>
                  <a:noFill/>
                </a:ln>
                <a:solidFill>
                  <a:srgbClr val="53565A"/>
                </a:solidFill>
                <a:effectLst/>
                <a:uLnTx/>
                <a:uFillTx/>
                <a:latin typeface="+mn-lt"/>
                <a:cs typeface="+mn-cs"/>
              </a:rPr>
              <a:t>Bullet level 6</a:t>
            </a:r>
          </a:p>
          <a:p>
            <a:pPr marL="1200150" marR="0" lvl="6" indent="-171450" algn="l" defTabSz="1838325" rtl="0" eaLnBrk="1" fontAlgn="base" latinLnBrk="0" hangingPunct="1">
              <a:lnSpc>
                <a:spcPct val="100000"/>
              </a:lnSpc>
              <a:spcBef>
                <a:spcPct val="25000"/>
              </a:spcBef>
              <a:spcAft>
                <a:spcPct val="0"/>
              </a:spcAft>
              <a:buClr>
                <a:srgbClr val="269DD8"/>
              </a:buClr>
              <a:buSzPct val="100000"/>
              <a:buFont typeface="Wingdings" panose="05000000000000000000" pitchFamily="2" charset="2"/>
              <a:buChar char=""/>
              <a:defRPr/>
            </a:pPr>
            <a:r>
              <a:rPr kumimoji="0" lang="en-US" sz="1400" b="0" i="0" u="none" strike="noStrike" kern="0" cap="none" spc="0" normalizeH="0" baseline="0" noProof="0">
                <a:ln>
                  <a:noFill/>
                </a:ln>
                <a:solidFill>
                  <a:srgbClr val="53565A"/>
                </a:solidFill>
                <a:effectLst/>
                <a:uLnTx/>
                <a:uFillTx/>
                <a:latin typeface="+mn-lt"/>
                <a:cs typeface="+mn-cs"/>
              </a:rPr>
              <a:t>Bullet level 7</a:t>
            </a:r>
          </a:p>
          <a:p>
            <a:pPr marL="1371600" marR="0" lvl="7" indent="-171450" algn="l" defTabSz="1838325" rtl="0" eaLnBrk="1" fontAlgn="base" latinLnBrk="0" hangingPunct="1">
              <a:lnSpc>
                <a:spcPct val="100000"/>
              </a:lnSpc>
              <a:spcBef>
                <a:spcPct val="25000"/>
              </a:spcBef>
              <a:spcAft>
                <a:spcPct val="0"/>
              </a:spcAft>
              <a:buClr>
                <a:srgbClr val="269DD8"/>
              </a:buClr>
              <a:buSzPct val="100000"/>
              <a:buFont typeface="Arial" panose="020B0604020202020204" pitchFamily="34" charset="0"/>
              <a:buChar char="○"/>
              <a:defRPr/>
            </a:pPr>
            <a:r>
              <a:rPr kumimoji="0" lang="en-US" sz="1400" b="0" i="0" u="none" strike="noStrike" kern="0" cap="none" spc="0" normalizeH="0" baseline="0" noProof="0">
                <a:ln>
                  <a:noFill/>
                </a:ln>
                <a:solidFill>
                  <a:srgbClr val="53565A"/>
                </a:solidFill>
                <a:effectLst/>
                <a:uLnTx/>
                <a:uFillTx/>
                <a:latin typeface="+mn-lt"/>
                <a:cs typeface="+mn-cs"/>
              </a:rPr>
              <a:t>Bullet level 8</a:t>
            </a:r>
          </a:p>
          <a:p>
            <a:pPr marL="1543050" marR="0" lvl="8" indent="-171450" algn="l" defTabSz="1838325" rtl="0" eaLnBrk="1" fontAlgn="base" latinLnBrk="0" hangingPunct="1">
              <a:lnSpc>
                <a:spcPct val="100000"/>
              </a:lnSpc>
              <a:spcBef>
                <a:spcPct val="25000"/>
              </a:spcBef>
              <a:spcAft>
                <a:spcPct val="0"/>
              </a:spcAft>
              <a:buClr>
                <a:srgbClr val="269DD8"/>
              </a:buClr>
              <a:buSzPct val="100000"/>
              <a:buFont typeface="Symbol"/>
              <a:buChar char="·"/>
              <a:defRPr/>
            </a:pPr>
            <a:r>
              <a:rPr kumimoji="0" lang="en-US" sz="1400" b="0" i="0" u="none" strike="noStrike" kern="0" cap="none" spc="0" normalizeH="0" baseline="0" noProof="0">
                <a:ln>
                  <a:noFill/>
                </a:ln>
                <a:solidFill>
                  <a:srgbClr val="53565A"/>
                </a:solidFill>
                <a:effectLst/>
                <a:uLnTx/>
                <a:uFillTx/>
                <a:latin typeface="+mn-lt"/>
                <a:cs typeface="+mn-cs"/>
              </a:rPr>
              <a:t>Bullet level 9</a:t>
            </a:r>
          </a:p>
        </p:txBody>
      </p:sp>
      <p:sp>
        <p:nvSpPr>
          <p:cNvPr id="2" name="Title 1"/>
          <p:cNvSpPr>
            <a:spLocks noGrp="1"/>
          </p:cNvSpPr>
          <p:nvPr>
            <p:ph type="title"/>
          </p:nvPr>
        </p:nvSpPr>
        <p:spPr>
          <a:noFill/>
        </p:spPr>
        <p:txBody>
          <a:bodyPr/>
          <a:lstStyle>
            <a:lvl1pPr>
              <a:defRPr>
                <a:solidFill>
                  <a:schemeClr val="bg1"/>
                </a:solidFill>
              </a:defRPr>
            </a:lvl1pPr>
          </a:lstStyle>
          <a:p>
            <a:r>
              <a:rPr lang="en-US"/>
              <a:t>Click to edit Master title style</a:t>
            </a:r>
          </a:p>
        </p:txBody>
      </p:sp>
      <p:sp>
        <p:nvSpPr>
          <p:cNvPr id="5"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5089358" y="4832595"/>
            <a:ext cx="4497136"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5089358" y="4291730"/>
            <a:ext cx="4497136"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456515" y="3224463"/>
            <a:ext cx="2122293" cy="69590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5089358" y="4832595"/>
            <a:ext cx="4497136"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5089358" y="4291730"/>
            <a:ext cx="4497136"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456515" y="3224463"/>
            <a:ext cx="2122293" cy="69590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sp>
        <p:nvSpPr>
          <p:cNvPr id="6"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0" y="1295400"/>
            <a:ext cx="46482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80213" y="1295400"/>
            <a:ext cx="2973387"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3477418"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52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5105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9"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0" y="1295400"/>
            <a:ext cx="46482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5089358" y="4832595"/>
            <a:ext cx="4497136"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5089358" y="4291730"/>
            <a:ext cx="4497136"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stretch>
            <a:fillRect/>
          </a:stretch>
        </p:blipFill>
        <p:spPr bwMode="gray">
          <a:xfrm>
            <a:off x="7456515" y="3224463"/>
            <a:ext cx="2122293" cy="6959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sp>
        <p:nvSpPr>
          <p:cNvPr id="6"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0" y="1295400"/>
            <a:ext cx="46482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80213" y="1295400"/>
            <a:ext cx="2973387"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3477418"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52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5105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9"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80213" y="1295400"/>
            <a:ext cx="2973387"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2"/>
          <p:cNvSpPr>
            <a:spLocks noGrp="1"/>
          </p:cNvSpPr>
          <p:nvPr>
            <p:ph sz="half" idx="10"/>
          </p:nvPr>
        </p:nvSpPr>
        <p:spPr>
          <a:xfrm>
            <a:off x="3477418"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29718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5" name="Content Placeholder 3"/>
          <p:cNvSpPr>
            <a:spLocks noGrp="1"/>
          </p:cNvSpPr>
          <p:nvPr>
            <p:ph sz="half" idx="10"/>
          </p:nvPr>
        </p:nvSpPr>
        <p:spPr>
          <a:xfrm>
            <a:off x="152400" y="38862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4" name="Content Placeholder 2"/>
          <p:cNvSpPr>
            <a:spLocks noGrp="1"/>
          </p:cNvSpPr>
          <p:nvPr>
            <p:ph sz="half" idx="2"/>
          </p:nvPr>
        </p:nvSpPr>
        <p:spPr>
          <a:xfrm>
            <a:off x="5105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22860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rgbClr val="53565A"/>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rgbClr val="53565A"/>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rgbClr val="53565A"/>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5089358" y="4832595"/>
            <a:ext cx="4497136" cy="276999"/>
          </a:xfrm>
          <a:noFill/>
          <a:ln>
            <a:noFill/>
          </a:ln>
        </p:spPr>
        <p:txBody>
          <a:bodyPr wrap="square">
            <a:noAutofit/>
          </a:bodyPr>
          <a:lstStyle>
            <a:lvl1pPr marL="0" indent="0" algn="r">
              <a:buFont typeface="Symbol" pitchFamily="18" charset="2"/>
              <a:buNone/>
              <a:defRPr sz="1800" b="1">
                <a:solidFill>
                  <a:schemeClr val="bg1"/>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5089358" y="4291730"/>
            <a:ext cx="4497136" cy="430887"/>
          </a:xfrm>
          <a:noFill/>
          <a:ln w="9525">
            <a:noFill/>
          </a:ln>
        </p:spPr>
        <p:txBody>
          <a:bodyPr wrap="none" anchor="b">
            <a:noAutofit/>
          </a:bodyPr>
          <a:lstStyle>
            <a:lvl1pPr algn="r">
              <a:defRPr sz="2800" b="1">
                <a:solidFill>
                  <a:schemeClr val="bg1"/>
                </a:solidFill>
              </a:defRPr>
            </a:lvl1pPr>
          </a:lstStyle>
          <a:p>
            <a:pPr lvl="0"/>
            <a:r>
              <a:rPr lang="en-US" noProof="0"/>
              <a:t>Click to edit Master title style</a:t>
            </a:r>
          </a:p>
        </p:txBody>
      </p:sp>
      <p:pic>
        <p:nvPicPr>
          <p:cNvPr id="5" name="Picture 4"/>
          <p:cNvPicPr>
            <a:picLocks noChangeAspect="1"/>
          </p:cNvPicPr>
          <p:nvPr userDrawn="1"/>
        </p:nvPicPr>
        <p:blipFill>
          <a:blip r:embed="rId3" cstate="print"/>
          <a:stretch>
            <a:fillRect/>
          </a:stretch>
        </p:blipFill>
        <p:spPr bwMode="gray">
          <a:xfrm>
            <a:off x="7456515" y="3224463"/>
            <a:ext cx="2122293" cy="6959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1295400"/>
            <a:ext cx="9601200" cy="3559769"/>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a:noFill/>
        </p:spPr>
        <p:txBody>
          <a:bodyPr/>
          <a:lstStyle/>
          <a:p>
            <a:r>
              <a:rPr lang="en-US"/>
              <a:t>Click to edit Master title style</a:t>
            </a:r>
          </a:p>
        </p:txBody>
      </p:sp>
      <p:sp>
        <p:nvSpPr>
          <p:cNvPr id="5"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0" y="1295400"/>
            <a:ext cx="4648200" cy="3683655"/>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3" name="Content Placeholder 1"/>
          <p:cNvSpPr>
            <a:spLocks noGrp="1"/>
          </p:cNvSpPr>
          <p:nvPr>
            <p:ph sz="half" idx="1"/>
          </p:nvPr>
        </p:nvSpPr>
        <p:spPr>
          <a:xfrm>
            <a:off x="152400" y="1295400"/>
            <a:ext cx="4648200" cy="4876800"/>
          </a:xfrm>
        </p:spPr>
        <p:txBody>
          <a:bodyPr/>
          <a:lstStyle>
            <a:lvl1pPr marL="1714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1pPr>
            <a:lvl2pPr marL="3429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emf"/><Relationship Id="rId5" Type="http://schemas.openxmlformats.org/officeDocument/2006/relationships/slideLayout" Target="../slideLayouts/slideLayout11.xml"/><Relationship Id="rId10" Type="http://schemas.openxmlformats.org/officeDocument/2006/relationships/oleObject" Target="../embeddings/oleObject2.bin"/><Relationship Id="rId4" Type="http://schemas.openxmlformats.org/officeDocument/2006/relationships/slideLayout" Target="../slideLayouts/slideLayout10.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3.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oleObject" Target="../embeddings/oleObject4.bin"/><Relationship Id="rId5" Type="http://schemas.openxmlformats.org/officeDocument/2006/relationships/slideLayout" Target="../slideLayouts/slideLayout28.xml"/><Relationship Id="rId10" Type="http://schemas.openxmlformats.org/officeDocument/2006/relationships/tags" Target="../tags/tag6.xml"/><Relationship Id="rId4" Type="http://schemas.openxmlformats.org/officeDocument/2006/relationships/slideLayout" Target="../slideLayouts/slideLayout27.xml"/><Relationship Id="rId9"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33.xml"/><Relationship Id="rId7" Type="http://schemas.openxmlformats.org/officeDocument/2006/relationships/theme" Target="../theme/theme5.xml"/><Relationship Id="rId12"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emf"/><Relationship Id="rId5" Type="http://schemas.openxmlformats.org/officeDocument/2006/relationships/slideLayout" Target="../slideLayouts/slideLayout35.xml"/><Relationship Id="rId10" Type="http://schemas.openxmlformats.org/officeDocument/2006/relationships/oleObject" Target="../embeddings/oleObject5.bin"/><Relationship Id="rId4" Type="http://schemas.openxmlformats.org/officeDocument/2006/relationships/slideLayout" Target="../slideLayouts/slideLayout34.xml"/><Relationship Id="rId9"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9"/>
            </p:custDataLst>
            <p:extLst>
              <p:ext uri="{D42A27DB-BD31-4B8C-83A1-F6EECF244321}">
                <p14:modId xmlns:p14="http://schemas.microsoft.com/office/powerpoint/2010/main" val="3969205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幻灯片" r:id="rId10" imgW="473" imgH="476" progId="TCLayout.ActiveDocument.1">
                  <p:embed/>
                </p:oleObj>
              </mc:Choice>
              <mc:Fallback>
                <p:oleObj name="think-cell 幻灯片" r:id="rId10" imgW="473" imgH="47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26" name="Rectangle 84"/>
          <p:cNvSpPr>
            <a:spLocks noGrp="1" noChangeArrowheads="1"/>
          </p:cNvSpPr>
          <p:nvPr>
            <p:ph type="body" idx="1"/>
          </p:nvPr>
        </p:nvSpPr>
        <p:spPr bwMode="gray">
          <a:xfrm>
            <a:off x="152400" y="1295400"/>
            <a:ext cx="9601200" cy="4876800"/>
          </a:xfrm>
          <a:prstGeom prst="rect">
            <a:avLst/>
          </a:prstGeom>
          <a:noFill/>
          <a:ln>
            <a:noFill/>
          </a:ln>
        </p:spPr>
        <p:txBody>
          <a:bodyPr vert="horz" wrap="square" lIns="0" tIns="0" rIns="0" bIns="0" numCol="1" anchor="t" anchorCtr="0" compatLnSpc="1"/>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46050" y="6400800"/>
            <a:ext cx="9601200" cy="0"/>
          </a:xfrm>
          <a:prstGeom prst="line">
            <a:avLst/>
          </a:prstGeom>
          <a:noFill/>
          <a:ln w="6350">
            <a:noFill/>
            <a:round/>
          </a:ln>
          <a:extLst>
            <a:ext uri="{909E8E84-426E-40DD-AFC4-6F175D3DCCD1}">
              <a14:hiddenFill xmlns:a14="http://schemas.microsoft.com/office/drawing/2010/main">
                <a:noFill/>
              </a14:hiddenFill>
            </a:ext>
          </a:extLst>
        </p:spPr>
        <p:txBody>
          <a:bodyPr/>
          <a:lstStyle/>
          <a:p>
            <a:endParaRPr lang="en-US"/>
          </a:p>
        </p:txBody>
      </p:sp>
      <p:sp>
        <p:nvSpPr>
          <p:cNvPr id="1029" name="Title 1"/>
          <p:cNvSpPr>
            <a:spLocks noGrp="1" noChangeArrowheads="1"/>
          </p:cNvSpPr>
          <p:nvPr>
            <p:ph type="title"/>
          </p:nvPr>
        </p:nvSpPr>
        <p:spPr bwMode="gray">
          <a:xfrm>
            <a:off x="152400" y="238456"/>
            <a:ext cx="9598025" cy="377825"/>
          </a:xfrm>
          <a:prstGeom prst="rect">
            <a:avLst/>
          </a:prstGeom>
          <a:noFill/>
          <a:ln w="12700">
            <a:noFill/>
            <a:miter lim="800000"/>
          </a:ln>
        </p:spPr>
        <p:txBody>
          <a:bodyPr vert="horz" wrap="square" lIns="0" tIns="0" rIns="0" bIns="0" numCol="1" anchor="t" anchorCtr="0" compatLnSpc="1">
            <a:spAutoFit/>
          </a:bodyPr>
          <a:lstStyle/>
          <a:p>
            <a:pPr lvl="0"/>
            <a:r>
              <a:rPr lang="en-US"/>
              <a:t>Click to edit Master title style</a:t>
            </a:r>
          </a:p>
        </p:txBody>
      </p:sp>
      <p:sp>
        <p:nvSpPr>
          <p:cNvPr id="18" name="Rectangle 17"/>
          <p:cNvSpPr/>
          <p:nvPr/>
        </p:nvSpPr>
        <p:spPr bwMode="gray">
          <a:xfrm>
            <a:off x="-1585227" y="0"/>
            <a:ext cx="1323969"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38-157-216</a:t>
            </a:r>
          </a:p>
        </p:txBody>
      </p:sp>
      <p:sp>
        <p:nvSpPr>
          <p:cNvPr id="25" name="Rectangle 24"/>
          <p:cNvSpPr/>
          <p:nvPr/>
        </p:nvSpPr>
        <p:spPr bwMode="gray">
          <a:xfrm>
            <a:off x="-1585227" y="441649"/>
            <a:ext cx="1323969"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109-206-229</a:t>
            </a:r>
          </a:p>
        </p:txBody>
      </p:sp>
      <p:sp>
        <p:nvSpPr>
          <p:cNvPr id="26" name="Rectangle 25"/>
          <p:cNvSpPr/>
          <p:nvPr/>
        </p:nvSpPr>
        <p:spPr bwMode="gray">
          <a:xfrm>
            <a:off x="-1585227" y="883298"/>
            <a:ext cx="1323969"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118-192-68</a:t>
            </a:r>
          </a:p>
        </p:txBody>
      </p:sp>
      <p:sp>
        <p:nvSpPr>
          <p:cNvPr id="27" name="Rectangle 26"/>
          <p:cNvSpPr/>
          <p:nvPr/>
        </p:nvSpPr>
        <p:spPr bwMode="gray">
          <a:xfrm>
            <a:off x="-1585227" y="1324947"/>
            <a:ext cx="1323969"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186-217-129</a:t>
            </a:r>
          </a:p>
        </p:txBody>
      </p:sp>
      <p:sp>
        <p:nvSpPr>
          <p:cNvPr id="28" name="Rectangle 27"/>
          <p:cNvSpPr/>
          <p:nvPr/>
        </p:nvSpPr>
        <p:spPr bwMode="gray">
          <a:xfrm>
            <a:off x="-1585227" y="1766596"/>
            <a:ext cx="1323969"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83-86-90</a:t>
            </a:r>
          </a:p>
        </p:txBody>
      </p:sp>
      <p:sp>
        <p:nvSpPr>
          <p:cNvPr id="29" name="Rectangle 28"/>
          <p:cNvSpPr/>
          <p:nvPr/>
        </p:nvSpPr>
        <p:spPr bwMode="gray">
          <a:xfrm>
            <a:off x="-1585227" y="2208245"/>
            <a:ext cx="1323969"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151-153-155</a:t>
            </a:r>
          </a:p>
        </p:txBody>
      </p:sp>
      <p:sp>
        <p:nvSpPr>
          <p:cNvPr id="30" name="Rectangle 29"/>
          <p:cNvSpPr/>
          <p:nvPr/>
        </p:nvSpPr>
        <p:spPr bwMode="gray">
          <a:xfrm>
            <a:off x="-1585227" y="2649894"/>
            <a:ext cx="1323969"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240-79-36</a:t>
            </a:r>
          </a:p>
        </p:txBody>
      </p:sp>
      <p:sp>
        <p:nvSpPr>
          <p:cNvPr id="31" name="Rectangle 30"/>
          <p:cNvSpPr/>
          <p:nvPr/>
        </p:nvSpPr>
        <p:spPr bwMode="gray">
          <a:xfrm>
            <a:off x="-1585227" y="3091543"/>
            <a:ext cx="1323969"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246-140-92</a:t>
            </a:r>
          </a:p>
        </p:txBody>
      </p:sp>
      <p:pic>
        <p:nvPicPr>
          <p:cNvPr id="4" name="Picture 3"/>
          <p:cNvPicPr>
            <a:picLocks noChangeAspect="1"/>
          </p:cNvPicPr>
          <p:nvPr userDrawn="1"/>
        </p:nvPicPr>
        <p:blipFill>
          <a:blip r:embed="rId12"/>
          <a:stretch>
            <a:fillRect/>
          </a:stretch>
        </p:blipFill>
        <p:spPr>
          <a:xfrm>
            <a:off x="7922834" y="6273898"/>
            <a:ext cx="1827591" cy="473988"/>
          </a:xfrm>
          <a:prstGeom prst="rect">
            <a:avLst/>
          </a:prstGeom>
        </p:spPr>
      </p:pic>
      <p:sp>
        <p:nvSpPr>
          <p:cNvPr id="14"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2pPr>
      <a:lvl3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3pPr>
      <a:lvl4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4pPr>
      <a:lvl5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custDataLst>
              <p:tags r:id="rId9"/>
            </p:custDataLst>
            <p:extLst>
              <p:ext uri="{D42A27DB-BD31-4B8C-83A1-F6EECF244321}">
                <p14:modId xmlns:p14="http://schemas.microsoft.com/office/powerpoint/2010/main" val="2564204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幻灯片" r:id="rId10" imgW="473" imgH="476" progId="TCLayout.ActiveDocument.1">
                  <p:embed/>
                </p:oleObj>
              </mc:Choice>
              <mc:Fallback>
                <p:oleObj name="think-cell 幻灯片" r:id="rId10" imgW="473" imgH="47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26" name="Rectangle 84"/>
          <p:cNvSpPr>
            <a:spLocks noGrp="1" noChangeArrowheads="1"/>
          </p:cNvSpPr>
          <p:nvPr>
            <p:ph type="body" idx="1"/>
          </p:nvPr>
        </p:nvSpPr>
        <p:spPr bwMode="gray">
          <a:xfrm>
            <a:off x="152400" y="1295400"/>
            <a:ext cx="9601200" cy="4876800"/>
          </a:xfrm>
          <a:prstGeom prst="rect">
            <a:avLst/>
          </a:prstGeom>
          <a:noFill/>
          <a:ln>
            <a:noFill/>
          </a:ln>
        </p:spPr>
        <p:txBody>
          <a:bodyPr vert="horz" wrap="square" lIns="0" tIns="0" rIns="0" bIns="0" numCol="1" anchor="t" anchorCtr="0" compatLnSpc="1"/>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46050" y="6400800"/>
            <a:ext cx="9601200" cy="0"/>
          </a:xfrm>
          <a:prstGeom prst="line">
            <a:avLst/>
          </a:prstGeom>
          <a:noFill/>
          <a:ln w="6350">
            <a:noFill/>
            <a:round/>
          </a:ln>
          <a:extLst>
            <a:ext uri="{909E8E84-426E-40DD-AFC4-6F175D3DCCD1}">
              <a14:hiddenFill xmlns:a14="http://schemas.microsoft.com/office/drawing/2010/main">
                <a:noFill/>
              </a14:hiddenFill>
            </a:ext>
          </a:extLst>
        </p:spPr>
        <p:txBody>
          <a:bodyPr/>
          <a:lstStyle/>
          <a:p>
            <a:endParaRPr lang="en-US"/>
          </a:p>
        </p:txBody>
      </p:sp>
      <p:sp>
        <p:nvSpPr>
          <p:cNvPr id="1029" name="Title 1"/>
          <p:cNvSpPr>
            <a:spLocks noGrp="1" noChangeArrowheads="1"/>
          </p:cNvSpPr>
          <p:nvPr>
            <p:ph type="title"/>
          </p:nvPr>
        </p:nvSpPr>
        <p:spPr bwMode="gray">
          <a:xfrm>
            <a:off x="152400" y="60325"/>
            <a:ext cx="9598025" cy="377825"/>
          </a:xfrm>
          <a:prstGeom prst="rect">
            <a:avLst/>
          </a:prstGeom>
          <a:noFill/>
          <a:ln w="12700">
            <a:noFill/>
            <a:miter lim="800000"/>
          </a:ln>
        </p:spPr>
        <p:txBody>
          <a:bodyPr vert="horz" wrap="square" lIns="0" tIns="0" rIns="0" bIns="0" numCol="1" anchor="t" anchorCtr="0" compatLnSpc="1">
            <a:spAutoFit/>
          </a:bodyPr>
          <a:lstStyle/>
          <a:p>
            <a:pPr lvl="0"/>
            <a:r>
              <a:rPr lang="en-US"/>
              <a:t>Click to edit Master title style</a:t>
            </a:r>
          </a:p>
        </p:txBody>
      </p:sp>
      <p:sp>
        <p:nvSpPr>
          <p:cNvPr id="18" name="Rectangle 17"/>
          <p:cNvSpPr/>
          <p:nvPr/>
        </p:nvSpPr>
        <p:spPr bwMode="gray">
          <a:xfrm>
            <a:off x="-1585227" y="0"/>
            <a:ext cx="1323969"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38-157-216</a:t>
            </a:r>
          </a:p>
        </p:txBody>
      </p:sp>
      <p:sp>
        <p:nvSpPr>
          <p:cNvPr id="25" name="Rectangle 24"/>
          <p:cNvSpPr/>
          <p:nvPr/>
        </p:nvSpPr>
        <p:spPr bwMode="gray">
          <a:xfrm>
            <a:off x="-1585227" y="441649"/>
            <a:ext cx="1323969"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109-206-229</a:t>
            </a:r>
          </a:p>
        </p:txBody>
      </p:sp>
      <p:sp>
        <p:nvSpPr>
          <p:cNvPr id="26" name="Rectangle 25"/>
          <p:cNvSpPr/>
          <p:nvPr/>
        </p:nvSpPr>
        <p:spPr bwMode="gray">
          <a:xfrm>
            <a:off x="-1585227" y="883298"/>
            <a:ext cx="1323969"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118-192-68</a:t>
            </a:r>
          </a:p>
        </p:txBody>
      </p:sp>
      <p:sp>
        <p:nvSpPr>
          <p:cNvPr id="27" name="Rectangle 26"/>
          <p:cNvSpPr/>
          <p:nvPr/>
        </p:nvSpPr>
        <p:spPr bwMode="gray">
          <a:xfrm>
            <a:off x="-1585227" y="1324947"/>
            <a:ext cx="1323969"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186-217-129</a:t>
            </a:r>
          </a:p>
        </p:txBody>
      </p:sp>
      <p:sp>
        <p:nvSpPr>
          <p:cNvPr id="28" name="Rectangle 27"/>
          <p:cNvSpPr/>
          <p:nvPr/>
        </p:nvSpPr>
        <p:spPr bwMode="gray">
          <a:xfrm>
            <a:off x="-1585227" y="1766596"/>
            <a:ext cx="1323969"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83-86-90</a:t>
            </a:r>
          </a:p>
        </p:txBody>
      </p:sp>
      <p:sp>
        <p:nvSpPr>
          <p:cNvPr id="29" name="Rectangle 28"/>
          <p:cNvSpPr/>
          <p:nvPr/>
        </p:nvSpPr>
        <p:spPr bwMode="gray">
          <a:xfrm>
            <a:off x="-1585227" y="2208245"/>
            <a:ext cx="1323969"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151-153-155</a:t>
            </a:r>
          </a:p>
        </p:txBody>
      </p:sp>
      <p:sp>
        <p:nvSpPr>
          <p:cNvPr id="30" name="Rectangle 29"/>
          <p:cNvSpPr/>
          <p:nvPr/>
        </p:nvSpPr>
        <p:spPr bwMode="gray">
          <a:xfrm>
            <a:off x="-1585227" y="2649894"/>
            <a:ext cx="1323969"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240-79-36</a:t>
            </a:r>
          </a:p>
        </p:txBody>
      </p:sp>
      <p:sp>
        <p:nvSpPr>
          <p:cNvPr id="31" name="Rectangle 30"/>
          <p:cNvSpPr/>
          <p:nvPr/>
        </p:nvSpPr>
        <p:spPr bwMode="gray">
          <a:xfrm>
            <a:off x="-1585227" y="3091543"/>
            <a:ext cx="1323969"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246-140-92</a:t>
            </a:r>
          </a:p>
        </p:txBody>
      </p:sp>
      <p:cxnSp>
        <p:nvCxnSpPr>
          <p:cNvPr id="4" name="Straight Connector 3"/>
          <p:cNvCxnSpPr/>
          <p:nvPr/>
        </p:nvCxnSpPr>
        <p:spPr bwMode="auto">
          <a:xfrm>
            <a:off x="152401" y="493295"/>
            <a:ext cx="9598025" cy="0"/>
          </a:xfrm>
          <a:prstGeom prst="line">
            <a:avLst/>
          </a:prstGeom>
          <a:solidFill>
            <a:schemeClr val="folHlink"/>
          </a:solidFill>
          <a:ln w="3175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userDrawn="1"/>
        </p:nvPicPr>
        <p:blipFill>
          <a:blip r:embed="rId12"/>
          <a:stretch>
            <a:fillRect/>
          </a:stretch>
        </p:blipFill>
        <p:spPr>
          <a:xfrm>
            <a:off x="7922834" y="6273898"/>
            <a:ext cx="1827591" cy="473988"/>
          </a:xfrm>
          <a:prstGeom prst="rect">
            <a:avLst/>
          </a:prstGeom>
        </p:spPr>
      </p:pic>
      <p:sp>
        <p:nvSpPr>
          <p:cNvPr id="1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2pPr>
      <a:lvl3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3pPr>
      <a:lvl4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4pPr>
      <a:lvl5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14"/>
            </p:custDataLst>
            <p:extLst>
              <p:ext uri="{D42A27DB-BD31-4B8C-83A1-F6EECF244321}">
                <p14:modId xmlns:p14="http://schemas.microsoft.com/office/powerpoint/2010/main" val="78786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幻灯片" r:id="rId15" imgW="473" imgH="476" progId="TCLayout.ActiveDocument.1">
                  <p:embed/>
                </p:oleObj>
              </mc:Choice>
              <mc:Fallback>
                <p:oleObj name="think-cell 幻灯片" r:id="rId15" imgW="473" imgH="476"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6" name="BasicText" descr="AQAAAAAQAJsitqL/o71Fr/n8VlUb3tm53ElHHxQG6ivMdzzJreiMPSnX4IOz5e/ziy27xe/3ZNvq8hJLhzEPd4eFleibagZysBrf0EL9LcwiX+XKRiQPJHMGnRK9zXfhQ+8YuIeS+w=="/>
          <p:cNvSpPr>
            <a:spLocks noGrp="1" noChangeArrowheads="1"/>
          </p:cNvSpPr>
          <p:nvPr>
            <p:ph type="body" idx="1"/>
          </p:nvPr>
        </p:nvSpPr>
        <p:spPr bwMode="gray">
          <a:xfrm>
            <a:off x="486703" y="990600"/>
            <a:ext cx="8932598"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r>
              <a:rPr lang="en-US"/>
              <a:t>Subheading</a:t>
            </a:r>
          </a:p>
          <a:p>
            <a:pPr lvl="1"/>
            <a:r>
              <a:rPr lang="en-US"/>
              <a:t>Basic text</a:t>
            </a:r>
          </a:p>
          <a:p>
            <a:pPr lvl="2"/>
            <a:r>
              <a:rPr lang="en-US"/>
              <a:t>Bullet level one</a:t>
            </a:r>
          </a:p>
          <a:p>
            <a:pPr lvl="3"/>
            <a:r>
              <a:rPr lang="en-US"/>
              <a:t>Bullet level two</a:t>
            </a:r>
          </a:p>
          <a:p>
            <a:pPr lvl="4"/>
            <a:r>
              <a:rPr lang="en-US"/>
              <a:t>Bullet level three</a:t>
            </a:r>
          </a:p>
        </p:txBody>
      </p:sp>
      <p:sp>
        <p:nvSpPr>
          <p:cNvPr id="15" name="Title" descr="Text Box: Title"/>
          <p:cNvSpPr>
            <a:spLocks noGrp="1" noChangeArrowheads="1"/>
          </p:cNvSpPr>
          <p:nvPr>
            <p:ph type="title"/>
          </p:nvPr>
        </p:nvSpPr>
        <p:spPr bwMode="gray">
          <a:xfrm>
            <a:off x="486702" y="190501"/>
            <a:ext cx="8935212" cy="2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spAutoFit/>
          </a:bodyPr>
          <a:lstStyle/>
          <a:p>
            <a:pPr lvl="0"/>
            <a:r>
              <a:rPr lang="en-US"/>
              <a:t>Title</a:t>
            </a:r>
          </a:p>
        </p:txBody>
      </p:sp>
      <p:sp>
        <p:nvSpPr>
          <p:cNvPr id="70" name="Rounded Rectangle 69"/>
          <p:cNvSpPr/>
          <p:nvPr/>
        </p:nvSpPr>
        <p:spPr bwMode="auto">
          <a:xfrm>
            <a:off x="-2349760" y="45948"/>
            <a:ext cx="2053121" cy="6760165"/>
          </a:xfrm>
          <a:prstGeom prst="roundRect">
            <a:avLst>
              <a:gd name="adj" fmla="val 6781"/>
            </a:avLst>
          </a:prstGeom>
          <a:solidFill>
            <a:schemeClr val="bg1">
              <a:lumMod val="95000"/>
            </a:schemeClr>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lstStyle/>
          <a:p>
            <a:pPr marL="0" marR="0" indent="0" algn="ctr" defTabSz="831215" rtl="0" eaLnBrk="1" fontAlgn="base" latinLnBrk="0" hangingPunct="1">
              <a:lnSpc>
                <a:spcPct val="95000"/>
              </a:lnSpc>
              <a:spcBef>
                <a:spcPct val="0"/>
              </a:spcBef>
              <a:spcAft>
                <a:spcPct val="0"/>
              </a:spcAft>
              <a:buClr>
                <a:schemeClr val="bg1"/>
              </a:buClr>
              <a:buSzTx/>
              <a:buFontTx/>
              <a:buNone/>
              <a:tabLst>
                <a:tab pos="4890770" algn="l"/>
              </a:tabLst>
            </a:pPr>
            <a:endParaRPr kumimoji="0" lang="en-US" sz="800" b="0" i="0" u="none" strike="noStrike" cap="none" normalizeH="0" baseline="0">
              <a:ln>
                <a:noFill/>
              </a:ln>
              <a:solidFill>
                <a:schemeClr val="tx1"/>
              </a:solidFill>
              <a:effectLst/>
              <a:latin typeface="+mn-lt"/>
              <a:ea typeface="+mn-ea"/>
            </a:endParaRPr>
          </a:p>
        </p:txBody>
      </p:sp>
      <p:sp>
        <p:nvSpPr>
          <p:cNvPr id="9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4271792"/>
            <a:ext cx="1701632" cy="235871"/>
          </a:xfrm>
          <a:prstGeom prst="rect">
            <a:avLst/>
          </a:prstGeom>
          <a:solidFill>
            <a:schemeClr val="accent2">
              <a:lumMod val="20000"/>
              <a:lumOff val="80000"/>
            </a:schemeClr>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chemeClr val="tx1"/>
                </a:solidFill>
                <a:latin typeface="+mn-lt"/>
                <a:ea typeface="+mn-ea"/>
                <a:cs typeface="Arial" panose="020B0604020202020204" pitchFamily="34" charset="0"/>
              </a:rPr>
              <a:t>252 220 211</a:t>
            </a:r>
          </a:p>
        </p:txBody>
      </p:sp>
      <p:sp>
        <p:nvSpPr>
          <p:cNvPr id="9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3990400"/>
            <a:ext cx="1701632" cy="235871"/>
          </a:xfrm>
          <a:prstGeom prst="rect">
            <a:avLst/>
          </a:prstGeom>
          <a:solidFill>
            <a:schemeClr val="accent4">
              <a:lumMod val="40000"/>
              <a:lumOff val="60000"/>
            </a:schemeClr>
          </a:solidFill>
          <a:ln w="6350" algn="ctr">
            <a:solidFill>
              <a:schemeClr val="bg1"/>
            </a:solidFill>
            <a:miter lim="800000"/>
          </a:ln>
        </p:spPr>
        <p:txBody>
          <a:bodyPr lIns="548640" tIns="46800" rIns="46800" bIns="46800" anchor="ctr"/>
          <a:lstStyle/>
          <a:p>
            <a:pPr algn="l" defTabSz="831215">
              <a:lnSpc>
                <a:spcPct val="95000"/>
              </a:lnSpc>
            </a:pPr>
            <a:r>
              <a:rPr lang="en-US" altLang="zh-CN" sz="800" b="1">
                <a:latin typeface="+mn-lt"/>
                <a:ea typeface="+mn-ea"/>
                <a:cs typeface="Arial" panose="020B0604020202020204" pitchFamily="34" charset="0"/>
              </a:rPr>
              <a:t>201 201 201</a:t>
            </a:r>
          </a:p>
        </p:txBody>
      </p:sp>
      <p:sp>
        <p:nvSpPr>
          <p:cNvPr id="99" name="Rectangle 189"/>
          <p:cNvSpPr>
            <a:spLocks noChangeArrowheads="1"/>
          </p:cNvSpPr>
          <p:nvPr/>
        </p:nvSpPr>
        <p:spPr bwMode="auto">
          <a:xfrm>
            <a:off x="-2174016" y="2855182"/>
            <a:ext cx="1701632" cy="238631"/>
          </a:xfrm>
          <a:prstGeom prst="rect">
            <a:avLst/>
          </a:prstGeom>
          <a:solidFill>
            <a:schemeClr val="accent3"/>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246 137 31</a:t>
            </a:r>
          </a:p>
        </p:txBody>
      </p:sp>
      <p:sp>
        <p:nvSpPr>
          <p:cNvPr id="100" name="Rectangle 191"/>
          <p:cNvSpPr>
            <a:spLocks noChangeArrowheads="1"/>
          </p:cNvSpPr>
          <p:nvPr/>
        </p:nvSpPr>
        <p:spPr bwMode="auto">
          <a:xfrm>
            <a:off x="-2174016" y="3139332"/>
            <a:ext cx="1701632" cy="238631"/>
          </a:xfrm>
          <a:prstGeom prst="rect">
            <a:avLst/>
          </a:prstGeom>
          <a:solidFill>
            <a:schemeClr val="accent4"/>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TW" sz="800" b="1">
                <a:solidFill>
                  <a:schemeClr val="bg1"/>
                </a:solidFill>
                <a:latin typeface="+mn-lt"/>
                <a:ea typeface="+mn-ea"/>
                <a:cs typeface="Arial" panose="020B0604020202020204" pitchFamily="34" charset="0"/>
              </a:rPr>
              <a:t>121 121 121</a:t>
            </a:r>
          </a:p>
        </p:txBody>
      </p:sp>
      <p:sp>
        <p:nvSpPr>
          <p:cNvPr id="101" name="Rectangle 192"/>
          <p:cNvSpPr>
            <a:spLocks noChangeArrowheads="1"/>
          </p:cNvSpPr>
          <p:nvPr/>
        </p:nvSpPr>
        <p:spPr bwMode="auto">
          <a:xfrm>
            <a:off x="-2174016" y="3423481"/>
            <a:ext cx="1701632" cy="237251"/>
          </a:xfrm>
          <a:prstGeom prst="rect">
            <a:avLst/>
          </a:prstGeom>
          <a:solidFill>
            <a:schemeClr val="accent5"/>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118 192 68</a:t>
            </a:r>
          </a:p>
        </p:txBody>
      </p:sp>
      <p:sp>
        <p:nvSpPr>
          <p:cNvPr id="102" name="Rectangle 194"/>
          <p:cNvSpPr>
            <a:spLocks noChangeArrowheads="1"/>
          </p:cNvSpPr>
          <p:nvPr/>
        </p:nvSpPr>
        <p:spPr bwMode="auto">
          <a:xfrm>
            <a:off x="-2174016" y="3706250"/>
            <a:ext cx="1701632" cy="238630"/>
          </a:xfrm>
          <a:prstGeom prst="rect">
            <a:avLst/>
          </a:prstGeom>
          <a:solidFill>
            <a:schemeClr val="accent6"/>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0 176 185</a:t>
            </a:r>
          </a:p>
        </p:txBody>
      </p:sp>
      <p:sp>
        <p:nvSpPr>
          <p:cNvPr id="10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2573790"/>
            <a:ext cx="1701632" cy="235872"/>
          </a:xfrm>
          <a:prstGeom prst="rect">
            <a:avLst/>
          </a:prstGeom>
          <a:solidFill>
            <a:schemeClr val="accent2"/>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rgbClr val="FFFFFF"/>
                </a:solidFill>
                <a:latin typeface="+mn-lt"/>
                <a:ea typeface="+mn-ea"/>
                <a:cs typeface="Arial" panose="020B0604020202020204" pitchFamily="34" charset="0"/>
              </a:rPr>
              <a:t>240 79 36</a:t>
            </a:r>
          </a:p>
        </p:txBody>
      </p:sp>
      <p:sp>
        <p:nvSpPr>
          <p:cNvPr id="104" name="Rectangle 193"/>
          <p:cNvSpPr>
            <a:spLocks noChangeArrowheads="1"/>
          </p:cNvSpPr>
          <p:nvPr/>
        </p:nvSpPr>
        <p:spPr bwMode="auto">
          <a:xfrm>
            <a:off x="-2174016" y="2289641"/>
            <a:ext cx="1701632" cy="238631"/>
          </a:xfrm>
          <a:prstGeom prst="rect">
            <a:avLst/>
          </a:prstGeom>
          <a:solidFill>
            <a:schemeClr val="accent1"/>
          </a:solidFill>
          <a:ln w="6350">
            <a:solidFill>
              <a:schemeClr val="bg1"/>
            </a:solidFill>
            <a:miter lim="800000"/>
          </a:ln>
        </p:spPr>
        <p:txBody>
          <a:bodyPr wrap="none" lIns="548640" tIns="64800" rIns="46800" bIns="64800" anchor="ctr"/>
          <a:lstStyle/>
          <a:p>
            <a:pPr algn="l" defTabSz="831215">
              <a:tabLst>
                <a:tab pos="4890770" algn="l"/>
              </a:tabLst>
            </a:pPr>
            <a:r>
              <a:rPr lang="en-US" altLang="zh-CN" sz="800" b="1">
                <a:solidFill>
                  <a:schemeClr val="bg1"/>
                </a:solidFill>
                <a:latin typeface="+mn-lt"/>
                <a:ea typeface="+mn-ea"/>
                <a:cs typeface="Arial" panose="020B0604020202020204" pitchFamily="34" charset="0"/>
              </a:rPr>
              <a:t>38 157 216</a:t>
            </a:r>
          </a:p>
        </p:txBody>
      </p:sp>
      <p:sp>
        <p:nvSpPr>
          <p:cNvPr id="10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5" y="4271792"/>
            <a:ext cx="360194"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a:solidFill>
                  <a:schemeClr val="tx1"/>
                </a:solidFill>
                <a:latin typeface="+mn-lt"/>
                <a:ea typeface="+mn-ea"/>
                <a:cs typeface="Arial" panose="020B0604020202020204" pitchFamily="34" charset="0"/>
              </a:rPr>
              <a:t>A8:</a:t>
            </a:r>
          </a:p>
        </p:txBody>
      </p:sp>
      <p:sp>
        <p:nvSpPr>
          <p:cNvPr id="106" name="Rectangle 189"/>
          <p:cNvSpPr>
            <a:spLocks noChangeArrowheads="1"/>
          </p:cNvSpPr>
          <p:nvPr/>
        </p:nvSpPr>
        <p:spPr bwMode="auto">
          <a:xfrm>
            <a:off x="-2174015" y="2855182"/>
            <a:ext cx="360194"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A3:</a:t>
            </a:r>
          </a:p>
        </p:txBody>
      </p:sp>
      <p:sp>
        <p:nvSpPr>
          <p:cNvPr id="107" name="Rectangle 191"/>
          <p:cNvSpPr>
            <a:spLocks noChangeArrowheads="1"/>
          </p:cNvSpPr>
          <p:nvPr/>
        </p:nvSpPr>
        <p:spPr bwMode="auto">
          <a:xfrm>
            <a:off x="-2174015" y="3139332"/>
            <a:ext cx="360194"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TW" sz="800" b="1">
                <a:solidFill>
                  <a:schemeClr val="bg1"/>
                </a:solidFill>
                <a:latin typeface="+mn-lt"/>
                <a:ea typeface="+mn-ea"/>
                <a:cs typeface="Arial" panose="020B0604020202020204" pitchFamily="34" charset="0"/>
              </a:rPr>
              <a:t>A4:</a:t>
            </a:r>
          </a:p>
        </p:txBody>
      </p:sp>
      <p:sp>
        <p:nvSpPr>
          <p:cNvPr id="108" name="Rectangle 192"/>
          <p:cNvSpPr>
            <a:spLocks noChangeArrowheads="1"/>
          </p:cNvSpPr>
          <p:nvPr/>
        </p:nvSpPr>
        <p:spPr bwMode="auto">
          <a:xfrm>
            <a:off x="-2174015" y="3423481"/>
            <a:ext cx="360194" cy="237251"/>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A5:</a:t>
            </a:r>
          </a:p>
        </p:txBody>
      </p:sp>
      <p:sp>
        <p:nvSpPr>
          <p:cNvPr id="109" name="Rectangle 194"/>
          <p:cNvSpPr>
            <a:spLocks noChangeArrowheads="1"/>
          </p:cNvSpPr>
          <p:nvPr/>
        </p:nvSpPr>
        <p:spPr bwMode="auto">
          <a:xfrm>
            <a:off x="-2174015" y="3706250"/>
            <a:ext cx="360194" cy="238630"/>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A6:</a:t>
            </a:r>
          </a:p>
        </p:txBody>
      </p:sp>
      <p:sp>
        <p:nvSpPr>
          <p:cNvPr id="11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5" y="2573790"/>
            <a:ext cx="360194" cy="235872"/>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a:solidFill>
                  <a:srgbClr val="FFFFFF"/>
                </a:solidFill>
                <a:latin typeface="+mn-lt"/>
                <a:ea typeface="+mn-ea"/>
                <a:cs typeface="Arial" panose="020B0604020202020204" pitchFamily="34" charset="0"/>
              </a:rPr>
              <a:t>A2:</a:t>
            </a:r>
          </a:p>
        </p:txBody>
      </p:sp>
      <p:sp>
        <p:nvSpPr>
          <p:cNvPr id="111" name="Rectangle 193"/>
          <p:cNvSpPr>
            <a:spLocks noChangeArrowheads="1"/>
          </p:cNvSpPr>
          <p:nvPr/>
        </p:nvSpPr>
        <p:spPr bwMode="auto">
          <a:xfrm>
            <a:off x="-2174015" y="2289641"/>
            <a:ext cx="360194"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a:solidFill>
                  <a:schemeClr val="bg1"/>
                </a:solidFill>
                <a:latin typeface="+mn-lt"/>
                <a:ea typeface="+mn-ea"/>
                <a:cs typeface="Arial" panose="020B0604020202020204" pitchFamily="34" charset="0"/>
              </a:rPr>
              <a:t>A1:</a:t>
            </a:r>
          </a:p>
        </p:txBody>
      </p:sp>
      <p:sp>
        <p:nvSpPr>
          <p:cNvPr id="11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5" y="3990400"/>
            <a:ext cx="360194"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a:latin typeface="+mn-lt"/>
                <a:ea typeface="+mn-ea"/>
                <a:cs typeface="Arial" panose="020B0604020202020204" pitchFamily="34" charset="0"/>
              </a:rPr>
              <a:t>A7:</a:t>
            </a:r>
          </a:p>
        </p:txBody>
      </p:sp>
      <p:sp>
        <p:nvSpPr>
          <p:cNvPr id="11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2053768"/>
            <a:ext cx="1701632"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tx1"/>
                </a:solidFill>
                <a:latin typeface="+mn-lt"/>
                <a:ea typeface="+mn-ea"/>
                <a:cs typeface="Arial" panose="020B0604020202020204" pitchFamily="34" charset="0"/>
              </a:rPr>
              <a:t>Excel color scheme</a:t>
            </a:r>
          </a:p>
        </p:txBody>
      </p:sp>
      <p:sp>
        <p:nvSpPr>
          <p:cNvPr id="9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192004"/>
            <a:ext cx="1701632"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tx1"/>
                </a:solidFill>
                <a:latin typeface="+mn-lt"/>
                <a:ea typeface="+mn-ea"/>
                <a:cs typeface="Arial" panose="020B0604020202020204" pitchFamily="34" charset="0"/>
              </a:rPr>
              <a:t>Page title 24</a:t>
            </a:r>
            <a:r>
              <a:rPr lang="en-US" altLang="zh-CN" sz="800" b="1" baseline="0">
                <a:solidFill>
                  <a:schemeClr val="tx1"/>
                </a:solidFill>
                <a:latin typeface="+mn-lt"/>
                <a:ea typeface="+mn-ea"/>
                <a:cs typeface="Arial" panose="020B0604020202020204" pitchFamily="34" charset="0"/>
              </a:rPr>
              <a:t> </a:t>
            </a:r>
            <a:r>
              <a:rPr lang="en-US" altLang="zh-CN" sz="800" b="1" baseline="0" err="1">
                <a:solidFill>
                  <a:schemeClr val="tx1"/>
                </a:solidFill>
                <a:latin typeface="+mn-lt"/>
                <a:ea typeface="+mn-ea"/>
                <a:cs typeface="Arial" panose="020B0604020202020204" pitchFamily="34" charset="0"/>
              </a:rPr>
              <a:t>pt</a:t>
            </a:r>
            <a:endParaRPr lang="en-US" altLang="zh-CN" sz="800" b="1">
              <a:solidFill>
                <a:schemeClr val="tx1"/>
              </a:solidFill>
              <a:latin typeface="+mn-lt"/>
              <a:ea typeface="+mn-ea"/>
              <a:cs typeface="Arial" panose="020B0604020202020204" pitchFamily="34" charset="0"/>
            </a:endParaRPr>
          </a:p>
        </p:txBody>
      </p:sp>
      <p:sp>
        <p:nvSpPr>
          <p:cNvPr id="96" name="Rectangle 193"/>
          <p:cNvSpPr>
            <a:spLocks noChangeArrowheads="1"/>
          </p:cNvSpPr>
          <p:nvPr/>
        </p:nvSpPr>
        <p:spPr bwMode="auto">
          <a:xfrm>
            <a:off x="-2174016" y="427877"/>
            <a:ext cx="1701632" cy="238631"/>
          </a:xfrm>
          <a:prstGeom prst="rect">
            <a:avLst/>
          </a:prstGeom>
          <a:solidFill>
            <a:schemeClr val="tx1">
              <a:lumMod val="75000"/>
              <a:lumOff val="25000"/>
            </a:schemeClr>
          </a:solidFill>
          <a:ln w="6350">
            <a:solidFill>
              <a:schemeClr val="bg1"/>
            </a:solidFill>
            <a:miter lim="800000"/>
          </a:ln>
        </p:spPr>
        <p:txBody>
          <a:bodyPr wrap="none" lIns="548640" tIns="64800" rIns="46800" bIns="64800" anchor="ctr"/>
          <a:lstStyle/>
          <a:p>
            <a:pPr algn="l" defTabSz="831215">
              <a:lnSpc>
                <a:spcPct val="95000"/>
              </a:lnSpc>
              <a:buClr>
                <a:schemeClr val="bg1"/>
              </a:buClr>
              <a:tabLst>
                <a:tab pos="4890770" algn="l"/>
              </a:tabLst>
            </a:pPr>
            <a:r>
              <a:rPr lang="en-US" altLang="zh-CN" sz="800" b="1">
                <a:solidFill>
                  <a:schemeClr val="bg1"/>
                </a:solidFill>
                <a:latin typeface="+mn-lt"/>
                <a:ea typeface="+mn-ea"/>
                <a:cs typeface="Arial" panose="020B0604020202020204" pitchFamily="34" charset="0"/>
              </a:rPr>
              <a:t>64 64 64</a:t>
            </a:r>
          </a:p>
        </p:txBody>
      </p:sp>
      <p:sp>
        <p:nvSpPr>
          <p:cNvPr id="9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789257"/>
            <a:ext cx="1701632"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tx1"/>
                </a:solidFill>
                <a:latin typeface="+mn-lt"/>
                <a:ea typeface="+mn-ea"/>
                <a:cs typeface="Arial" panose="020B0604020202020204" pitchFamily="34" charset="0"/>
              </a:rPr>
              <a:t>Page subtitle 20pt non bold</a:t>
            </a:r>
          </a:p>
        </p:txBody>
      </p:sp>
      <p:sp>
        <p:nvSpPr>
          <p:cNvPr id="9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1019613"/>
            <a:ext cx="1701632" cy="235872"/>
          </a:xfrm>
          <a:prstGeom prst="rect">
            <a:avLst/>
          </a:prstGeom>
          <a:solidFill>
            <a:schemeClr val="tx1">
              <a:lumMod val="75000"/>
              <a:lumOff val="25000"/>
            </a:schemeClr>
          </a:solidFill>
          <a:ln w="6350">
            <a:solidFill>
              <a:schemeClr val="bg1"/>
            </a:solidFill>
            <a:miter lim="800000"/>
          </a:ln>
        </p:spPr>
        <p:txBody>
          <a:bodyPr wrap="none" lIns="548640" tIns="64800" rIns="46800" bIns="64800" anchor="ctr"/>
          <a:lstStyle/>
          <a:p>
            <a:pPr algn="l" defTabSz="831215">
              <a:tabLst>
                <a:tab pos="4890770" algn="l"/>
              </a:tabLst>
            </a:pPr>
            <a:r>
              <a:rPr lang="en-US" altLang="zh-CN" sz="800">
                <a:solidFill>
                  <a:schemeClr val="bg1"/>
                </a:solidFill>
                <a:latin typeface="+mn-lt"/>
                <a:ea typeface="+mn-ea"/>
                <a:cs typeface="Arial" panose="020B0604020202020204" pitchFamily="34" charset="0"/>
              </a:rPr>
              <a:t>64 64 64</a:t>
            </a:r>
          </a:p>
        </p:txBody>
      </p:sp>
      <p:sp>
        <p:nvSpPr>
          <p:cNvPr id="9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1378236"/>
            <a:ext cx="1701632"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tx1"/>
                </a:solidFill>
                <a:latin typeface="+mn-lt"/>
                <a:ea typeface="+mn-ea"/>
                <a:cs typeface="Arial" panose="020B0604020202020204" pitchFamily="34" charset="0"/>
              </a:rPr>
              <a:t>Heading</a:t>
            </a:r>
          </a:p>
        </p:txBody>
      </p:sp>
      <p:sp>
        <p:nvSpPr>
          <p:cNvPr id="91" name="HeadingBox1" descr="&lt;tags&gt;&lt;tag n=&quot;TagName&quot; v=&quot;HeadingBox1&quot; /&gt;&lt;tag n=&quot;Top&quot; v=&quot;80.30197&quot; /&gt;&lt;tag n=&quot;Left&quot; v=&quot;35.43307&quot; /&gt;&lt;tag n=&quot;Height&quot; v=&quot;13.51496&quot; /&gt;&lt;tag n=&quot;Width&quot; v=&quot;314.6457&quot; /&gt;&lt;/tags&gt;"/>
          <p:cNvSpPr txBox="1"/>
          <p:nvPr/>
        </p:nvSpPr>
        <p:spPr>
          <a:xfrm>
            <a:off x="-2174015" y="1553883"/>
            <a:ext cx="1698908" cy="176459"/>
          </a:xfrm>
          <a:prstGeom prst="rect">
            <a:avLst/>
          </a:prstGeom>
          <a:solidFill>
            <a:schemeClr val="bg1"/>
          </a:solidFill>
          <a:ln w="6350" algn="ctr">
            <a:noFill/>
            <a:miter lim="800000"/>
          </a:ln>
          <a:effectLst>
            <a:outerShdw dist="25400" dir="5400000" sx="99899" sy="99899" algn="ctr" rotWithShape="0">
              <a:schemeClr val="accent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27432" rIns="0" bIns="25400" numCol="1" anchor="b" anchorCtr="0" compatLnSpc="1">
            <a:spAutoFit/>
          </a:bodyPr>
          <a:lstStyle>
            <a:lvl1pPr algn="l" defTabSz="728345">
              <a:buClr>
                <a:schemeClr val="tx1"/>
              </a:buClr>
              <a:buSzPct val="120000"/>
              <a:buFont typeface="Wingdings" panose="05000000000000000000" pitchFamily="2" charset="2"/>
              <a:defRPr b="1">
                <a:solidFill>
                  <a:schemeClr val="accent2"/>
                </a:solidFill>
                <a:latin typeface="Arial" panose="020B0604020202020204"/>
                <a:ea typeface="MS PGothic" pitchFamily="34" charset="-128"/>
              </a:defRPr>
            </a:lvl1pPr>
            <a:lvl2pPr marL="1905" algn="l" defTabSz="728345">
              <a:spcBef>
                <a:spcPct val="36000"/>
              </a:spcBef>
              <a:buClr>
                <a:schemeClr val="tx1"/>
              </a:buClr>
              <a:buSzPct val="120000"/>
              <a:defRPr sz="1400">
                <a:latin typeface="Arial" panose="020B0604020202020204"/>
              </a:defRPr>
            </a:lvl2pPr>
            <a:lvl3pPr marL="228600" indent="-225425" algn="l" defTabSz="728345">
              <a:buClr>
                <a:schemeClr val="tx2"/>
              </a:buClr>
              <a:buSzPct val="80000"/>
              <a:buFont typeface="Wingdings" panose="05000000000000000000" pitchFamily="2" charset="2"/>
              <a:buChar char="n"/>
              <a:defRPr sz="1400">
                <a:latin typeface="Arial" panose="020B0604020202020204"/>
              </a:defRPr>
            </a:lvl3pPr>
            <a:lvl4pPr marL="466725" indent="-236855" algn="l" defTabSz="728345">
              <a:buClr>
                <a:schemeClr val="tx1"/>
              </a:buClr>
              <a:buFont typeface="Credit Suisse Type Roman" pitchFamily="34" charset="0"/>
              <a:buChar char="−"/>
              <a:defRPr sz="1400">
                <a:latin typeface="Arial" panose="020B0604020202020204"/>
              </a:defRPr>
            </a:lvl4pPr>
            <a:lvl5pPr marL="706755" indent="-238125" algn="l" defTabSz="728345">
              <a:buClr>
                <a:schemeClr val="tx1"/>
              </a:buClr>
              <a:buFont typeface="Credit Suisse Type Roman" pitchFamily="34" charset="0"/>
              <a:buChar char="−"/>
              <a:defRPr sz="1400">
                <a:latin typeface="Arial" panose="020B0604020202020204"/>
              </a:defRPr>
            </a:lvl5pPr>
            <a:lvl6pPr marL="1163955" indent="-238125" defTabSz="728345" fontAlgn="base">
              <a:lnSpc>
                <a:spcPct val="95000"/>
              </a:lnSpc>
              <a:spcBef>
                <a:spcPct val="0"/>
              </a:spcBef>
              <a:spcAft>
                <a:spcPct val="0"/>
              </a:spcAft>
              <a:buClr>
                <a:schemeClr val="tx1"/>
              </a:buClr>
              <a:buFont typeface="Credit Suisse Type Roman" pitchFamily="34" charset="0"/>
              <a:buChar char="−"/>
              <a:defRPr sz="1400">
                <a:latin typeface="+mn-lt"/>
              </a:defRPr>
            </a:lvl6pPr>
            <a:lvl7pPr marL="1621155" indent="-238125" defTabSz="728345" fontAlgn="base">
              <a:lnSpc>
                <a:spcPct val="95000"/>
              </a:lnSpc>
              <a:spcBef>
                <a:spcPct val="0"/>
              </a:spcBef>
              <a:spcAft>
                <a:spcPct val="0"/>
              </a:spcAft>
              <a:buClr>
                <a:schemeClr val="tx1"/>
              </a:buClr>
              <a:buFont typeface="Credit Suisse Type Roman" pitchFamily="34" charset="0"/>
              <a:buChar char="−"/>
              <a:defRPr sz="1400">
                <a:latin typeface="+mn-lt"/>
              </a:defRPr>
            </a:lvl7pPr>
            <a:lvl8pPr marL="2078355" indent="-238125" defTabSz="728345" fontAlgn="base">
              <a:lnSpc>
                <a:spcPct val="95000"/>
              </a:lnSpc>
              <a:spcBef>
                <a:spcPct val="0"/>
              </a:spcBef>
              <a:spcAft>
                <a:spcPct val="0"/>
              </a:spcAft>
              <a:buClr>
                <a:schemeClr val="tx1"/>
              </a:buClr>
              <a:buFont typeface="Credit Suisse Type Roman" pitchFamily="34" charset="0"/>
              <a:buChar char="−"/>
              <a:defRPr sz="1400">
                <a:latin typeface="+mn-lt"/>
              </a:defRPr>
            </a:lvl8pPr>
            <a:lvl9pPr marL="2535555" indent="-238125" defTabSz="728345" fontAlgn="base">
              <a:lnSpc>
                <a:spcPct val="95000"/>
              </a:lnSpc>
              <a:spcBef>
                <a:spcPct val="0"/>
              </a:spcBef>
              <a:spcAft>
                <a:spcPct val="0"/>
              </a:spcAft>
              <a:buClr>
                <a:schemeClr val="tx1"/>
              </a:buClr>
              <a:buFont typeface="Credit Suisse Type Roman" pitchFamily="34" charset="0"/>
              <a:buChar char="−"/>
              <a:defRPr sz="1400">
                <a:latin typeface="+mn-lt"/>
              </a:defRPr>
            </a:lvl9pPr>
          </a:lstStyle>
          <a:p>
            <a:pPr algn="ctr"/>
            <a:r>
              <a:rPr lang="en-US" sz="800">
                <a:solidFill>
                  <a:schemeClr val="tx2"/>
                </a:solidFill>
                <a:latin typeface="+mn-lt"/>
                <a:ea typeface="+mn-ea"/>
              </a:rPr>
              <a:t>Font color – 38 157 216</a:t>
            </a:r>
          </a:p>
        </p:txBody>
      </p:sp>
      <p:sp>
        <p:nvSpPr>
          <p:cNvPr id="9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1753454"/>
            <a:ext cx="1701632"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kern="1200">
                <a:solidFill>
                  <a:schemeClr val="accent1"/>
                </a:solidFill>
                <a:latin typeface="+mn-lt"/>
                <a:ea typeface="+mn-ea"/>
                <a:cs typeface="+mn-cs"/>
              </a:rPr>
              <a:t>Line: 38 157 216</a:t>
            </a:r>
          </a:p>
        </p:txBody>
      </p:sp>
      <p:sp>
        <p:nvSpPr>
          <p:cNvPr id="8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5233739"/>
            <a:ext cx="1701632"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tx1"/>
                </a:solidFill>
                <a:latin typeface="+mn-lt"/>
                <a:ea typeface="+mn-ea"/>
                <a:cs typeface="Arial" panose="020B0604020202020204" pitchFamily="34" charset="0"/>
              </a:rPr>
              <a:t>For CS</a:t>
            </a:r>
          </a:p>
        </p:txBody>
      </p:sp>
      <p:sp>
        <p:nvSpPr>
          <p:cNvPr id="8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5467607"/>
            <a:ext cx="1701632" cy="235872"/>
          </a:xfrm>
          <a:prstGeom prst="rect">
            <a:avLst/>
          </a:prstGeom>
          <a:solidFill>
            <a:schemeClr val="accent6"/>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0 176 185</a:t>
            </a:r>
          </a:p>
        </p:txBody>
      </p:sp>
      <p:sp>
        <p:nvSpPr>
          <p:cNvPr id="89" name="Rectangle 189"/>
          <p:cNvSpPr>
            <a:spLocks noChangeArrowheads="1"/>
          </p:cNvSpPr>
          <p:nvPr/>
        </p:nvSpPr>
        <p:spPr bwMode="auto">
          <a:xfrm>
            <a:off x="-2174015" y="5464849"/>
            <a:ext cx="360194"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A6:</a:t>
            </a:r>
          </a:p>
        </p:txBody>
      </p:sp>
      <p:sp>
        <p:nvSpPr>
          <p:cNvPr id="8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4630412"/>
            <a:ext cx="1701632"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tx1"/>
                </a:solidFill>
                <a:latin typeface="+mn-lt"/>
                <a:ea typeface="+mn-ea"/>
                <a:cs typeface="Arial" panose="020B0604020202020204" pitchFamily="34" charset="0"/>
              </a:rPr>
              <a:t>For client</a:t>
            </a:r>
          </a:p>
        </p:txBody>
      </p:sp>
      <p:sp>
        <p:nvSpPr>
          <p:cNvPr id="85" name="Rectangle 193"/>
          <p:cNvSpPr>
            <a:spLocks noChangeArrowheads="1"/>
          </p:cNvSpPr>
          <p:nvPr/>
        </p:nvSpPr>
        <p:spPr bwMode="auto">
          <a:xfrm>
            <a:off x="-2174016" y="4872359"/>
            <a:ext cx="1701632" cy="238631"/>
          </a:xfrm>
          <a:prstGeom prst="rect">
            <a:avLst/>
          </a:prstGeom>
          <a:solidFill>
            <a:schemeClr val="accent1"/>
          </a:solidFill>
          <a:ln w="6350">
            <a:solidFill>
              <a:schemeClr val="bg1"/>
            </a:solidFill>
            <a:miter lim="800000"/>
          </a:ln>
        </p:spPr>
        <p:txBody>
          <a:bodyPr wrap="none" lIns="548640" tIns="64800" rIns="46800" bIns="64800" anchor="ctr"/>
          <a:lstStyle/>
          <a:p>
            <a:pPr algn="l" defTabSz="831215">
              <a:tabLst>
                <a:tab pos="4890770" algn="l"/>
              </a:tabLst>
            </a:pPr>
            <a:r>
              <a:rPr lang="en-US" altLang="zh-CN" sz="800" b="1">
                <a:solidFill>
                  <a:schemeClr val="bg1"/>
                </a:solidFill>
                <a:latin typeface="+mn-lt"/>
                <a:ea typeface="+mn-ea"/>
                <a:cs typeface="Arial" panose="020B0604020202020204" pitchFamily="34" charset="0"/>
              </a:rPr>
              <a:t>38 157 216</a:t>
            </a:r>
          </a:p>
        </p:txBody>
      </p:sp>
      <p:sp>
        <p:nvSpPr>
          <p:cNvPr id="86" name="Rectangle 193"/>
          <p:cNvSpPr>
            <a:spLocks noChangeArrowheads="1"/>
          </p:cNvSpPr>
          <p:nvPr/>
        </p:nvSpPr>
        <p:spPr bwMode="auto">
          <a:xfrm>
            <a:off x="-2174015" y="4872359"/>
            <a:ext cx="360194"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a:solidFill>
                  <a:schemeClr val="bg1"/>
                </a:solidFill>
                <a:latin typeface="+mn-lt"/>
                <a:ea typeface="+mn-ea"/>
                <a:cs typeface="Arial" panose="020B0604020202020204" pitchFamily="34" charset="0"/>
              </a:rPr>
              <a:t>A1:</a:t>
            </a:r>
          </a:p>
        </p:txBody>
      </p:sp>
      <p:sp>
        <p:nvSpPr>
          <p:cNvPr id="7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5826226"/>
            <a:ext cx="1701632"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tx1"/>
                </a:solidFill>
                <a:latin typeface="+mn-lt"/>
                <a:ea typeface="+mn-ea"/>
                <a:cs typeface="Arial" panose="020B0604020202020204" pitchFamily="34" charset="0"/>
              </a:rPr>
              <a:t>Highlight in tables</a:t>
            </a:r>
          </a:p>
        </p:txBody>
      </p:sp>
      <p:sp>
        <p:nvSpPr>
          <p:cNvPr id="8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6082789"/>
            <a:ext cx="1701632" cy="235872"/>
          </a:xfrm>
          <a:prstGeom prst="rect">
            <a:avLst/>
          </a:prstGeom>
          <a:solidFill>
            <a:srgbClr val="DADBDD"/>
          </a:solidFill>
          <a:ln w="6350" algn="ctr">
            <a:solidFill>
              <a:schemeClr val="bg1"/>
            </a:solidFill>
            <a:miter lim="800000"/>
          </a:ln>
          <a:effectLst/>
        </p:spPr>
        <p:txBody>
          <a:bodyPr lIns="548640" tIns="46800" rIns="46800" bIns="46800" anchor="ctr"/>
          <a:lstStyle/>
          <a:p>
            <a:pPr lvl="0" algn="l" defTabSz="831215"/>
            <a:r>
              <a:rPr lang="en-US" altLang="zh-CN" sz="800" b="1">
                <a:latin typeface="+mn-lt"/>
                <a:ea typeface="+mn-ea"/>
                <a:cs typeface="Arial" panose="020B0604020202020204" pitchFamily="34" charset="0"/>
              </a:rPr>
              <a:t>218 219 221</a:t>
            </a:r>
          </a:p>
        </p:txBody>
      </p:sp>
      <p:sp>
        <p:nvSpPr>
          <p:cNvPr id="8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174016" y="6421423"/>
            <a:ext cx="1701632" cy="235872"/>
          </a:xfrm>
          <a:prstGeom prst="rect">
            <a:avLst/>
          </a:prstGeom>
          <a:solidFill>
            <a:schemeClr val="accent1">
              <a:lumMod val="40000"/>
              <a:lumOff val="60000"/>
            </a:schemeClr>
          </a:solidFill>
          <a:ln w="6350" algn="ctr">
            <a:solidFill>
              <a:schemeClr val="bg1"/>
            </a:solidFill>
            <a:miter lim="800000"/>
          </a:ln>
          <a:effectLst/>
        </p:spPr>
        <p:txBody>
          <a:bodyPr lIns="548640" tIns="46800" rIns="46800" bIns="46800" anchor="ctr"/>
          <a:lstStyle/>
          <a:p>
            <a:pPr lvl="0" algn="l" defTabSz="831215"/>
            <a:r>
              <a:rPr lang="en-US" altLang="zh-CN" sz="800" b="1">
                <a:latin typeface="+mn-lt"/>
                <a:ea typeface="+mn-ea"/>
                <a:cs typeface="Arial" panose="020B0604020202020204" pitchFamily="34" charset="0"/>
              </a:rPr>
              <a:t>168 216 240</a:t>
            </a:r>
          </a:p>
        </p:txBody>
      </p:sp>
      <p:sp>
        <p:nvSpPr>
          <p:cNvPr id="82" name="Rectangle 189"/>
          <p:cNvSpPr>
            <a:spLocks noChangeArrowheads="1"/>
          </p:cNvSpPr>
          <p:nvPr/>
        </p:nvSpPr>
        <p:spPr bwMode="auto">
          <a:xfrm>
            <a:off x="-2174015" y="6421424"/>
            <a:ext cx="360194"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a:solidFill>
                  <a:schemeClr val="tx1"/>
                </a:solidFill>
                <a:latin typeface="+mn-lt"/>
                <a:ea typeface="+mn-ea"/>
                <a:cs typeface="Arial" panose="020B0604020202020204" pitchFamily="34" charset="0"/>
              </a:rPr>
              <a:t>H2:</a:t>
            </a:r>
          </a:p>
        </p:txBody>
      </p:sp>
      <p:sp>
        <p:nvSpPr>
          <p:cNvPr id="83" name="Rectangle 193"/>
          <p:cNvSpPr>
            <a:spLocks noChangeArrowheads="1"/>
          </p:cNvSpPr>
          <p:nvPr/>
        </p:nvSpPr>
        <p:spPr bwMode="auto">
          <a:xfrm>
            <a:off x="-2174015" y="6082790"/>
            <a:ext cx="360194"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a:solidFill>
                  <a:schemeClr val="tx1"/>
                </a:solidFill>
                <a:latin typeface="+mn-lt"/>
                <a:ea typeface="+mn-ea"/>
                <a:cs typeface="Arial" panose="020B0604020202020204" pitchFamily="34" charset="0"/>
              </a:rPr>
              <a:t>H1:</a:t>
            </a:r>
          </a:p>
        </p:txBody>
      </p:sp>
      <p:sp>
        <p:nvSpPr>
          <p:cNvPr id="42"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5000"/>
        </a:lnSpc>
        <a:spcBef>
          <a:spcPct val="0"/>
        </a:spcBef>
        <a:buNone/>
        <a:defRPr sz="1800" b="1" kern="1200">
          <a:solidFill>
            <a:schemeClr val="tx1">
              <a:lumMod val="75000"/>
              <a:lumOff val="25000"/>
            </a:schemeClr>
          </a:solidFill>
          <a:latin typeface="+mj-lt"/>
          <a:ea typeface="+mj-ea"/>
          <a:cs typeface="+mn-cs"/>
        </a:defRPr>
      </a:lvl1pPr>
    </p:titleStyle>
    <p:bodyStyle>
      <a:lvl1pPr marL="0" indent="0" algn="l" defTabSz="914400" rtl="0" eaLnBrk="1" latinLnBrk="0" hangingPunct="1">
        <a:lnSpc>
          <a:spcPct val="95000"/>
        </a:lnSpc>
        <a:spcBef>
          <a:spcPts val="1595"/>
        </a:spcBef>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95000"/>
        </a:lnSpc>
        <a:spcBef>
          <a:spcPts val="605"/>
        </a:spcBef>
        <a:buFont typeface="Arial" panose="020B0604020202020204" pitchFamily="34" charset="0"/>
        <a:buNone/>
        <a:defRPr sz="1400" kern="1200">
          <a:solidFill>
            <a:schemeClr val="tx1"/>
          </a:solidFill>
          <a:latin typeface="+mn-lt"/>
          <a:ea typeface="+mn-ea"/>
          <a:cs typeface="+mn-cs"/>
        </a:defRPr>
      </a:lvl2pPr>
      <a:lvl3pPr marL="230505" indent="-226695" algn="l" defTabSz="914400" rtl="0" eaLnBrk="1" latinLnBrk="0" hangingPunct="1">
        <a:lnSpc>
          <a:spcPct val="95000"/>
        </a:lnSpc>
        <a:spcBef>
          <a:spcPts val="0"/>
        </a:spcBef>
        <a:buClr>
          <a:schemeClr val="tx2"/>
        </a:buClr>
        <a:buSzPct val="80000"/>
        <a:buFont typeface="Wingdings" panose="05000000000000000000" pitchFamily="2" charset="2"/>
        <a:buChar char=""/>
        <a:defRPr sz="1400" kern="1200">
          <a:solidFill>
            <a:schemeClr val="tx1"/>
          </a:solidFill>
          <a:latin typeface="+mn-lt"/>
          <a:ea typeface="+mn-ea"/>
          <a:cs typeface="+mn-cs"/>
        </a:defRPr>
      </a:lvl3pPr>
      <a:lvl4pPr marL="467995" indent="-23749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485" indent="-23749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custDataLst>
              <p:tags r:id="rId10"/>
            </p:custDataLst>
            <p:extLst>
              <p:ext uri="{D42A27DB-BD31-4B8C-83A1-F6EECF244321}">
                <p14:modId xmlns:p14="http://schemas.microsoft.com/office/powerpoint/2010/main" val="2425057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幻灯片" r:id="rId11" imgW="473" imgH="476" progId="TCLayout.ActiveDocument.1">
                  <p:embed/>
                </p:oleObj>
              </mc:Choice>
              <mc:Fallback>
                <p:oleObj name="think-cell 幻灯片" r:id="rId11" imgW="473" imgH="47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26" name="Rectangle 84"/>
          <p:cNvSpPr>
            <a:spLocks noGrp="1" noChangeArrowheads="1"/>
          </p:cNvSpPr>
          <p:nvPr>
            <p:ph type="body" idx="1"/>
          </p:nvPr>
        </p:nvSpPr>
        <p:spPr bwMode="gray">
          <a:xfrm>
            <a:off x="152400" y="1295400"/>
            <a:ext cx="9601200" cy="4876800"/>
          </a:xfrm>
          <a:prstGeom prst="rect">
            <a:avLst/>
          </a:prstGeom>
          <a:noFill/>
          <a:ln>
            <a:noFill/>
          </a:ln>
        </p:spPr>
        <p:txBody>
          <a:bodyPr vert="horz" wrap="square" lIns="0" tIns="0" rIns="0" bIns="0" numCol="1" anchor="t" anchorCtr="0" compatLnSpc="1"/>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46050" y="6400800"/>
            <a:ext cx="9601200" cy="0"/>
          </a:xfrm>
          <a:prstGeom prst="line">
            <a:avLst/>
          </a:prstGeom>
          <a:noFill/>
          <a:ln w="6350">
            <a:noFill/>
            <a:round/>
          </a:ln>
          <a:extLst>
            <a:ext uri="{909E8E84-426E-40DD-AFC4-6F175D3DCCD1}">
              <a14:hiddenFill xmlns:a14="http://schemas.microsoft.com/office/drawing/2010/main">
                <a:noFill/>
              </a14:hiddenFill>
            </a:ext>
          </a:extLst>
        </p:spPr>
        <p:txBody>
          <a:bodyPr/>
          <a:lstStyle/>
          <a:p>
            <a:endParaRPr lang="en-US"/>
          </a:p>
        </p:txBody>
      </p:sp>
      <p:sp>
        <p:nvSpPr>
          <p:cNvPr id="1029" name="Title 1"/>
          <p:cNvSpPr>
            <a:spLocks noGrp="1" noChangeArrowheads="1"/>
          </p:cNvSpPr>
          <p:nvPr>
            <p:ph type="title"/>
          </p:nvPr>
        </p:nvSpPr>
        <p:spPr bwMode="gray">
          <a:xfrm>
            <a:off x="152400" y="60325"/>
            <a:ext cx="9598025" cy="377825"/>
          </a:xfrm>
          <a:prstGeom prst="rect">
            <a:avLst/>
          </a:prstGeom>
          <a:noFill/>
          <a:ln w="12700">
            <a:noFill/>
            <a:miter lim="800000"/>
          </a:ln>
        </p:spPr>
        <p:txBody>
          <a:bodyPr vert="horz" wrap="square" lIns="0" tIns="0" rIns="0" bIns="0" numCol="1" anchor="t" anchorCtr="0" compatLnSpc="1">
            <a:spAutoFit/>
          </a:bodyPr>
          <a:lstStyle/>
          <a:p>
            <a:pPr lvl="0"/>
            <a:r>
              <a:rPr lang="en-US"/>
              <a:t>Click to edit Master title style</a:t>
            </a:r>
          </a:p>
        </p:txBody>
      </p:sp>
      <p:sp>
        <p:nvSpPr>
          <p:cNvPr id="18" name="Rectangle 17"/>
          <p:cNvSpPr/>
          <p:nvPr/>
        </p:nvSpPr>
        <p:spPr bwMode="gray">
          <a:xfrm>
            <a:off x="-1585227" y="0"/>
            <a:ext cx="1323969"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38-157-216</a:t>
            </a:r>
          </a:p>
        </p:txBody>
      </p:sp>
      <p:sp>
        <p:nvSpPr>
          <p:cNvPr id="25" name="Rectangle 24"/>
          <p:cNvSpPr/>
          <p:nvPr/>
        </p:nvSpPr>
        <p:spPr bwMode="gray">
          <a:xfrm>
            <a:off x="-1585227" y="441649"/>
            <a:ext cx="1323969"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109-206-229</a:t>
            </a:r>
          </a:p>
        </p:txBody>
      </p:sp>
      <p:sp>
        <p:nvSpPr>
          <p:cNvPr id="26" name="Rectangle 25"/>
          <p:cNvSpPr/>
          <p:nvPr/>
        </p:nvSpPr>
        <p:spPr bwMode="gray">
          <a:xfrm>
            <a:off x="-1585227" y="883298"/>
            <a:ext cx="1323969"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118-192-68</a:t>
            </a:r>
          </a:p>
        </p:txBody>
      </p:sp>
      <p:sp>
        <p:nvSpPr>
          <p:cNvPr id="27" name="Rectangle 26"/>
          <p:cNvSpPr/>
          <p:nvPr/>
        </p:nvSpPr>
        <p:spPr bwMode="gray">
          <a:xfrm>
            <a:off x="-1585227" y="1324947"/>
            <a:ext cx="1323969"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186-217-129</a:t>
            </a:r>
          </a:p>
        </p:txBody>
      </p:sp>
      <p:sp>
        <p:nvSpPr>
          <p:cNvPr id="28" name="Rectangle 27"/>
          <p:cNvSpPr/>
          <p:nvPr/>
        </p:nvSpPr>
        <p:spPr bwMode="gray">
          <a:xfrm>
            <a:off x="-1585227" y="1766596"/>
            <a:ext cx="1323969"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83-86-90</a:t>
            </a:r>
          </a:p>
        </p:txBody>
      </p:sp>
      <p:sp>
        <p:nvSpPr>
          <p:cNvPr id="29" name="Rectangle 28"/>
          <p:cNvSpPr/>
          <p:nvPr/>
        </p:nvSpPr>
        <p:spPr bwMode="gray">
          <a:xfrm>
            <a:off x="-1585227" y="2208245"/>
            <a:ext cx="1323969"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151-153-155</a:t>
            </a:r>
          </a:p>
        </p:txBody>
      </p:sp>
      <p:sp>
        <p:nvSpPr>
          <p:cNvPr id="30" name="Rectangle 29"/>
          <p:cNvSpPr/>
          <p:nvPr/>
        </p:nvSpPr>
        <p:spPr bwMode="gray">
          <a:xfrm>
            <a:off x="-1585227" y="2649894"/>
            <a:ext cx="1323969"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240-79-36</a:t>
            </a:r>
          </a:p>
        </p:txBody>
      </p:sp>
      <p:sp>
        <p:nvSpPr>
          <p:cNvPr id="31" name="Rectangle 30"/>
          <p:cNvSpPr/>
          <p:nvPr/>
        </p:nvSpPr>
        <p:spPr bwMode="gray">
          <a:xfrm>
            <a:off x="-1585227" y="3091543"/>
            <a:ext cx="1323969"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246-140-92</a:t>
            </a:r>
          </a:p>
        </p:txBody>
      </p:sp>
      <p:cxnSp>
        <p:nvCxnSpPr>
          <p:cNvPr id="4" name="Straight Connector 3"/>
          <p:cNvCxnSpPr/>
          <p:nvPr/>
        </p:nvCxnSpPr>
        <p:spPr bwMode="auto">
          <a:xfrm>
            <a:off x="152401" y="493295"/>
            <a:ext cx="9598025" cy="0"/>
          </a:xfrm>
          <a:prstGeom prst="line">
            <a:avLst/>
          </a:prstGeom>
          <a:solidFill>
            <a:schemeClr val="folHlink"/>
          </a:solidFill>
          <a:ln w="3175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userDrawn="1"/>
        </p:nvPicPr>
        <p:blipFill>
          <a:blip r:embed="rId13"/>
          <a:stretch>
            <a:fillRect/>
          </a:stretch>
        </p:blipFill>
        <p:spPr>
          <a:xfrm>
            <a:off x="7922834" y="6273898"/>
            <a:ext cx="1827591" cy="473988"/>
          </a:xfrm>
          <a:prstGeom prst="rect">
            <a:avLst/>
          </a:prstGeom>
        </p:spPr>
      </p:pic>
      <p:sp>
        <p:nvSpPr>
          <p:cNvPr id="1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2pPr>
      <a:lvl3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3pPr>
      <a:lvl4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4pPr>
      <a:lvl5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userDrawn="1">
            <p:custDataLst>
              <p:tags r:id="rId9"/>
            </p:custDataLst>
            <p:extLst>
              <p:ext uri="{D42A27DB-BD31-4B8C-83A1-F6EECF244321}">
                <p14:modId xmlns:p14="http://schemas.microsoft.com/office/powerpoint/2010/main" val="523944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幻灯片" r:id="rId10" imgW="473" imgH="476" progId="TCLayout.ActiveDocument.1">
                  <p:embed/>
                </p:oleObj>
              </mc:Choice>
              <mc:Fallback>
                <p:oleObj name="think-cell 幻灯片" r:id="rId10" imgW="473" imgH="47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26" name="Rectangle 84"/>
          <p:cNvSpPr>
            <a:spLocks noGrp="1" noChangeArrowheads="1"/>
          </p:cNvSpPr>
          <p:nvPr>
            <p:ph type="body" idx="1"/>
          </p:nvPr>
        </p:nvSpPr>
        <p:spPr bwMode="gray">
          <a:xfrm>
            <a:off x="152400" y="1295400"/>
            <a:ext cx="9601200" cy="4876800"/>
          </a:xfrm>
          <a:prstGeom prst="rect">
            <a:avLst/>
          </a:prstGeom>
          <a:noFill/>
          <a:ln>
            <a:noFill/>
          </a:ln>
        </p:spPr>
        <p:txBody>
          <a:bodyPr vert="horz" wrap="square" lIns="0" tIns="0" rIns="0" bIns="0" numCol="1" anchor="t" anchorCtr="0" compatLnSpc="1"/>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1027" name="Line 11"/>
          <p:cNvSpPr>
            <a:spLocks noChangeShapeType="1"/>
          </p:cNvSpPr>
          <p:nvPr/>
        </p:nvSpPr>
        <p:spPr bwMode="auto">
          <a:xfrm>
            <a:off x="146050" y="6400800"/>
            <a:ext cx="9601200" cy="0"/>
          </a:xfrm>
          <a:prstGeom prst="line">
            <a:avLst/>
          </a:prstGeom>
          <a:noFill/>
          <a:ln w="6350">
            <a:noFill/>
            <a:round/>
          </a:ln>
          <a:extLst>
            <a:ext uri="{909E8E84-426E-40DD-AFC4-6F175D3DCCD1}">
              <a14:hiddenFill xmlns:a14="http://schemas.microsoft.com/office/drawing/2010/main">
                <a:noFill/>
              </a14:hiddenFill>
            </a:ext>
          </a:extLst>
        </p:spPr>
        <p:txBody>
          <a:bodyPr/>
          <a:lstStyle/>
          <a:p>
            <a:endParaRPr lang="en-US"/>
          </a:p>
        </p:txBody>
      </p:sp>
      <p:sp>
        <p:nvSpPr>
          <p:cNvPr id="1029" name="Title 1"/>
          <p:cNvSpPr>
            <a:spLocks noGrp="1" noChangeArrowheads="1"/>
          </p:cNvSpPr>
          <p:nvPr>
            <p:ph type="title"/>
          </p:nvPr>
        </p:nvSpPr>
        <p:spPr bwMode="gray">
          <a:xfrm>
            <a:off x="152400" y="60325"/>
            <a:ext cx="9598025" cy="377825"/>
          </a:xfrm>
          <a:prstGeom prst="rect">
            <a:avLst/>
          </a:prstGeom>
          <a:noFill/>
          <a:ln w="12700">
            <a:noFill/>
            <a:miter lim="800000"/>
          </a:ln>
        </p:spPr>
        <p:txBody>
          <a:bodyPr vert="horz" wrap="square" lIns="0" tIns="0" rIns="0" bIns="0" numCol="1" anchor="t" anchorCtr="0" compatLnSpc="1">
            <a:spAutoFit/>
          </a:bodyPr>
          <a:lstStyle/>
          <a:p>
            <a:pPr lvl="0"/>
            <a:r>
              <a:rPr lang="en-US"/>
              <a:t>Click to edit Master title style</a:t>
            </a:r>
          </a:p>
        </p:txBody>
      </p:sp>
      <p:sp>
        <p:nvSpPr>
          <p:cNvPr id="18" name="Rectangle 17"/>
          <p:cNvSpPr/>
          <p:nvPr/>
        </p:nvSpPr>
        <p:spPr bwMode="gray">
          <a:xfrm>
            <a:off x="-1585227" y="0"/>
            <a:ext cx="1323969" cy="39478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38-157-216</a:t>
            </a:r>
          </a:p>
        </p:txBody>
      </p:sp>
      <p:sp>
        <p:nvSpPr>
          <p:cNvPr id="25" name="Rectangle 24"/>
          <p:cNvSpPr/>
          <p:nvPr/>
        </p:nvSpPr>
        <p:spPr bwMode="gray">
          <a:xfrm>
            <a:off x="-1585227" y="441649"/>
            <a:ext cx="1323969" cy="394788"/>
          </a:xfrm>
          <a:prstGeom prst="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109-206-229</a:t>
            </a:r>
          </a:p>
        </p:txBody>
      </p:sp>
      <p:sp>
        <p:nvSpPr>
          <p:cNvPr id="26" name="Rectangle 25"/>
          <p:cNvSpPr/>
          <p:nvPr/>
        </p:nvSpPr>
        <p:spPr bwMode="gray">
          <a:xfrm>
            <a:off x="-1585227" y="883298"/>
            <a:ext cx="1323969" cy="394788"/>
          </a:xfrm>
          <a:prstGeom prst="rect">
            <a:avLst/>
          </a:prstGeom>
          <a:solidFill>
            <a:schemeClr val="accent3"/>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118-192-68</a:t>
            </a:r>
          </a:p>
        </p:txBody>
      </p:sp>
      <p:sp>
        <p:nvSpPr>
          <p:cNvPr id="27" name="Rectangle 26"/>
          <p:cNvSpPr/>
          <p:nvPr/>
        </p:nvSpPr>
        <p:spPr bwMode="gray">
          <a:xfrm>
            <a:off x="-1585227" y="1324947"/>
            <a:ext cx="1323969" cy="394788"/>
          </a:xfrm>
          <a:prstGeom prst="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186-217-129</a:t>
            </a:r>
          </a:p>
        </p:txBody>
      </p:sp>
      <p:sp>
        <p:nvSpPr>
          <p:cNvPr id="28" name="Rectangle 27"/>
          <p:cNvSpPr/>
          <p:nvPr/>
        </p:nvSpPr>
        <p:spPr bwMode="gray">
          <a:xfrm>
            <a:off x="-1585227" y="1766596"/>
            <a:ext cx="1323969" cy="394788"/>
          </a:xfrm>
          <a:prstGeom prst="rect">
            <a:avLst/>
          </a:prstGeom>
          <a:solidFill>
            <a:schemeClr val="accent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83-86-90</a:t>
            </a:r>
          </a:p>
        </p:txBody>
      </p:sp>
      <p:sp>
        <p:nvSpPr>
          <p:cNvPr id="29" name="Rectangle 28"/>
          <p:cNvSpPr/>
          <p:nvPr/>
        </p:nvSpPr>
        <p:spPr bwMode="gray">
          <a:xfrm>
            <a:off x="-1585227" y="2208245"/>
            <a:ext cx="1323969" cy="394788"/>
          </a:xfrm>
          <a:prstGeom prst="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r>
              <a:rPr lang="en-US" sz="1200">
                <a:solidFill>
                  <a:srgbClr val="FFFFFF"/>
                </a:solidFill>
                <a:ea typeface="+mj-ea"/>
              </a:rPr>
              <a:t>151-153-155</a:t>
            </a:r>
          </a:p>
        </p:txBody>
      </p:sp>
      <p:sp>
        <p:nvSpPr>
          <p:cNvPr id="30" name="Rectangle 29"/>
          <p:cNvSpPr/>
          <p:nvPr/>
        </p:nvSpPr>
        <p:spPr bwMode="gray">
          <a:xfrm>
            <a:off x="-1585227" y="2649894"/>
            <a:ext cx="1323969" cy="394788"/>
          </a:xfrm>
          <a:prstGeom prst="rect">
            <a:avLst/>
          </a:prstGeom>
          <a:solidFill>
            <a:schemeClr val="bg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240-79-36</a:t>
            </a:r>
          </a:p>
        </p:txBody>
      </p:sp>
      <p:sp>
        <p:nvSpPr>
          <p:cNvPr id="31" name="Rectangle 30"/>
          <p:cNvSpPr/>
          <p:nvPr/>
        </p:nvSpPr>
        <p:spPr bwMode="gray">
          <a:xfrm>
            <a:off x="-1585227" y="3091543"/>
            <a:ext cx="1323969" cy="394788"/>
          </a:xfrm>
          <a:prstGeom prst="rect">
            <a:avLst/>
          </a:prstGeom>
          <a:solidFill>
            <a:schemeClr val="tx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FFFFFF"/>
                </a:solidFill>
                <a:effectLst/>
                <a:latin typeface="Arial" panose="020B0604020202020204" pitchFamily="34" charset="0"/>
                <a:ea typeface="+mj-ea"/>
              </a:rPr>
              <a:t>246-140-92</a:t>
            </a:r>
          </a:p>
        </p:txBody>
      </p:sp>
      <p:cxnSp>
        <p:nvCxnSpPr>
          <p:cNvPr id="4" name="Straight Connector 3"/>
          <p:cNvCxnSpPr/>
          <p:nvPr/>
        </p:nvCxnSpPr>
        <p:spPr bwMode="auto">
          <a:xfrm>
            <a:off x="152401" y="493295"/>
            <a:ext cx="9598025" cy="0"/>
          </a:xfrm>
          <a:prstGeom prst="line">
            <a:avLst/>
          </a:prstGeom>
          <a:solidFill>
            <a:schemeClr val="folHlink"/>
          </a:solidFill>
          <a:ln w="3175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userDrawn="1"/>
        </p:nvPicPr>
        <p:blipFill>
          <a:blip r:embed="rId12"/>
          <a:stretch>
            <a:fillRect/>
          </a:stretch>
        </p:blipFill>
        <p:spPr>
          <a:xfrm>
            <a:off x="7922834" y="6273898"/>
            <a:ext cx="1827591" cy="473988"/>
          </a:xfrm>
          <a:prstGeom prst="rect">
            <a:avLst/>
          </a:prstGeom>
        </p:spPr>
      </p:pic>
      <p:sp>
        <p:nvSpPr>
          <p:cNvPr id="17" name="Slide Number Placeholder 1"/>
          <p:cNvSpPr>
            <a:spLocks noGrp="1"/>
          </p:cNvSpPr>
          <p:nvPr>
            <p:ph type="sldNum" sz="quarter" idx="4"/>
          </p:nvPr>
        </p:nvSpPr>
        <p:spPr>
          <a:xfrm>
            <a:off x="0" y="6629401"/>
            <a:ext cx="228600" cy="145504"/>
          </a:xfrm>
          <a:prstGeom prst="rect">
            <a:avLst/>
          </a:prstGeom>
        </p:spPr>
        <p:txBody>
          <a:bodyPr vert="horz" lIns="91440" tIns="45720" rIns="91440" bIns="45720" rtlCol="0" anchor="ctr"/>
          <a:lstStyle>
            <a:lvl1pPr algn="r">
              <a:defRPr sz="800">
                <a:solidFill>
                  <a:schemeClr val="tx1">
                    <a:tint val="75000"/>
                  </a:schemeClr>
                </a:solidFill>
              </a:defRPr>
            </a:lvl1pPr>
          </a:lstStyle>
          <a:p>
            <a:fld id="{DE75C8BA-6B78-4C03-8697-F97FF6E5FC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2pPr>
      <a:lvl3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3pPr>
      <a:lvl4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4pPr>
      <a:lvl5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9pPr>
    </p:titleStyle>
    <p:body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sz="1400" b="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sz="1400" b="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1.xml"/><Relationship Id="rId7" Type="http://schemas.openxmlformats.org/officeDocument/2006/relationships/image" Target="../media/image1.emf"/><Relationship Id="rId12" Type="http://schemas.openxmlformats.org/officeDocument/2006/relationships/chart" Target="../charts/chart7.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chart" Target="../charts/chart6.xml"/><Relationship Id="rId5" Type="http://schemas.openxmlformats.org/officeDocument/2006/relationships/notesSlide" Target="../notesSlides/notesSlide2.xml"/><Relationship Id="rId10" Type="http://schemas.openxmlformats.org/officeDocument/2006/relationships/chart" Target="../charts/chart5.xml"/><Relationship Id="rId4" Type="http://schemas.openxmlformats.org/officeDocument/2006/relationships/slideLayout" Target="../slideLayouts/slideLayout6.xml"/><Relationship Id="rId9"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slideLayout" Target="../slideLayouts/slideLayout6.xml"/><Relationship Id="rId7" Type="http://schemas.openxmlformats.org/officeDocument/2006/relationships/chart" Target="../charts/chart12.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chart" Target="../charts/chart11.xml"/><Relationship Id="rId5" Type="http://schemas.openxmlformats.org/officeDocument/2006/relationships/image" Target="../media/image1.emf"/><Relationship Id="rId4" Type="http://schemas.openxmlformats.org/officeDocument/2006/relationships/oleObject" Target="../embeddings/oleObject7.bin"/><Relationship Id="rId9"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帶寵物外遊注意事項及3大航空公司收費模式你要知"/>
          <p:cNvPicPr>
            <a:picLocks noChangeAspect="1" noChangeArrowheads="1"/>
          </p:cNvPicPr>
          <p:nvPr/>
        </p:nvPicPr>
        <p:blipFill rotWithShape="1">
          <a:blip r:embed="rId3" cstate="hqprint"/>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descr="Text Box: Flysheet subheading"/>
          <p:cNvSpPr txBox="1">
            <a:spLocks noChangeArrowheads="1"/>
          </p:cNvSpPr>
          <p:nvPr/>
        </p:nvSpPr>
        <p:spPr bwMode="gray">
          <a:xfrm>
            <a:off x="7485797" y="6137797"/>
            <a:ext cx="2647868" cy="41910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36000" numCol="1" anchor="t" anchorCtr="0" compatLnSpc="1"/>
          <a:lstStyle>
            <a:lvl1pPr marL="171450" indent="-171450" algn="l" defTabSz="1838325" rtl="0" eaLnBrk="1" fontAlgn="base" hangingPunct="1">
              <a:spcBef>
                <a:spcPct val="75000"/>
              </a:spcBef>
              <a:spcAft>
                <a:spcPct val="0"/>
              </a:spcAft>
              <a:buClr>
                <a:schemeClr val="bg1">
                  <a:lumMod val="50000"/>
                </a:schemeClr>
              </a:buClr>
              <a:buSzPct val="100000"/>
              <a:buFont typeface="Symbol"/>
              <a:buChar char="·"/>
              <a:defRPr lang="en-US" sz="2000" b="0">
                <a:solidFill>
                  <a:schemeClr val="bg1"/>
                </a:solidFill>
                <a:latin typeface="+mj-lt"/>
                <a:ea typeface="+mj-ea"/>
                <a:cs typeface="+mn-cs"/>
              </a:defRPr>
            </a:lvl1pPr>
            <a:lvl2pPr marL="3429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2pPr>
            <a:lvl3pPr marL="5143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3pPr>
            <a:lvl4pPr marL="6858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4pPr>
            <a:lvl5pPr marL="8572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5pPr>
            <a:lvl6pPr marL="10287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6pPr>
            <a:lvl7pPr marL="12001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smtClean="0">
                <a:solidFill>
                  <a:schemeClr val="tx1"/>
                </a:solidFill>
                <a:latin typeface="+mn-lt"/>
                <a:ea typeface="+mn-ea"/>
                <a:cs typeface="+mn-cs"/>
              </a:defRPr>
            </a:lvl7pPr>
            <a:lvl8pPr marL="1371600" indent="-171450" algn="l" defTabSz="1838325" rtl="0" eaLnBrk="1" fontAlgn="base" hangingPunct="1">
              <a:spcBef>
                <a:spcPct val="25000"/>
              </a:spcBef>
              <a:spcAft>
                <a:spcPct val="0"/>
              </a:spcAft>
              <a:buClr>
                <a:schemeClr val="bg1">
                  <a:lumMod val="50000"/>
                </a:schemeClr>
              </a:buClr>
              <a:buSzPct val="100000"/>
              <a:buFont typeface="Arial" panose="020B0604020202020204"/>
              <a:buChar char="–"/>
              <a:defRPr lang="en-US" sz="1400" b="0" dirty="0" smtClean="0">
                <a:solidFill>
                  <a:schemeClr val="tx1"/>
                </a:solidFill>
                <a:latin typeface="+mn-lt"/>
                <a:ea typeface="+mn-ea"/>
                <a:cs typeface="+mn-cs"/>
              </a:defRPr>
            </a:lvl8pPr>
            <a:lvl9pPr marL="1543050" indent="-171450" algn="l" defTabSz="1838325" rtl="0" eaLnBrk="1" fontAlgn="base" hangingPunct="1">
              <a:spcBef>
                <a:spcPct val="25000"/>
              </a:spcBef>
              <a:spcAft>
                <a:spcPct val="0"/>
              </a:spcAft>
              <a:buClr>
                <a:schemeClr val="bg1">
                  <a:lumMod val="50000"/>
                </a:schemeClr>
              </a:buClr>
              <a:buSzPct val="100000"/>
              <a:buFont typeface="Symbol"/>
              <a:buChar char="·"/>
              <a:defRPr lang="en-US" sz="1400" b="0" dirty="0">
                <a:solidFill>
                  <a:schemeClr val="tx1"/>
                </a:solidFill>
                <a:latin typeface="+mn-lt"/>
                <a:ea typeface="+mn-ea"/>
                <a:cs typeface="+mn-cs"/>
              </a:defRPr>
            </a:lvl9pPr>
          </a:lstStyle>
          <a:p>
            <a:pPr marL="0" indent="0">
              <a:buNone/>
            </a:pPr>
            <a:r>
              <a:rPr lang="en-US" altLang="zh-CN" b="1" kern="0"/>
              <a:t>June 6th, 2022</a:t>
            </a:r>
            <a:endParaRPr lang="en-US" b="1" kern="0"/>
          </a:p>
        </p:txBody>
      </p:sp>
      <p:pic>
        <p:nvPicPr>
          <p:cNvPr id="10" name="图片 9"/>
          <p:cNvPicPr>
            <a:picLocks noChangeAspect="1"/>
          </p:cNvPicPr>
          <p:nvPr/>
        </p:nvPicPr>
        <p:blipFill>
          <a:blip r:embed="rId4"/>
          <a:stretch>
            <a:fillRect/>
          </a:stretch>
        </p:blipFill>
        <p:spPr>
          <a:xfrm>
            <a:off x="-612322" y="-641681"/>
            <a:ext cx="5955847" cy="3102813"/>
          </a:xfrm>
          <a:prstGeom prst="rect">
            <a:avLst/>
          </a:prstGeom>
        </p:spPr>
      </p:pic>
      <p:sp>
        <p:nvSpPr>
          <p:cNvPr id="12" name="Rectangle 2"/>
          <p:cNvSpPr/>
          <p:nvPr/>
        </p:nvSpPr>
        <p:spPr bwMode="gray">
          <a:xfrm>
            <a:off x="1" y="1558066"/>
            <a:ext cx="7485797" cy="1364273"/>
          </a:xfrm>
          <a:prstGeom prst="rect">
            <a:avLst/>
          </a:prstGeom>
          <a:solidFill>
            <a:schemeClr val="bg1">
              <a:alpha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lvl="0" algn="l">
              <a:defRPr/>
            </a:pPr>
            <a:r>
              <a:rPr lang="en-US" altLang="zh-CN" sz="3400" b="1">
                <a:solidFill>
                  <a:schemeClr val="accent5">
                    <a:lumMod val="50000"/>
                  </a:schemeClr>
                </a:solidFill>
                <a:latin typeface="Arial" panose="020B0604020202020204"/>
                <a:ea typeface="STKaiti" panose="02010600040101010101" pitchFamily="2" charset="-122"/>
              </a:rPr>
              <a:t>Fourth Quarter </a:t>
            </a:r>
          </a:p>
          <a:p>
            <a:pPr lvl="0" algn="l">
              <a:defRPr/>
            </a:pPr>
            <a:r>
              <a:rPr lang="en-US" altLang="zh-CN" sz="3400" b="1">
                <a:solidFill>
                  <a:schemeClr val="accent5">
                    <a:lumMod val="50000"/>
                  </a:schemeClr>
                </a:solidFill>
                <a:latin typeface="Arial" panose="020B0604020202020204"/>
                <a:ea typeface="STKaiti" panose="02010600040101010101" pitchFamily="2" charset="-122"/>
              </a:rPr>
              <a:t>and Fiscal 2022 </a:t>
            </a:r>
            <a:r>
              <a:rPr lang="en-US" sz="3400" b="1">
                <a:solidFill>
                  <a:schemeClr val="accent5">
                    <a:lumMod val="50000"/>
                  </a:schemeClr>
                </a:solidFill>
                <a:latin typeface="Arial" panose="020B0604020202020204"/>
                <a:ea typeface="STKaiti" panose="02010600040101010101" pitchFamily="2" charset="-122"/>
              </a:rPr>
              <a:t>Results</a:t>
            </a:r>
          </a:p>
        </p:txBody>
      </p:sp>
      <p:pic>
        <p:nvPicPr>
          <p:cNvPr id="3" name="图片 2"/>
          <p:cNvPicPr>
            <a:picLocks noChangeAspect="1"/>
          </p:cNvPicPr>
          <p:nvPr/>
        </p:nvPicPr>
        <p:blipFill>
          <a:blip r:embed="rId5"/>
          <a:stretch>
            <a:fillRect/>
          </a:stretch>
        </p:blipFill>
        <p:spPr>
          <a:xfrm>
            <a:off x="1270000" y="1270000"/>
            <a:ext cx="63500" cy="76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325"/>
            <a:ext cx="9598025" cy="369332"/>
          </a:xfrm>
        </p:spPr>
        <p:txBody>
          <a:bodyPr/>
          <a:lstStyle/>
          <a:p>
            <a:r>
              <a:rPr lang="en-US"/>
              <a:t>Summary Financials – Income Statement</a:t>
            </a:r>
          </a:p>
        </p:txBody>
      </p:sp>
      <p:sp>
        <p:nvSpPr>
          <p:cNvPr id="12" name="Content Placeholder 40"/>
          <p:cNvSpPr txBox="1"/>
          <p:nvPr/>
        </p:nvSpPr>
        <p:spPr bwMode="gray">
          <a:xfrm>
            <a:off x="152400" y="756553"/>
            <a:ext cx="39270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altLang="zh-CN" sz="12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Consolidated Statements of </a:t>
            </a:r>
            <a:r>
              <a:rPr kumimoji="0" lang="en-US" sz="12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Comprehensive Loss</a:t>
            </a:r>
            <a:r>
              <a:rPr kumimoji="0" lang="en-US" altLang="zh-CN" sz="12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 </a:t>
            </a:r>
          </a:p>
        </p:txBody>
      </p:sp>
      <p:sp>
        <p:nvSpPr>
          <p:cNvPr id="13" name="TextBox 12"/>
          <p:cNvSpPr txBox="1"/>
          <p:nvPr/>
        </p:nvSpPr>
        <p:spPr bwMode="gray">
          <a:xfrm>
            <a:off x="152400" y="1036738"/>
            <a:ext cx="12517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Thousand)</a:t>
            </a:r>
          </a:p>
        </p:txBody>
      </p:sp>
      <p:sp>
        <p:nvSpPr>
          <p:cNvPr id="14" name="TextBox 13"/>
          <p:cNvSpPr txBox="1"/>
          <p:nvPr/>
        </p:nvSpPr>
        <p:spPr bwMode="gray">
          <a:xfrm>
            <a:off x="193675" y="6397946"/>
            <a:ext cx="8385609" cy="107315"/>
          </a:xfrm>
          <a:prstGeom prst="rect">
            <a:avLst/>
          </a:prstGeom>
          <a:noFill/>
        </p:spPr>
        <p:txBody>
          <a:bodyPr wrap="square" lIns="0" tIns="0" rIns="0" bIns="0" rtlCol="0">
            <a:spAutoFit/>
          </a:bodyPr>
          <a:lstStyle/>
          <a:p>
            <a:pPr marL="0" marR="0" indent="0" algn="l" defTabSz="914400" eaLnBrk="1" latinLnBrk="0" hangingPunct="1">
              <a:lnSpc>
                <a:spcPct val="100000"/>
              </a:lnSpc>
              <a:buClrTx/>
              <a:buSzTx/>
              <a:buFontTx/>
              <a:buNone/>
              <a:defRPr/>
            </a:pPr>
            <a:r>
              <a:rPr kumimoji="0" lang="en-US" altLang="ja-JP" sz="700" b="0" i="0" kern="0" cap="none" spc="0" normalizeH="0" baseline="0" noProof="0">
                <a:solidFill>
                  <a:srgbClr val="53565A"/>
                </a:solidFill>
                <a:latin typeface="Arial" panose="020B0604020202020204"/>
                <a:ea typeface="MS PGothic" pitchFamily="34" charset="-128"/>
                <a:cs typeface="+mn-cs"/>
              </a:rPr>
              <a:t>Note: USD / RMB = 6.3393. </a:t>
            </a:r>
            <a:r>
              <a:rPr kumimoji="0" lang="en-US" altLang="zh-CN" sz="700" b="0" i="0" kern="0" cap="none" spc="0" normalizeH="0" baseline="0" noProof="0">
                <a:solidFill>
                  <a:srgbClr val="53565A"/>
                </a:solidFill>
                <a:latin typeface="Arial" panose="020B0604020202020204"/>
                <a:ea typeface="MS PGothic" pitchFamily="34" charset="-128"/>
                <a:cs typeface="+mn-cs"/>
              </a:rPr>
              <a:t>T</a:t>
            </a:r>
            <a:r>
              <a:rPr kumimoji="0" lang="en-US" altLang="ja-JP" sz="700" b="0" i="0" kern="0" cap="none" spc="0" normalizeH="0" baseline="0" noProof="0">
                <a:solidFill>
                  <a:srgbClr val="53565A"/>
                </a:solidFill>
                <a:latin typeface="Arial" panose="020B0604020202020204"/>
                <a:ea typeface="MS PGothic" pitchFamily="34" charset="-128"/>
                <a:cs typeface="+mn-cs"/>
              </a:rPr>
              <a:t>he noon buying rate in effect </a:t>
            </a:r>
            <a:r>
              <a:rPr kumimoji="0" lang="en-US" sz="700" b="0" i="0" kern="0" cap="none" spc="0" normalizeH="0" baseline="0" noProof="0">
                <a:solidFill>
                  <a:srgbClr val="53565A"/>
                </a:solidFill>
                <a:latin typeface="Arial" panose="020B0604020202020204"/>
                <a:ea typeface="MS PGothic" pitchFamily="34" charset="-128"/>
                <a:cs typeface="+mn-cs"/>
              </a:rPr>
              <a:t>on March 31, 2022</a:t>
            </a:r>
            <a:r>
              <a:rPr kumimoji="0" lang="en-US" altLang="ja-JP" sz="700" b="0" i="0" kern="0" cap="none" spc="0" normalizeH="0" baseline="0" noProof="0">
                <a:solidFill>
                  <a:srgbClr val="53565A"/>
                </a:solidFill>
                <a:latin typeface="Arial" panose="020B0604020202020204"/>
                <a:ea typeface="MS PGothic" pitchFamily="34" charset="-128"/>
                <a:cs typeface="+mn-cs"/>
              </a:rPr>
              <a:t> in the H.10 statistical release of the Federal Reserve Board.  </a:t>
            </a:r>
            <a:endParaRPr kumimoji="0" lang="en-US" altLang="ja-JP" sz="700" b="0" i="0" kern="0" cap="none" spc="0" normalizeH="0" baseline="0" noProof="0">
              <a:solidFill>
                <a:srgbClr val="53565A"/>
              </a:solidFill>
              <a:highlight>
                <a:srgbClr val="FFFF00"/>
              </a:highlight>
              <a:latin typeface="Arial" panose="020B0604020202020204"/>
              <a:ea typeface="MS PGothic" pitchFamily="34" charset="-128"/>
              <a:cs typeface="+mn-cs"/>
            </a:endParaRPr>
          </a:p>
        </p:txBody>
      </p:sp>
      <p:graphicFrame>
        <p:nvGraphicFramePr>
          <p:cNvPr id="3" name="Table 2"/>
          <p:cNvGraphicFramePr>
            <a:graphicFrameLocks noGrp="1"/>
          </p:cNvGraphicFramePr>
          <p:nvPr>
            <p:custDataLst>
              <p:tags r:id="rId2"/>
            </p:custDataLst>
          </p:nvPr>
        </p:nvGraphicFramePr>
        <p:xfrm>
          <a:off x="308610" y="1426210"/>
          <a:ext cx="9441815" cy="4848225"/>
        </p:xfrm>
        <a:graphic>
          <a:graphicData uri="http://schemas.openxmlformats.org/drawingml/2006/table">
            <a:tbl>
              <a:tblPr/>
              <a:tblGrid>
                <a:gridCol w="4268470">
                  <a:extLst>
                    <a:ext uri="{9D8B030D-6E8A-4147-A177-3AD203B41FA5}">
                      <a16:colId xmlns:a16="http://schemas.microsoft.com/office/drawing/2014/main" val="20000"/>
                    </a:ext>
                  </a:extLst>
                </a:gridCol>
                <a:gridCol w="238760">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gridCol w="257810">
                  <a:extLst>
                    <a:ext uri="{9D8B030D-6E8A-4147-A177-3AD203B41FA5}">
                      <a16:colId xmlns:a16="http://schemas.microsoft.com/office/drawing/2014/main" val="20003"/>
                    </a:ext>
                  </a:extLst>
                </a:gridCol>
                <a:gridCol w="1451610">
                  <a:extLst>
                    <a:ext uri="{9D8B030D-6E8A-4147-A177-3AD203B41FA5}">
                      <a16:colId xmlns:a16="http://schemas.microsoft.com/office/drawing/2014/main" val="20004"/>
                    </a:ext>
                  </a:extLst>
                </a:gridCol>
                <a:gridCol w="1536065">
                  <a:extLst>
                    <a:ext uri="{9D8B030D-6E8A-4147-A177-3AD203B41FA5}">
                      <a16:colId xmlns:a16="http://schemas.microsoft.com/office/drawing/2014/main" val="20005"/>
                    </a:ext>
                  </a:extLst>
                </a:gridCol>
              </a:tblGrid>
              <a:tr h="323215">
                <a:tc rowSpan="2">
                  <a:txBody>
                    <a:bodyPr/>
                    <a:lstStyle/>
                    <a:p>
                      <a:pPr algn="ctr" fontAlgn="ctr"/>
                      <a:endParaRPr lang="en-US" sz="1100" b="1" i="0" u="none" strike="noStrike">
                        <a:solidFill>
                          <a:srgbClr val="269DD8"/>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rowSpan="2" gridSpan="4">
                  <a:txBody>
                    <a:bodyPr/>
                    <a:lstStyle/>
                    <a:p>
                      <a:pPr marL="0" marR="0" lvl="0" algn="ctr" defTabSz="914400" rtl="0" eaLnBrk="1" fontAlgn="ctr" latinLnBrk="0" hangingPunct="1">
                        <a:lnSpc>
                          <a:spcPct val="110000"/>
                        </a:lnSpc>
                        <a:spcBef>
                          <a:spcPts val="0"/>
                        </a:spcBef>
                        <a:buNone/>
                      </a:pPr>
                      <a:r>
                        <a:rPr lang="en-US" sz="1100" b="1" i="0" u="none" strike="noStrike">
                          <a:solidFill>
                            <a:srgbClr val="269DD8"/>
                          </a:solidFill>
                          <a:effectLst/>
                          <a:latin typeface="+mn-lt"/>
                        </a:rPr>
                        <a:t>Fiscal Year Ended March 31</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zh-HK"/>
                    </a:p>
                  </a:txBody>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lnB w="6350" cap="flat" cmpd="sng" algn="ctr">
                      <a:solidFill>
                        <a:srgbClr val="00BDF2"/>
                      </a:solidFill>
                      <a:prstDash val="solid"/>
                      <a:round/>
                      <a:headEnd type="none" w="med" len="med"/>
                      <a:tailEnd type="none" w="med" len="med"/>
                    </a:lnB>
                  </a:tcPr>
                </a:tc>
                <a:extLst>
                  <a:ext uri="{0D108BD9-81ED-4DB2-BD59-A6C34878D82A}">
                    <a16:rowId xmlns:a16="http://schemas.microsoft.com/office/drawing/2014/main" val="10000"/>
                  </a:ext>
                </a:extLst>
              </a:tr>
              <a:tr h="323215">
                <a:tc vMerge="1">
                  <a:txBody>
                    <a:bodyPr/>
                    <a:lstStyle/>
                    <a:p>
                      <a:endParaRPr lang="zh-HK"/>
                    </a:p>
                  </a:txBody>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gridSpan="4" vMerge="1">
                  <a:txBody>
                    <a:bodyPr/>
                    <a:lstStyle/>
                    <a:p>
                      <a:endParaRPr lang="zh-HK"/>
                    </a:p>
                  </a:txBody>
                  <a:tcPr/>
                </a:tc>
                <a:tc hMerge="1" vMerge="1">
                  <a:txBody>
                    <a:bodyPr/>
                    <a:lstStyle/>
                    <a:p>
                      <a:endParaRPr lang="zh-HK"/>
                    </a:p>
                  </a:txBody>
                  <a:tcPr/>
                </a:tc>
                <a:tc hMerge="1" vMerge="1">
                  <a:txBody>
                    <a:bodyPr/>
                    <a:lstStyle/>
                    <a:p>
                      <a:endParaRPr lang="zh-HK"/>
                    </a:p>
                  </a:txBody>
                  <a:tcPr/>
                </a:tc>
                <a:tc hMerge="1" vMerge="1">
                  <a:txBody>
                    <a:bodyPr/>
                    <a:lstStyle/>
                    <a:p>
                      <a:endParaRPr lang="zh-HK"/>
                    </a:p>
                  </a:txBody>
                  <a:tcPr/>
                </a:tc>
                <a:extLst>
                  <a:ext uri="{0D108BD9-81ED-4DB2-BD59-A6C34878D82A}">
                    <a16:rowId xmlns:a16="http://schemas.microsoft.com/office/drawing/2014/main" val="10001"/>
                  </a:ext>
                </a:extLst>
              </a:tr>
              <a:tr h="323215">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lnSpc>
                          <a:spcPct val="110000"/>
                        </a:lnSpc>
                      </a:pPr>
                      <a:r>
                        <a:rPr lang="en-US" sz="1100" b="1" i="0" u="none" strike="noStrike" kern="1200">
                          <a:solidFill>
                            <a:srgbClr val="269DD8"/>
                          </a:solidFill>
                          <a:effectLst/>
                          <a:latin typeface="+mn-lt"/>
                          <a:ea typeface="+mn-ea"/>
                          <a:cs typeface="+mn-cs"/>
                        </a:rPr>
                        <a:t>March 31, 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lnSpc>
                          <a:spcPct val="110000"/>
                        </a:lnSpc>
                      </a:pPr>
                      <a:r>
                        <a:rPr lang="en-US" sz="1100" b="1" i="0" u="none" strike="noStrike" baseline="0">
                          <a:solidFill>
                            <a:srgbClr val="269DD8"/>
                          </a:solidFill>
                          <a:effectLst/>
                          <a:latin typeface="+mn-lt"/>
                        </a:rPr>
                        <a:t>March 31, 2022</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HK"/>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extLst>
                  <a:ext uri="{0D108BD9-81ED-4DB2-BD59-A6C34878D82A}">
                    <a16:rowId xmlns:a16="http://schemas.microsoft.com/office/drawing/2014/main" val="10002"/>
                  </a:ext>
                </a:extLst>
              </a:tr>
              <a:tr h="323215">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lnSpc>
                          <a:spcPct val="110000"/>
                        </a:lnSpc>
                      </a:pPr>
                      <a:r>
                        <a:rPr lang="en-US" sz="1100" b="1" i="0" u="none" strike="noStrike" kern="1200">
                          <a:solidFill>
                            <a:srgbClr val="269DD8"/>
                          </a:solidFill>
                          <a:effectLst/>
                          <a:latin typeface="+mn-lt"/>
                          <a:ea typeface="+mn-ea"/>
                          <a:cs typeface="+mn-cs"/>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lnSpc>
                          <a:spcPct val="110000"/>
                        </a:lnSpc>
                      </a:pPr>
                      <a:r>
                        <a:rPr lang="en-US" sz="1100" b="1" i="0" u="none" strike="noStrike">
                          <a:solidFill>
                            <a:srgbClr val="269DD8"/>
                          </a:solidFill>
                          <a:effectLst/>
                          <a:latin typeface="+mn-lt"/>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lnSpc>
                          <a:spcPct val="110000"/>
                        </a:lnSpc>
                      </a:pPr>
                      <a:r>
                        <a:rPr lang="en-US" sz="1100" b="1" i="0" u="none" strike="noStrike">
                          <a:solidFill>
                            <a:srgbClr val="269DD8"/>
                          </a:solidFill>
                          <a:effectLst/>
                          <a:latin typeface="+mn-lt"/>
                        </a:rPr>
                        <a:t>US$</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10003"/>
                  </a:ext>
                </a:extLst>
              </a:tr>
              <a:tr h="323215">
                <a:tc>
                  <a:txBody>
                    <a:bodyPr/>
                    <a:lstStyle/>
                    <a:p>
                      <a:pPr algn="l" rtl="0" fontAlgn="ctr"/>
                      <a:endParaRPr lang="en-US" sz="1100" b="1" i="0" u="none" strike="noStrike">
                        <a:solidFill>
                          <a:srgbClr val="269DD8"/>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lnSpc>
                          <a:spcPct val="110000"/>
                        </a:lnSpc>
                        <a:buClrTx/>
                        <a:buSzTx/>
                        <a:buFontTx/>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ctr"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ctr"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ctr"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10004"/>
                  </a:ext>
                </a:extLst>
              </a:tr>
              <a:tr h="323215">
                <a:tc>
                  <a:txBody>
                    <a:bodyPr/>
                    <a:lstStyle/>
                    <a:p>
                      <a:pPr algn="l" rtl="0" fontAlgn="ctr"/>
                      <a:r>
                        <a:rPr lang="en-US" sz="1100" b="1" i="0" u="none" strike="noStrike">
                          <a:solidFill>
                            <a:srgbClr val="269DD8"/>
                          </a:solidFill>
                          <a:effectLst/>
                          <a:latin typeface="+mn-lt"/>
                        </a:rPr>
                        <a:t>Total revenues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1,010,985</a:t>
                      </a:r>
                    </a:p>
                  </a:txBody>
                  <a:tcPr marL="0" marR="0" marT="0" marB="0">
                    <a:lnL w="12700" cap="flat" cmpd="sng" algn="ctr">
                      <a:noFill/>
                      <a:prstDash val="dash"/>
                      <a:round/>
                      <a:headEnd type="none" w="med" len="med"/>
                      <a:tailEnd type="none" w="med" len="med"/>
                    </a:lnL>
                    <a:lnR>
                      <a:noFill/>
                    </a:lnR>
                    <a:lnT>
                      <a:noFill/>
                    </a:lnT>
                    <a:lnB>
                      <a:noFill/>
                    </a:lnB>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1,186,429</a:t>
                      </a:r>
                    </a:p>
                  </a:txBody>
                  <a:tcPr marL="0" marR="0" marT="0" marB="0">
                    <a:lnL w="12700" cap="flat" cmpd="sng" algn="ctr">
                      <a:noFill/>
                      <a:prstDash val="dash"/>
                      <a:round/>
                      <a:headEnd type="none" w="med" len="med"/>
                      <a:tailEnd type="none" w="med" len="med"/>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187,154</a:t>
                      </a: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5"/>
                  </a:ext>
                </a:extLst>
              </a:tr>
              <a:tr h="323215">
                <a:tc>
                  <a:txBody>
                    <a:bodyPr/>
                    <a:lstStyle/>
                    <a:p>
                      <a:pPr algn="l" rtl="0" fontAlgn="ctr"/>
                      <a:r>
                        <a:rPr lang="en-US" sz="1100" b="1" i="0" u="none" strike="noStrike">
                          <a:solidFill>
                            <a:srgbClr val="269DD8"/>
                          </a:solidFill>
                          <a:effectLst/>
                          <a:latin typeface="+mn-lt"/>
                        </a:rPr>
                        <a:t>Total cost of revenues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(823,686)</a:t>
                      </a: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lnSpc>
                          <a:spcPct val="110000"/>
                        </a:lnSpc>
                        <a:buClrTx/>
                        <a:buSzTx/>
                        <a:buFontTx/>
                        <a:buNone/>
                      </a:pPr>
                      <a:r>
                        <a:rPr lang="en-US" sz="1100" b="1">
                          <a:solidFill>
                            <a:srgbClr val="269DD8"/>
                          </a:solidFill>
                          <a:effectLst/>
                        </a:rPr>
                        <a:t>(943,698)</a:t>
                      </a: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ctr">
                        <a:lnSpc>
                          <a:spcPct val="110000"/>
                        </a:lnSpc>
                        <a:buClrTx/>
                        <a:buSzTx/>
                        <a:buFontTx/>
                        <a:buNone/>
                      </a:pPr>
                      <a:r>
                        <a:rPr lang="en-US" sz="1100" b="1">
                          <a:solidFill>
                            <a:srgbClr val="269DD8"/>
                          </a:solidFill>
                          <a:effectLst/>
                        </a:rPr>
                        <a:t>(148,865)</a:t>
                      </a: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3215">
                <a:tc>
                  <a:txBody>
                    <a:bodyPr/>
                    <a:lstStyle/>
                    <a:p>
                      <a:pPr algn="l" rtl="0" fontAlgn="ctr"/>
                      <a:r>
                        <a:rPr lang="en-US" sz="1100" b="1" i="0" u="none" strike="noStrike">
                          <a:solidFill>
                            <a:srgbClr val="269DD8"/>
                          </a:solidFill>
                          <a:effectLst/>
                          <a:latin typeface="+mn-lt"/>
                        </a:rPr>
                        <a:t>Gross profit</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a:lnSpc>
                          <a:spcPct val="100000"/>
                        </a:lnSpc>
                        <a:buClrTx/>
                        <a:buSzTx/>
                        <a:buFontTx/>
                        <a:buNone/>
                      </a:pPr>
                      <a:r>
                        <a:rPr lang="en-US" sz="1100">
                          <a:solidFill>
                            <a:srgbClr val="53565A"/>
                          </a:solidFill>
                          <a:effectLst/>
                        </a:rPr>
                        <a:t>187,299</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lnSpc>
                          <a:spcPct val="110000"/>
                        </a:lnSpc>
                      </a:pPr>
                      <a:endParaRPr lang="en-US" sz="1100" i="0" u="none" strike="noStrike">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indent="0" algn="ctr">
                        <a:buNone/>
                      </a:pPr>
                      <a:r>
                        <a:rPr lang="en-US" sz="1100" b="0">
                          <a:solidFill>
                            <a:srgbClr val="53565A"/>
                          </a:solidFill>
                          <a:effectLst/>
                        </a:rPr>
                        <a:t>242,731</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indent="0" algn="ctr">
                        <a:buNone/>
                      </a:pPr>
                      <a:r>
                        <a:rPr lang="en-US" sz="1100" b="0">
                          <a:solidFill>
                            <a:srgbClr val="53565A"/>
                          </a:solidFill>
                          <a:effectLst/>
                        </a:rPr>
                        <a:t>38,289</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0007"/>
                  </a:ext>
                </a:extLst>
              </a:tr>
              <a:tr h="323215">
                <a:tc>
                  <a:txBody>
                    <a:bodyPr/>
                    <a:lstStyle/>
                    <a:p>
                      <a:pPr algn="l" rtl="0" fontAlgn="ctr"/>
                      <a:r>
                        <a:rPr lang="en-US" sz="1100" b="1" i="0" u="none" strike="noStrike">
                          <a:solidFill>
                            <a:srgbClr val="269DD8"/>
                          </a:solidFill>
                          <a:effectLst/>
                          <a:latin typeface="+mn-lt"/>
                        </a:rPr>
                        <a:t>Operating expenses: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a:buClrTx/>
                        <a:buSzTx/>
                        <a:buFontTx/>
                        <a:buNone/>
                      </a:pPr>
                      <a:endParaRPr lang="en-US" sz="1100" b="0">
                        <a:solidFill>
                          <a:srgbClr val="53565A"/>
                        </a:solidFill>
                        <a:effectLst/>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fontAlgn="ctr">
                        <a:lnSpc>
                          <a:spcPct val="110000"/>
                        </a:lnSpc>
                      </a:pPr>
                      <a:endParaRPr lang="en-US" sz="1100" i="0" u="none" strike="noStrike">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a:solidFill>
                            <a:srgbClr val="53565A"/>
                          </a:solidFill>
                          <a:effectLst/>
                        </a:rPr>
                        <a:t> </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a:solidFill>
                            <a:srgbClr val="53565A"/>
                          </a:solidFill>
                          <a:effectLst/>
                        </a:rPr>
                        <a:t> </a:t>
                      </a: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8"/>
                  </a:ext>
                </a:extLst>
              </a:tr>
              <a:tr h="323215">
                <a:tc>
                  <a:txBody>
                    <a:bodyPr/>
                    <a:lstStyle/>
                    <a:p>
                      <a:pPr algn="l" rtl="0" fontAlgn="ctr"/>
                      <a:r>
                        <a:rPr lang="en-US" sz="1100" b="0" i="0" u="none" strike="noStrike">
                          <a:solidFill>
                            <a:srgbClr val="53565A"/>
                          </a:solidFill>
                          <a:effectLst/>
                          <a:latin typeface="+mn-lt"/>
                        </a:rPr>
                        <a:t>Fulfillment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(120,188)</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a:solidFill>
                            <a:srgbClr val="53565A"/>
                          </a:solidFill>
                          <a:effectLst/>
                        </a:rPr>
                        <a:t>(134,026)</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a:solidFill>
                            <a:srgbClr val="53565A"/>
                          </a:solidFill>
                          <a:effectLst/>
                        </a:rPr>
                        <a:t>(21,142)</a:t>
                      </a: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9"/>
                  </a:ext>
                </a:extLst>
              </a:tr>
              <a:tr h="323215">
                <a:tc>
                  <a:txBody>
                    <a:bodyPr/>
                    <a:lstStyle/>
                    <a:p>
                      <a:pPr algn="l" rtl="0" fontAlgn="ctr"/>
                      <a:r>
                        <a:rPr lang="en-US" sz="1100" b="0" i="0" u="none" strike="noStrike">
                          <a:solidFill>
                            <a:srgbClr val="53565A"/>
                          </a:solidFill>
                          <a:effectLst/>
                          <a:latin typeface="+mn-lt"/>
                        </a:rPr>
                        <a:t>Sales and marketing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(160,201)</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a:solidFill>
                            <a:srgbClr val="53565A"/>
                          </a:solidFill>
                          <a:effectLst/>
                        </a:rPr>
                        <a:t>(170,986)</a:t>
                      </a:r>
                    </a:p>
                  </a:txBody>
                  <a:tcPr marL="0" marR="0" marT="0" marB="0" anchor="ctr">
                    <a:lnL w="12700" cap="flat" cmpd="sng" algn="ctr">
                      <a:noFill/>
                      <a:prstDash val="dash"/>
                      <a:round/>
                      <a:headEnd type="none" w="med" len="med"/>
                      <a:tailEnd type="none" w="med" len="med"/>
                    </a:lnL>
                    <a:lnR>
                      <a:noFill/>
                    </a:lnR>
                    <a:lnT>
                      <a:noFill/>
                    </a:lnT>
                    <a:lnB>
                      <a:noFill/>
                    </a:lnB>
                    <a:noFill/>
                  </a:tcPr>
                </a:tc>
                <a:tc>
                  <a:txBody>
                    <a:bodyPr/>
                    <a:lstStyle/>
                    <a:p>
                      <a:pPr indent="0" algn="ctr">
                        <a:buNone/>
                      </a:pPr>
                      <a:r>
                        <a:rPr lang="en-US" sz="1100" b="0">
                          <a:solidFill>
                            <a:srgbClr val="53565A"/>
                          </a:solidFill>
                          <a:effectLst/>
                        </a:rPr>
                        <a:t>(26,972)</a:t>
                      </a: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10"/>
                  </a:ext>
                </a:extLst>
              </a:tr>
              <a:tr h="323215">
                <a:tc>
                  <a:txBody>
                    <a:bodyPr/>
                    <a:lstStyle/>
                    <a:p>
                      <a:pPr algn="l" rtl="0" fontAlgn="ctr"/>
                      <a:r>
                        <a:rPr lang="en-US" sz="1100" b="0" i="0" u="none" strike="noStrike">
                          <a:solidFill>
                            <a:srgbClr val="53565A"/>
                          </a:solidFill>
                          <a:effectLst/>
                          <a:latin typeface="+mn-lt"/>
                        </a:rPr>
                        <a:t>General and administrative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(113,972)</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dirty="0">
                          <a:solidFill>
                            <a:srgbClr val="53565A"/>
                          </a:solidFill>
                          <a:effectLst/>
                        </a:rPr>
                        <a:t>(76,248)</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dirty="0">
                          <a:solidFill>
                            <a:srgbClr val="53565A"/>
                          </a:solidFill>
                          <a:effectLst/>
                        </a:rPr>
                        <a:t>(12,028)</a:t>
                      </a: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11"/>
                  </a:ext>
                </a:extLst>
              </a:tr>
              <a:tr h="323215">
                <a:tc>
                  <a:txBody>
                    <a:bodyPr/>
                    <a:lstStyle/>
                    <a:p>
                      <a:pPr algn="l" rtl="0" fontAlgn="ctr"/>
                      <a:r>
                        <a:rPr lang="en-US" sz="1100" b="0" i="0" u="none" strike="noStrike">
                          <a:solidFill>
                            <a:srgbClr val="53565A"/>
                          </a:solidFill>
                          <a:effectLst/>
                          <a:latin typeface="+mn-lt"/>
                        </a:rPr>
                        <a:t>Other income, net</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4676"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1,067</a:t>
                      </a: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indent="0" algn="ctr">
                        <a:buNone/>
                      </a:pPr>
                      <a:r>
                        <a:rPr lang="en-US" sz="1100" b="0">
                          <a:solidFill>
                            <a:srgbClr val="53565A"/>
                          </a:solidFill>
                          <a:effectLst/>
                        </a:rPr>
                        <a:t>280</a:t>
                      </a: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indent="0" algn="ctr">
                        <a:buNone/>
                      </a:pPr>
                      <a:r>
                        <a:rPr lang="en-US" sz="1100" b="0">
                          <a:solidFill>
                            <a:srgbClr val="53565A"/>
                          </a:solidFill>
                          <a:effectLst/>
                        </a:rPr>
                        <a:t>44</a:t>
                      </a: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23215">
                <a:tc>
                  <a:txBody>
                    <a:bodyPr/>
                    <a:lstStyle/>
                    <a:p>
                      <a:pPr algn="l" rtl="0" fontAlgn="ctr"/>
                      <a:r>
                        <a:rPr lang="en-US" sz="1100" b="1" i="0" u="none" strike="noStrike">
                          <a:solidFill>
                            <a:srgbClr val="269DD8"/>
                          </a:solidFill>
                          <a:effectLst/>
                          <a:latin typeface="+mn-lt"/>
                        </a:rPr>
                        <a:t>Loss from operations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(205,995)</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en-US" sz="1100" b="0" dirty="0">
                          <a:solidFill>
                            <a:srgbClr val="53565A"/>
                          </a:solidFill>
                          <a:effectLst/>
                        </a:rPr>
                        <a:t>(138,249)</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buNone/>
                      </a:pPr>
                      <a:r>
                        <a:rPr lang="en-US" sz="1100" b="0" dirty="0">
                          <a:solidFill>
                            <a:srgbClr val="53565A"/>
                          </a:solidFill>
                          <a:effectLst/>
                        </a:rPr>
                        <a:t>(21,809)</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23215">
                <a:tc>
                  <a:txBody>
                    <a:bodyPr/>
                    <a:lstStyle/>
                    <a:p>
                      <a:pPr algn="l" rtl="0" fontAlgn="ctr"/>
                      <a:r>
                        <a:rPr lang="en-US" sz="1100" b="1" i="0" u="none" strike="noStrike">
                          <a:solidFill>
                            <a:srgbClr val="269DD8"/>
                          </a:solidFill>
                          <a:effectLst/>
                          <a:latin typeface="+mn-lt"/>
                        </a:rPr>
                        <a:t>Net loss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lnSpc>
                          <a:spcPct val="100000"/>
                        </a:lnSpc>
                        <a:buClrTx/>
                        <a:buSzTx/>
                        <a:buFontTx/>
                        <a:buNone/>
                      </a:pPr>
                      <a:r>
                        <a:rPr lang="en-US" sz="1100" b="1">
                          <a:solidFill>
                            <a:srgbClr val="269DD8"/>
                          </a:solidFill>
                          <a:effectLst/>
                        </a:rPr>
                        <a:t>(193,216)</a:t>
                      </a:r>
                    </a:p>
                  </a:txBody>
                  <a:tcPr marL="0" marR="10795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lnSpc>
                          <a:spcPct val="100000"/>
                        </a:lnSpc>
                        <a:buClrTx/>
                        <a:buSzTx/>
                        <a:buFontTx/>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lnSpc>
                          <a:spcPct val="100000"/>
                        </a:lnSpc>
                        <a:buClrTx/>
                        <a:buSzTx/>
                        <a:buFontTx/>
                        <a:buNone/>
                      </a:pPr>
                      <a:r>
                        <a:rPr lang="en-US" sz="1100" b="1" dirty="0">
                          <a:solidFill>
                            <a:srgbClr val="269DD8"/>
                          </a:solidFill>
                          <a:effectLst/>
                        </a:rPr>
                        <a:t>(132,823)</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lnSpc>
                          <a:spcPct val="100000"/>
                        </a:lnSpc>
                        <a:buClrTx/>
                        <a:buSzTx/>
                        <a:buFontTx/>
                        <a:buNone/>
                      </a:pPr>
                      <a:r>
                        <a:rPr lang="en-US" sz="1100" b="1" dirty="0">
                          <a:solidFill>
                            <a:srgbClr val="269DD8"/>
                          </a:solidFill>
                          <a:effectLst/>
                        </a:rPr>
                        <a:t>(20,954)</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5" name="灯片编号占位符 4"/>
          <p:cNvSpPr>
            <a:spLocks noGrp="1"/>
          </p:cNvSpPr>
          <p:nvPr>
            <p:ph type="sldNum" sz="quarter" idx="4"/>
          </p:nvPr>
        </p:nvSpPr>
        <p:spPr>
          <a:xfrm>
            <a:off x="-1" y="6629401"/>
            <a:ext cx="307975" cy="14550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75C8BA-6B78-4C03-8697-F97FF6E5FC61}" type="slidenum">
              <a:rPr kumimoji="0" lang="en-US" sz="800" b="0" i="0" u="none" strike="noStrike" kern="1200" cap="none" spc="0" normalizeH="0" baseline="0" noProof="0" smtClean="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rPr>
              <a:t>10</a:t>
            </a:fld>
            <a:endParaRPr kumimoji="0" lang="en-US" sz="800" b="0" i="0" u="none" strike="noStrike" kern="1200" cap="none" spc="0" normalizeH="0" baseline="0" noProof="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endParaRPr>
          </a:p>
        </p:txBody>
      </p:sp>
    </p:spTree>
    <p:custDataLst>
      <p:tags r:id="rId1"/>
    </p:custDataLst>
    <p:extLst>
      <p:ext uri="{BB962C8B-B14F-4D97-AF65-F5344CB8AC3E}">
        <p14:creationId xmlns:p14="http://schemas.microsoft.com/office/powerpoint/2010/main" val="410576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325"/>
            <a:ext cx="9598025" cy="369332"/>
          </a:xfrm>
        </p:spPr>
        <p:txBody>
          <a:bodyPr/>
          <a:lstStyle/>
          <a:p>
            <a:r>
              <a:rPr lang="en-US"/>
              <a:t>Summary Financials – Income Statement</a:t>
            </a:r>
          </a:p>
        </p:txBody>
      </p:sp>
      <p:sp>
        <p:nvSpPr>
          <p:cNvPr id="12" name="Content Placeholder 40"/>
          <p:cNvSpPr txBox="1"/>
          <p:nvPr/>
        </p:nvSpPr>
        <p:spPr bwMode="gray">
          <a:xfrm>
            <a:off x="152400" y="756553"/>
            <a:ext cx="39270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altLang="zh-CN" sz="12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Consolidated Statements of </a:t>
            </a:r>
            <a:r>
              <a:rPr kumimoji="0" lang="en-US" sz="12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Comprehensive Loss</a:t>
            </a:r>
            <a:r>
              <a:rPr kumimoji="0" lang="en-US" altLang="zh-CN" sz="12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 </a:t>
            </a:r>
          </a:p>
        </p:txBody>
      </p:sp>
      <p:sp>
        <p:nvSpPr>
          <p:cNvPr id="13" name="TextBox 12"/>
          <p:cNvSpPr txBox="1"/>
          <p:nvPr/>
        </p:nvSpPr>
        <p:spPr bwMode="gray">
          <a:xfrm>
            <a:off x="152400" y="1036738"/>
            <a:ext cx="12517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Thousand)</a:t>
            </a:r>
          </a:p>
        </p:txBody>
      </p:sp>
      <p:sp>
        <p:nvSpPr>
          <p:cNvPr id="14" name="TextBox 13"/>
          <p:cNvSpPr txBox="1"/>
          <p:nvPr/>
        </p:nvSpPr>
        <p:spPr bwMode="gray">
          <a:xfrm>
            <a:off x="193675" y="6397946"/>
            <a:ext cx="8385609" cy="107315"/>
          </a:xfrm>
          <a:prstGeom prst="rect">
            <a:avLst/>
          </a:prstGeom>
          <a:noFill/>
        </p:spPr>
        <p:txBody>
          <a:bodyPr wrap="square" lIns="0" tIns="0" rIns="0" bIns="0" rtlCol="0">
            <a:spAutoFit/>
          </a:bodyPr>
          <a:lstStyle/>
          <a:p>
            <a:pPr marL="0" marR="0" indent="0" algn="l" defTabSz="914400" eaLnBrk="1" latinLnBrk="0" hangingPunct="1">
              <a:lnSpc>
                <a:spcPct val="100000"/>
              </a:lnSpc>
              <a:buClrTx/>
              <a:buSzTx/>
              <a:buFontTx/>
              <a:buNone/>
              <a:defRPr/>
            </a:pPr>
            <a:r>
              <a:rPr kumimoji="0" lang="en-US" altLang="ja-JP" sz="700" b="0" i="0" kern="0" cap="none" spc="0" normalizeH="0" baseline="0" noProof="0">
                <a:solidFill>
                  <a:srgbClr val="53565A"/>
                </a:solidFill>
                <a:latin typeface="Arial" panose="020B0604020202020204"/>
                <a:ea typeface="MS PGothic" pitchFamily="34" charset="-128"/>
                <a:cs typeface="+mn-cs"/>
              </a:rPr>
              <a:t>Note: USD / RMB = 6.3393. </a:t>
            </a:r>
            <a:r>
              <a:rPr kumimoji="0" lang="en-US" altLang="zh-CN" sz="700" b="0" i="0" kern="0" cap="none" spc="0" normalizeH="0" baseline="0" noProof="0">
                <a:solidFill>
                  <a:srgbClr val="53565A"/>
                </a:solidFill>
                <a:latin typeface="Arial" panose="020B0604020202020204"/>
                <a:ea typeface="MS PGothic" pitchFamily="34" charset="-128"/>
                <a:cs typeface="+mn-cs"/>
              </a:rPr>
              <a:t>T</a:t>
            </a:r>
            <a:r>
              <a:rPr kumimoji="0" lang="en-US" altLang="ja-JP" sz="700" b="0" i="0" kern="0" cap="none" spc="0" normalizeH="0" baseline="0" noProof="0">
                <a:solidFill>
                  <a:srgbClr val="53565A"/>
                </a:solidFill>
                <a:latin typeface="Arial" panose="020B0604020202020204"/>
                <a:ea typeface="MS PGothic" pitchFamily="34" charset="-128"/>
                <a:cs typeface="+mn-cs"/>
              </a:rPr>
              <a:t>he noon buying rate in effect </a:t>
            </a:r>
            <a:r>
              <a:rPr kumimoji="0" lang="en-US" sz="700" b="0" i="0" kern="0" cap="none" spc="0" normalizeH="0" baseline="0" noProof="0">
                <a:solidFill>
                  <a:srgbClr val="53565A"/>
                </a:solidFill>
                <a:latin typeface="Arial" panose="020B0604020202020204"/>
                <a:ea typeface="MS PGothic" pitchFamily="34" charset="-128"/>
                <a:cs typeface="+mn-cs"/>
              </a:rPr>
              <a:t>on March 31, 2022</a:t>
            </a:r>
            <a:r>
              <a:rPr kumimoji="0" lang="en-US" altLang="ja-JP" sz="700" b="0" i="0" kern="0" cap="none" spc="0" normalizeH="0" baseline="0" noProof="0">
                <a:solidFill>
                  <a:srgbClr val="53565A"/>
                </a:solidFill>
                <a:latin typeface="Arial" panose="020B0604020202020204"/>
                <a:ea typeface="MS PGothic" pitchFamily="34" charset="-128"/>
                <a:cs typeface="+mn-cs"/>
              </a:rPr>
              <a:t> in the H.10 statistical release of the Federal Reserve Board.  </a:t>
            </a:r>
            <a:endParaRPr kumimoji="0" lang="en-US" altLang="ja-JP" sz="700" b="0" i="0" kern="0" cap="none" spc="0" normalizeH="0" baseline="0" noProof="0">
              <a:solidFill>
                <a:srgbClr val="53565A"/>
              </a:solidFill>
              <a:highlight>
                <a:srgbClr val="FFFF00"/>
              </a:highlight>
              <a:latin typeface="Arial" panose="020B0604020202020204"/>
              <a:ea typeface="MS PGothic" pitchFamily="34" charset="-128"/>
              <a:cs typeface="+mn-cs"/>
            </a:endParaRPr>
          </a:p>
        </p:txBody>
      </p:sp>
      <p:graphicFrame>
        <p:nvGraphicFramePr>
          <p:cNvPr id="3" name="Table 2"/>
          <p:cNvGraphicFramePr>
            <a:graphicFrameLocks noGrp="1"/>
          </p:cNvGraphicFramePr>
          <p:nvPr>
            <p:custDataLst>
              <p:tags r:id="rId2"/>
            </p:custDataLst>
          </p:nvPr>
        </p:nvGraphicFramePr>
        <p:xfrm>
          <a:off x="308610" y="1426210"/>
          <a:ext cx="9441815" cy="4848225"/>
        </p:xfrm>
        <a:graphic>
          <a:graphicData uri="http://schemas.openxmlformats.org/drawingml/2006/table">
            <a:tbl>
              <a:tblPr/>
              <a:tblGrid>
                <a:gridCol w="4268470">
                  <a:extLst>
                    <a:ext uri="{9D8B030D-6E8A-4147-A177-3AD203B41FA5}">
                      <a16:colId xmlns:a16="http://schemas.microsoft.com/office/drawing/2014/main" val="20000"/>
                    </a:ext>
                  </a:extLst>
                </a:gridCol>
                <a:gridCol w="238760">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gridCol w="257810">
                  <a:extLst>
                    <a:ext uri="{9D8B030D-6E8A-4147-A177-3AD203B41FA5}">
                      <a16:colId xmlns:a16="http://schemas.microsoft.com/office/drawing/2014/main" val="20003"/>
                    </a:ext>
                  </a:extLst>
                </a:gridCol>
                <a:gridCol w="1451610">
                  <a:extLst>
                    <a:ext uri="{9D8B030D-6E8A-4147-A177-3AD203B41FA5}">
                      <a16:colId xmlns:a16="http://schemas.microsoft.com/office/drawing/2014/main" val="20004"/>
                    </a:ext>
                  </a:extLst>
                </a:gridCol>
                <a:gridCol w="1536065">
                  <a:extLst>
                    <a:ext uri="{9D8B030D-6E8A-4147-A177-3AD203B41FA5}">
                      <a16:colId xmlns:a16="http://schemas.microsoft.com/office/drawing/2014/main" val="20005"/>
                    </a:ext>
                  </a:extLst>
                </a:gridCol>
              </a:tblGrid>
              <a:tr h="323215">
                <a:tc rowSpan="2">
                  <a:txBody>
                    <a:bodyPr/>
                    <a:lstStyle/>
                    <a:p>
                      <a:pPr algn="ctr" fontAlgn="ctr"/>
                      <a:endParaRPr lang="en-US" sz="1100" b="1" i="0" u="none" strike="noStrike">
                        <a:solidFill>
                          <a:srgbClr val="269DD8"/>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rowSpan="2" gridSpan="4">
                  <a:txBody>
                    <a:bodyPr/>
                    <a:lstStyle/>
                    <a:p>
                      <a:pPr marL="0" marR="0" lvl="0" algn="ctr" defTabSz="914400" rtl="0" eaLnBrk="1" fontAlgn="ctr" latinLnBrk="0" hangingPunct="1">
                        <a:lnSpc>
                          <a:spcPct val="110000"/>
                        </a:lnSpc>
                        <a:spcBef>
                          <a:spcPts val="0"/>
                        </a:spcBef>
                        <a:buNone/>
                      </a:pPr>
                      <a:r>
                        <a:rPr lang="en-HK" sz="1100" b="1" i="0" u="none" strike="noStrike">
                          <a:solidFill>
                            <a:srgbClr val="269DD8"/>
                          </a:solidFill>
                          <a:effectLst/>
                          <a:latin typeface="+mn-lt"/>
                        </a:rPr>
                        <a:t>Three Months Ended March 31</a:t>
                      </a: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zh-HK"/>
                    </a:p>
                  </a:txBody>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lnB w="6350" cap="flat" cmpd="sng" algn="ctr">
                      <a:solidFill>
                        <a:srgbClr val="00BDF2"/>
                      </a:solidFill>
                      <a:prstDash val="solid"/>
                      <a:round/>
                      <a:headEnd type="none" w="med" len="med"/>
                      <a:tailEnd type="none" w="med" len="med"/>
                    </a:lnB>
                  </a:tcPr>
                </a:tc>
                <a:extLst>
                  <a:ext uri="{0D108BD9-81ED-4DB2-BD59-A6C34878D82A}">
                    <a16:rowId xmlns:a16="http://schemas.microsoft.com/office/drawing/2014/main" val="10000"/>
                  </a:ext>
                </a:extLst>
              </a:tr>
              <a:tr h="323215">
                <a:tc vMerge="1">
                  <a:txBody>
                    <a:bodyPr/>
                    <a:lstStyle/>
                    <a:p>
                      <a:endParaRPr lang="zh-HK"/>
                    </a:p>
                  </a:txBody>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gridSpan="4" vMerge="1">
                  <a:txBody>
                    <a:bodyPr/>
                    <a:lstStyle/>
                    <a:p>
                      <a:endParaRPr lang="zh-HK"/>
                    </a:p>
                  </a:txBody>
                  <a:tcPr/>
                </a:tc>
                <a:tc hMerge="1" vMerge="1">
                  <a:txBody>
                    <a:bodyPr/>
                    <a:lstStyle/>
                    <a:p>
                      <a:endParaRPr lang="zh-HK"/>
                    </a:p>
                  </a:txBody>
                  <a:tcPr/>
                </a:tc>
                <a:tc hMerge="1" vMerge="1">
                  <a:txBody>
                    <a:bodyPr/>
                    <a:lstStyle/>
                    <a:p>
                      <a:endParaRPr lang="zh-HK"/>
                    </a:p>
                  </a:txBody>
                  <a:tcPr/>
                </a:tc>
                <a:tc hMerge="1" vMerge="1">
                  <a:txBody>
                    <a:bodyPr/>
                    <a:lstStyle/>
                    <a:p>
                      <a:endParaRPr lang="zh-HK"/>
                    </a:p>
                  </a:txBody>
                  <a:tcPr/>
                </a:tc>
                <a:extLst>
                  <a:ext uri="{0D108BD9-81ED-4DB2-BD59-A6C34878D82A}">
                    <a16:rowId xmlns:a16="http://schemas.microsoft.com/office/drawing/2014/main" val="10001"/>
                  </a:ext>
                </a:extLst>
              </a:tr>
              <a:tr h="323215">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lnSpc>
                          <a:spcPct val="110000"/>
                        </a:lnSpc>
                      </a:pPr>
                      <a:r>
                        <a:rPr lang="en-US" sz="1100" b="1" i="0" u="none" strike="noStrike" kern="1200">
                          <a:solidFill>
                            <a:srgbClr val="269DD8"/>
                          </a:solidFill>
                          <a:effectLst/>
                          <a:latin typeface="+mn-lt"/>
                          <a:ea typeface="+mn-ea"/>
                          <a:cs typeface="+mn-cs"/>
                        </a:rPr>
                        <a:t>March 31, 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lnSpc>
                          <a:spcPct val="110000"/>
                        </a:lnSpc>
                      </a:pPr>
                      <a:r>
                        <a:rPr lang="en-US" sz="1100" b="1" i="0" u="none" strike="noStrike" baseline="0">
                          <a:solidFill>
                            <a:srgbClr val="269DD8"/>
                          </a:solidFill>
                          <a:effectLst/>
                          <a:latin typeface="+mn-lt"/>
                        </a:rPr>
                        <a:t>March 31, 2022</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HK"/>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extLst>
                  <a:ext uri="{0D108BD9-81ED-4DB2-BD59-A6C34878D82A}">
                    <a16:rowId xmlns:a16="http://schemas.microsoft.com/office/drawing/2014/main" val="10002"/>
                  </a:ext>
                </a:extLst>
              </a:tr>
              <a:tr h="323215">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lnSpc>
                          <a:spcPct val="110000"/>
                        </a:lnSpc>
                      </a:pPr>
                      <a:r>
                        <a:rPr lang="en-US" sz="1100" b="1" i="0" u="none" strike="noStrike" kern="1200">
                          <a:solidFill>
                            <a:srgbClr val="269DD8"/>
                          </a:solidFill>
                          <a:effectLst/>
                          <a:latin typeface="+mn-lt"/>
                          <a:ea typeface="+mn-ea"/>
                          <a:cs typeface="+mn-cs"/>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lnSpc>
                          <a:spcPct val="110000"/>
                        </a:lnSpc>
                      </a:pPr>
                      <a:r>
                        <a:rPr lang="en-US" sz="1100" b="1" i="0" u="none" strike="noStrike">
                          <a:solidFill>
                            <a:srgbClr val="269DD8"/>
                          </a:solidFill>
                          <a:effectLst/>
                          <a:latin typeface="+mn-lt"/>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lnSpc>
                          <a:spcPct val="110000"/>
                        </a:lnSpc>
                      </a:pPr>
                      <a:r>
                        <a:rPr lang="en-US" sz="1100" b="1" i="0" u="none" strike="noStrike">
                          <a:solidFill>
                            <a:srgbClr val="269DD8"/>
                          </a:solidFill>
                          <a:effectLst/>
                          <a:latin typeface="+mn-lt"/>
                        </a:rPr>
                        <a:t>US$</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10003"/>
                  </a:ext>
                </a:extLst>
              </a:tr>
              <a:tr h="323215">
                <a:tc>
                  <a:txBody>
                    <a:bodyPr/>
                    <a:lstStyle/>
                    <a:p>
                      <a:pPr algn="l" rtl="0" fontAlgn="ctr"/>
                      <a:endParaRPr lang="en-US" sz="1100" b="1" i="0" u="none" strike="noStrike">
                        <a:solidFill>
                          <a:srgbClr val="269DD8"/>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lnSpc>
                          <a:spcPct val="110000"/>
                        </a:lnSpc>
                        <a:buClrTx/>
                        <a:buSzTx/>
                        <a:buFontTx/>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ctr"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ctr"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ctr"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10004"/>
                  </a:ext>
                </a:extLst>
              </a:tr>
              <a:tr h="323215">
                <a:tc>
                  <a:txBody>
                    <a:bodyPr/>
                    <a:lstStyle/>
                    <a:p>
                      <a:pPr algn="l" rtl="0" fontAlgn="ctr"/>
                      <a:r>
                        <a:rPr lang="en-US" sz="1100" b="1" i="0" u="none" strike="noStrike">
                          <a:solidFill>
                            <a:srgbClr val="269DD8"/>
                          </a:solidFill>
                          <a:effectLst/>
                          <a:latin typeface="+mn-lt"/>
                        </a:rPr>
                        <a:t>Total revenues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230,433</a:t>
                      </a:r>
                    </a:p>
                  </a:txBody>
                  <a:tcPr marL="0" marR="0" marT="0" marB="0">
                    <a:lnL w="12700" cap="flat" cmpd="sng" algn="ctr">
                      <a:noFill/>
                      <a:prstDash val="dash"/>
                      <a:round/>
                      <a:headEnd type="none" w="med" len="med"/>
                      <a:tailEnd type="none" w="med" len="med"/>
                    </a:lnL>
                    <a:lnR>
                      <a:noFill/>
                    </a:lnR>
                    <a:lnT>
                      <a:noFill/>
                    </a:lnT>
                    <a:lnB>
                      <a:noFill/>
                    </a:lnB>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249,857</a:t>
                      </a:r>
                    </a:p>
                  </a:txBody>
                  <a:tcPr marL="0" marR="0" marT="0" marB="0">
                    <a:lnL w="12700" cap="flat" cmpd="sng" algn="ctr">
                      <a:noFill/>
                      <a:prstDash val="dash"/>
                      <a:round/>
                      <a:headEnd type="none" w="med" len="med"/>
                      <a:tailEnd type="none" w="med" len="med"/>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39,414</a:t>
                      </a: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5"/>
                  </a:ext>
                </a:extLst>
              </a:tr>
              <a:tr h="323215">
                <a:tc>
                  <a:txBody>
                    <a:bodyPr/>
                    <a:lstStyle/>
                    <a:p>
                      <a:pPr algn="l" rtl="0" fontAlgn="ctr"/>
                      <a:r>
                        <a:rPr lang="en-US" sz="1100" b="1" i="0" u="none" strike="noStrike">
                          <a:solidFill>
                            <a:srgbClr val="269DD8"/>
                          </a:solidFill>
                          <a:effectLst/>
                          <a:latin typeface="+mn-lt"/>
                        </a:rPr>
                        <a:t>Total cost of revenues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lnSpc>
                          <a:spcPct val="110000"/>
                        </a:lnSpc>
                        <a:buClrTx/>
                        <a:buSzTx/>
                        <a:buFontTx/>
                        <a:buNone/>
                      </a:pPr>
                      <a:r>
                        <a:rPr lang="en-US" sz="1100" b="1">
                          <a:solidFill>
                            <a:srgbClr val="269DD8"/>
                          </a:solidFill>
                          <a:effectLst/>
                        </a:rPr>
                        <a:t>(185,179)</a:t>
                      </a: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lnSpc>
                          <a:spcPct val="110000"/>
                        </a:lnSpc>
                      </a:pPr>
                      <a:endParaRPr lang="en-US" sz="1100" b="1" i="0" u="none" strike="noStrike">
                        <a:solidFill>
                          <a:srgbClr val="269DD8"/>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lnSpc>
                          <a:spcPct val="110000"/>
                        </a:lnSpc>
                        <a:buClrTx/>
                        <a:buSzTx/>
                        <a:buFontTx/>
                        <a:buNone/>
                      </a:pPr>
                      <a:r>
                        <a:rPr lang="en-US" sz="1100" b="1">
                          <a:solidFill>
                            <a:srgbClr val="269DD8"/>
                          </a:solidFill>
                          <a:effectLst/>
                        </a:rPr>
                        <a:t>(196,132)</a:t>
                      </a: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ctr">
                        <a:lnSpc>
                          <a:spcPct val="110000"/>
                        </a:lnSpc>
                        <a:buClrTx/>
                        <a:buSzTx/>
                        <a:buFontTx/>
                        <a:buNone/>
                      </a:pPr>
                      <a:r>
                        <a:rPr lang="en-US" sz="1100" b="1">
                          <a:solidFill>
                            <a:srgbClr val="269DD8"/>
                          </a:solidFill>
                          <a:effectLst/>
                        </a:rPr>
                        <a:t>(30,939)</a:t>
                      </a: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3215">
                <a:tc>
                  <a:txBody>
                    <a:bodyPr/>
                    <a:lstStyle/>
                    <a:p>
                      <a:pPr algn="l" rtl="0" fontAlgn="ctr"/>
                      <a:r>
                        <a:rPr lang="en-US" sz="1100" b="1" i="0" u="none" strike="noStrike">
                          <a:solidFill>
                            <a:srgbClr val="269DD8"/>
                          </a:solidFill>
                          <a:effectLst/>
                          <a:latin typeface="+mn-lt"/>
                        </a:rPr>
                        <a:t>Gross profit</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a:lnSpc>
                          <a:spcPct val="100000"/>
                        </a:lnSpc>
                        <a:buClrTx/>
                        <a:buSzTx/>
                        <a:buFontTx/>
                        <a:buNone/>
                      </a:pPr>
                      <a:r>
                        <a:rPr lang="en-US" sz="1100">
                          <a:solidFill>
                            <a:srgbClr val="53565A"/>
                          </a:solidFill>
                          <a:effectLst/>
                        </a:rPr>
                        <a:t>45,254</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lnSpc>
                          <a:spcPct val="110000"/>
                        </a:lnSpc>
                      </a:pPr>
                      <a:endParaRPr lang="en-US" sz="1100" i="0" u="none" strike="noStrike">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indent="0" algn="ctr">
                        <a:buNone/>
                      </a:pPr>
                      <a:r>
                        <a:rPr lang="en-US" sz="1100" b="0">
                          <a:solidFill>
                            <a:srgbClr val="53565A"/>
                          </a:solidFill>
                          <a:effectLst/>
                        </a:rPr>
                        <a:t>53,725</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indent="0" algn="ctr">
                        <a:buNone/>
                      </a:pPr>
                      <a:r>
                        <a:rPr lang="en-US" sz="1100" b="0">
                          <a:solidFill>
                            <a:srgbClr val="53565A"/>
                          </a:solidFill>
                          <a:effectLst/>
                        </a:rPr>
                        <a:t>8,475</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0007"/>
                  </a:ext>
                </a:extLst>
              </a:tr>
              <a:tr h="323215">
                <a:tc>
                  <a:txBody>
                    <a:bodyPr/>
                    <a:lstStyle/>
                    <a:p>
                      <a:pPr algn="l" rtl="0" fontAlgn="ctr"/>
                      <a:r>
                        <a:rPr lang="en-US" sz="1100" b="1" i="0" u="none" strike="noStrike">
                          <a:solidFill>
                            <a:srgbClr val="269DD8"/>
                          </a:solidFill>
                          <a:effectLst/>
                          <a:latin typeface="+mn-lt"/>
                        </a:rPr>
                        <a:t>Operating expenses: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a:buClrTx/>
                        <a:buSzTx/>
                        <a:buFontTx/>
                        <a:buNone/>
                      </a:pPr>
                      <a:endParaRPr lang="en-US" sz="1100" b="0">
                        <a:solidFill>
                          <a:srgbClr val="53565A"/>
                        </a:solidFill>
                        <a:effectLst/>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fontAlgn="ctr">
                        <a:lnSpc>
                          <a:spcPct val="110000"/>
                        </a:lnSpc>
                      </a:pPr>
                      <a:endParaRPr lang="en-US" sz="1100" i="0" u="none" strike="noStrike">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a:solidFill>
                            <a:srgbClr val="53565A"/>
                          </a:solidFill>
                          <a:effectLst/>
                        </a:rPr>
                        <a:t> </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lgn="ctr">
                        <a:buNone/>
                      </a:pPr>
                      <a:r>
                        <a:rPr lang="en-US" sz="1100" b="0">
                          <a:solidFill>
                            <a:srgbClr val="53565A"/>
                          </a:solidFill>
                          <a:effectLst/>
                        </a:rPr>
                        <a:t> </a:t>
                      </a: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8"/>
                  </a:ext>
                </a:extLst>
              </a:tr>
              <a:tr h="323215">
                <a:tc>
                  <a:txBody>
                    <a:bodyPr/>
                    <a:lstStyle/>
                    <a:p>
                      <a:pPr algn="l" rtl="0" fontAlgn="ctr"/>
                      <a:r>
                        <a:rPr lang="en-US" sz="1100" b="0" i="0" u="none" strike="noStrike">
                          <a:solidFill>
                            <a:srgbClr val="53565A"/>
                          </a:solidFill>
                          <a:effectLst/>
                          <a:latin typeface="+mn-lt"/>
                        </a:rPr>
                        <a:t>Fulfillment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(23,964)</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(33,852)</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(5,340)</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9"/>
                  </a:ext>
                </a:extLst>
              </a:tr>
              <a:tr h="323215">
                <a:tc>
                  <a:txBody>
                    <a:bodyPr/>
                    <a:lstStyle/>
                    <a:p>
                      <a:pPr algn="l" rtl="0" fontAlgn="ctr"/>
                      <a:r>
                        <a:rPr lang="en-US" sz="1100" b="0" i="0" u="none" strike="noStrike">
                          <a:solidFill>
                            <a:srgbClr val="53565A"/>
                          </a:solidFill>
                          <a:effectLst/>
                          <a:latin typeface="+mn-lt"/>
                        </a:rPr>
                        <a:t>Sales and marketing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(38,808)</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(33,275)</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noFill/>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(5,249)</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10"/>
                  </a:ext>
                </a:extLst>
              </a:tr>
              <a:tr h="323215">
                <a:tc>
                  <a:txBody>
                    <a:bodyPr/>
                    <a:lstStyle/>
                    <a:p>
                      <a:pPr algn="l" rtl="0" fontAlgn="ctr"/>
                      <a:r>
                        <a:rPr lang="en-US" sz="1100" b="0" i="0" u="none" strike="noStrike">
                          <a:solidFill>
                            <a:srgbClr val="53565A"/>
                          </a:solidFill>
                          <a:effectLst/>
                          <a:latin typeface="+mn-lt"/>
                        </a:rPr>
                        <a:t>General and administrative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(18,596)</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dirty="0">
                          <a:solidFill>
                            <a:srgbClr val="53565A"/>
                          </a:solidFill>
                          <a:effectLst/>
                          <a:latin typeface="+mn-lt"/>
                          <a:ea typeface="+mn-ea"/>
                          <a:cs typeface="+mn-cs"/>
                        </a:rPr>
                        <a:t>(11,192)</a:t>
                      </a:r>
                      <a:endParaRPr lang="zh-TW" altLang="en-US" sz="1100" b="0" kern="1200" dirty="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dirty="0">
                          <a:solidFill>
                            <a:srgbClr val="53565A"/>
                          </a:solidFill>
                          <a:effectLst/>
                          <a:latin typeface="+mn-lt"/>
                          <a:ea typeface="+mn-ea"/>
                          <a:cs typeface="+mn-cs"/>
                        </a:rPr>
                        <a:t>(1,765)</a:t>
                      </a:r>
                      <a:endParaRPr lang="zh-TW" altLang="en-US" sz="1100" b="0" kern="1200" dirty="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11"/>
                  </a:ext>
                </a:extLst>
              </a:tr>
              <a:tr h="323215">
                <a:tc>
                  <a:txBody>
                    <a:bodyPr/>
                    <a:lstStyle/>
                    <a:p>
                      <a:pPr algn="l" rtl="0" fontAlgn="ctr"/>
                      <a:r>
                        <a:rPr lang="en-US" sz="1100" b="0" i="0" u="none" strike="noStrike">
                          <a:solidFill>
                            <a:srgbClr val="53565A"/>
                          </a:solidFill>
                          <a:effectLst/>
                          <a:latin typeface="+mn-lt"/>
                        </a:rPr>
                        <a:t>Other income, net</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4676" marR="4676" marT="4676" marB="0" anchor="ctr">
                    <a:lnL>
                      <a:noFill/>
                    </a:lnL>
                    <a:lnR>
                      <a:noFill/>
                    </a:lnR>
                    <a:lnT>
                      <a:noFill/>
                    </a:lnT>
                    <a:lnB>
                      <a:noFill/>
                    </a:lnB>
                  </a:tcPr>
                </a:tc>
                <a:tc>
                  <a:txBody>
                    <a:bodyPr/>
                    <a:lstStyle/>
                    <a:p>
                      <a:pPr marL="0" marR="107950" indent="0" algn="ctr" defTabSz="914400" rtl="0" eaLnBrk="1" latinLnBrk="0" hangingPunct="1">
                        <a:spcBef>
                          <a:spcPts val="500"/>
                        </a:spcBef>
                        <a:spcAft>
                          <a:spcPts val="500"/>
                        </a:spcAft>
                        <a:buNone/>
                        <a:tabLst>
                          <a:tab pos="508000" algn="dec"/>
                        </a:tabLst>
                      </a:pPr>
                      <a:r>
                        <a:rPr lang="en-US" sz="1100" b="0" kern="1200">
                          <a:solidFill>
                            <a:srgbClr val="53565A"/>
                          </a:solidFill>
                          <a:effectLst/>
                          <a:latin typeface="+mn-lt"/>
                          <a:ea typeface="+mn-ea"/>
                          <a:cs typeface="+mn-cs"/>
                        </a:rPr>
                        <a:t>21</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193 </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107950" indent="0" algn="ctr" defTabSz="914400" rtl="0" eaLnBrk="1" latinLnBrk="0" hangingPunct="1">
                        <a:spcBef>
                          <a:spcPts val="500"/>
                        </a:spcBef>
                        <a:spcAft>
                          <a:spcPts val="500"/>
                        </a:spcAft>
                        <a:buNone/>
                        <a:tabLst>
                          <a:tab pos="527050" algn="dec"/>
                        </a:tabLst>
                      </a:pPr>
                      <a:r>
                        <a:rPr lang="en-US" sz="1100" b="0" kern="1200">
                          <a:solidFill>
                            <a:srgbClr val="53565A"/>
                          </a:solidFill>
                          <a:effectLst/>
                          <a:latin typeface="+mn-lt"/>
                          <a:ea typeface="+mn-ea"/>
                          <a:cs typeface="+mn-cs"/>
                        </a:rPr>
                        <a:t>30 </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23215">
                <a:tc>
                  <a:txBody>
                    <a:bodyPr/>
                    <a:lstStyle/>
                    <a:p>
                      <a:pPr algn="l" rtl="0" fontAlgn="ctr"/>
                      <a:r>
                        <a:rPr lang="en-US" sz="1100" b="1" i="0" u="none" strike="noStrike">
                          <a:solidFill>
                            <a:srgbClr val="269DD8"/>
                          </a:solidFill>
                          <a:effectLst/>
                          <a:latin typeface="+mn-lt"/>
                        </a:rPr>
                        <a:t>Loss from operations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marR="107950" indent="0" algn="ctr" defTabSz="914400" rtl="0" eaLnBrk="1" fontAlgn="ctr" latinLnBrk="0" hangingPunct="1">
                        <a:lnSpc>
                          <a:spcPct val="100000"/>
                        </a:lnSpc>
                        <a:spcBef>
                          <a:spcPts val="500"/>
                        </a:spcBef>
                        <a:spcAft>
                          <a:spcPts val="500"/>
                        </a:spcAft>
                        <a:buClrTx/>
                        <a:buSzTx/>
                        <a:buFontTx/>
                        <a:buNone/>
                        <a:tabLst>
                          <a:tab pos="527050" algn="dec"/>
                        </a:tabLst>
                      </a:pPr>
                      <a:r>
                        <a:rPr lang="en-US" sz="1100" b="1" kern="1200">
                          <a:solidFill>
                            <a:srgbClr val="269DD8"/>
                          </a:solidFill>
                          <a:effectLst/>
                          <a:latin typeface="+mn-lt"/>
                          <a:ea typeface="+mn-ea"/>
                          <a:cs typeface="+mn-cs"/>
                        </a:rPr>
                        <a:t>(36,093)</a:t>
                      </a:r>
                      <a:endParaRPr lang="zh-TW" altLang="en-US" sz="1100" b="1" kern="120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endParaRPr lang="en-US" altLang="en-US" sz="1000" b="0">
                        <a:latin typeface="Times New Roman" panose="02020603050405020304" charset="0"/>
                      </a:endParaRPr>
                    </a:p>
                  </a:txBody>
                  <a:tcP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7950" indent="0" algn="ctr" defTabSz="914400" rtl="0" eaLnBrk="1" fontAlgn="ctr" latinLnBrk="0" hangingPunct="1">
                        <a:lnSpc>
                          <a:spcPct val="100000"/>
                        </a:lnSpc>
                        <a:spcBef>
                          <a:spcPts val="500"/>
                        </a:spcBef>
                        <a:spcAft>
                          <a:spcPts val="500"/>
                        </a:spcAft>
                        <a:buClrTx/>
                        <a:buSzTx/>
                        <a:buFontTx/>
                        <a:buNone/>
                        <a:tabLst>
                          <a:tab pos="527050" algn="dec"/>
                        </a:tabLst>
                      </a:pPr>
                      <a:r>
                        <a:rPr lang="en-US" sz="1100" b="1" kern="1200" dirty="0">
                          <a:solidFill>
                            <a:srgbClr val="269DD8"/>
                          </a:solidFill>
                          <a:effectLst/>
                          <a:latin typeface="+mn-lt"/>
                          <a:ea typeface="+mn-ea"/>
                          <a:cs typeface="+mn-cs"/>
                        </a:rPr>
                        <a:t>(24,401)</a:t>
                      </a: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07950" indent="0" algn="ctr" defTabSz="914400" rtl="0" eaLnBrk="1" fontAlgn="ctr" latinLnBrk="0" hangingPunct="1">
                        <a:lnSpc>
                          <a:spcPct val="100000"/>
                        </a:lnSpc>
                        <a:spcBef>
                          <a:spcPts val="500"/>
                        </a:spcBef>
                        <a:spcAft>
                          <a:spcPts val="500"/>
                        </a:spcAft>
                        <a:buClrTx/>
                        <a:buSzTx/>
                        <a:buFontTx/>
                        <a:buNone/>
                        <a:tabLst>
                          <a:tab pos="527050" algn="dec"/>
                        </a:tabLst>
                      </a:pPr>
                      <a:r>
                        <a:rPr lang="en-US" sz="1100" b="1" kern="1200" dirty="0">
                          <a:solidFill>
                            <a:srgbClr val="269DD8"/>
                          </a:solidFill>
                          <a:effectLst/>
                          <a:latin typeface="+mn-lt"/>
                          <a:ea typeface="+mn-ea"/>
                          <a:cs typeface="+mn-cs"/>
                        </a:rPr>
                        <a:t>(3,849)</a:t>
                      </a:r>
                      <a:endParaRPr lang="zh-TW" altLang="en-US" sz="1100" b="1" kern="1200" dirty="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23215">
                <a:tc>
                  <a:txBody>
                    <a:bodyPr/>
                    <a:lstStyle/>
                    <a:p>
                      <a:pPr algn="l" rtl="0" fontAlgn="ctr"/>
                      <a:r>
                        <a:rPr lang="en-US" sz="1100" b="1" i="0" u="none" strike="noStrike">
                          <a:solidFill>
                            <a:srgbClr val="269DD8"/>
                          </a:solidFill>
                          <a:effectLst/>
                          <a:latin typeface="+mn-lt"/>
                        </a:rPr>
                        <a:t>Net loss</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marR="107950" indent="0" algn="ctr" defTabSz="914400" rtl="0" eaLnBrk="1" fontAlgn="ctr" latinLnBrk="0" hangingPunct="1">
                        <a:lnSpc>
                          <a:spcPct val="100000"/>
                        </a:lnSpc>
                        <a:spcBef>
                          <a:spcPts val="500"/>
                        </a:spcBef>
                        <a:spcAft>
                          <a:spcPts val="500"/>
                        </a:spcAft>
                        <a:buClrTx/>
                        <a:buSzTx/>
                        <a:buFontTx/>
                        <a:buNone/>
                        <a:tabLst>
                          <a:tab pos="527050" algn="dec"/>
                        </a:tabLst>
                      </a:pPr>
                      <a:r>
                        <a:rPr lang="en-US" sz="1100" b="1" kern="1200">
                          <a:solidFill>
                            <a:srgbClr val="269DD8"/>
                          </a:solidFill>
                          <a:effectLst/>
                          <a:latin typeface="+mn-lt"/>
                          <a:ea typeface="+mn-ea"/>
                          <a:cs typeface="+mn-cs"/>
                        </a:rPr>
                        <a:t>(41,532)</a:t>
                      </a:r>
                      <a:endParaRPr lang="zh-TW" altLang="en-US" sz="1100" b="1" kern="120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107950" indent="0" algn="ctr" defTabSz="914400" rtl="0" eaLnBrk="1" fontAlgn="ctr" latinLnBrk="0" hangingPunct="1">
                        <a:lnSpc>
                          <a:spcPct val="100000"/>
                        </a:lnSpc>
                        <a:spcBef>
                          <a:spcPts val="500"/>
                        </a:spcBef>
                        <a:spcAft>
                          <a:spcPts val="500"/>
                        </a:spcAft>
                        <a:buClrTx/>
                        <a:buSzTx/>
                        <a:buFontTx/>
                        <a:buNone/>
                        <a:tabLst>
                          <a:tab pos="527050" algn="dec"/>
                        </a:tabLst>
                      </a:pPr>
                      <a:r>
                        <a:rPr lang="en-US" sz="1100" b="1" kern="1200">
                          <a:solidFill>
                            <a:srgbClr val="269DD8"/>
                          </a:solidFill>
                          <a:effectLst/>
                          <a:latin typeface="+mn-lt"/>
                          <a:ea typeface="+mn-ea"/>
                          <a:cs typeface="+mn-cs"/>
                        </a:rPr>
                        <a:t> </a:t>
                      </a:r>
                      <a:endParaRPr lang="zh-TW" altLang="en-US" sz="1100" b="1" kern="120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107950" indent="0" algn="ctr" defTabSz="914400" rtl="0" eaLnBrk="1" fontAlgn="ctr" latinLnBrk="0" hangingPunct="1">
                        <a:lnSpc>
                          <a:spcPct val="100000"/>
                        </a:lnSpc>
                        <a:spcBef>
                          <a:spcPts val="500"/>
                        </a:spcBef>
                        <a:spcAft>
                          <a:spcPts val="500"/>
                        </a:spcAft>
                        <a:buClrTx/>
                        <a:buSzTx/>
                        <a:buFontTx/>
                        <a:buNone/>
                        <a:tabLst>
                          <a:tab pos="527050" algn="dec"/>
                        </a:tabLst>
                      </a:pPr>
                      <a:r>
                        <a:rPr lang="en-US" sz="1100" b="1" kern="1200" dirty="0">
                          <a:solidFill>
                            <a:srgbClr val="269DD8"/>
                          </a:solidFill>
                          <a:effectLst/>
                          <a:latin typeface="+mn-lt"/>
                          <a:ea typeface="+mn-ea"/>
                          <a:cs typeface="+mn-cs"/>
                        </a:rPr>
                        <a:t>(22,163)</a:t>
                      </a:r>
                      <a:endParaRPr lang="zh-TW" altLang="en-US" sz="1100" b="1" kern="1200" dirty="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07950" indent="0" algn="ctr" defTabSz="914400" rtl="0" eaLnBrk="1" fontAlgn="ctr" latinLnBrk="0" hangingPunct="1">
                        <a:lnSpc>
                          <a:spcPct val="100000"/>
                        </a:lnSpc>
                        <a:spcBef>
                          <a:spcPts val="500"/>
                        </a:spcBef>
                        <a:spcAft>
                          <a:spcPts val="500"/>
                        </a:spcAft>
                        <a:buClrTx/>
                        <a:buSzTx/>
                        <a:buFontTx/>
                        <a:buNone/>
                        <a:tabLst>
                          <a:tab pos="527050" algn="dec"/>
                        </a:tabLst>
                      </a:pPr>
                      <a:r>
                        <a:rPr lang="en-US" sz="1100" b="1" kern="1200" dirty="0">
                          <a:solidFill>
                            <a:srgbClr val="269DD8"/>
                          </a:solidFill>
                          <a:effectLst/>
                          <a:latin typeface="+mn-lt"/>
                          <a:ea typeface="+mn-ea"/>
                          <a:cs typeface="+mn-cs"/>
                        </a:rPr>
                        <a:t> (3,496)</a:t>
                      </a:r>
                      <a:endParaRPr lang="zh-TW" altLang="en-US" sz="1100" b="1" kern="1200" dirty="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5" name="灯片编号占位符 4"/>
          <p:cNvSpPr>
            <a:spLocks noGrp="1"/>
          </p:cNvSpPr>
          <p:nvPr>
            <p:ph type="sldNum" sz="quarter" idx="4"/>
          </p:nvPr>
        </p:nvSpPr>
        <p:spPr>
          <a:xfrm>
            <a:off x="-1" y="6629401"/>
            <a:ext cx="307975" cy="14550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75C8BA-6B78-4C03-8697-F97FF6E5FC61}" type="slidenum">
              <a:rPr kumimoji="0" lang="en-US" sz="800" b="0" i="0" u="none" strike="noStrike" kern="1200" cap="none" spc="0" normalizeH="0" baseline="0" noProof="0" smtClean="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rPr>
              <a:t>11</a:t>
            </a:fld>
            <a:endParaRPr kumimoji="0" lang="en-US" sz="800" b="0" i="0" u="none" strike="noStrike" kern="1200" cap="none" spc="0" normalizeH="0" baseline="0" noProof="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endParaRPr>
          </a:p>
        </p:txBody>
      </p:sp>
    </p:spTree>
    <p:custDataLst>
      <p:tags r:id="rId1"/>
    </p:custDataLst>
    <p:extLst>
      <p:ext uri="{BB962C8B-B14F-4D97-AF65-F5344CB8AC3E}">
        <p14:creationId xmlns:p14="http://schemas.microsoft.com/office/powerpoint/2010/main" val="153897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325"/>
            <a:ext cx="9598025" cy="368935"/>
          </a:xfrm>
        </p:spPr>
        <p:txBody>
          <a:bodyPr/>
          <a:lstStyle/>
          <a:p>
            <a:r>
              <a:rPr lang="en-US"/>
              <a:t>Summary Financials – Balance Sheet</a:t>
            </a:r>
          </a:p>
        </p:txBody>
      </p:sp>
      <p:sp>
        <p:nvSpPr>
          <p:cNvPr id="11" name="Content Placeholder 40"/>
          <p:cNvSpPr txBox="1"/>
          <p:nvPr/>
        </p:nvSpPr>
        <p:spPr bwMode="gray">
          <a:xfrm>
            <a:off x="189454" y="770950"/>
            <a:ext cx="31073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altLang="zh-CN" sz="12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Selected Consolidated Balance Sheet</a:t>
            </a:r>
          </a:p>
        </p:txBody>
      </p:sp>
      <p:sp>
        <p:nvSpPr>
          <p:cNvPr id="12" name="TextBox 11"/>
          <p:cNvSpPr txBox="1"/>
          <p:nvPr/>
        </p:nvSpPr>
        <p:spPr bwMode="gray">
          <a:xfrm>
            <a:off x="189454" y="1012939"/>
            <a:ext cx="12593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Thousand)</a:t>
            </a:r>
          </a:p>
        </p:txBody>
      </p:sp>
      <p:graphicFrame>
        <p:nvGraphicFramePr>
          <p:cNvPr id="3" name="Table 2"/>
          <p:cNvGraphicFramePr>
            <a:graphicFrameLocks noGrp="1"/>
          </p:cNvGraphicFramePr>
          <p:nvPr>
            <p:custDataLst>
              <p:tags r:id="rId2"/>
            </p:custDataLst>
          </p:nvPr>
        </p:nvGraphicFramePr>
        <p:xfrm>
          <a:off x="165100" y="1252728"/>
          <a:ext cx="9585324" cy="4650740"/>
        </p:xfrm>
        <a:graphic>
          <a:graphicData uri="http://schemas.openxmlformats.org/drawingml/2006/table">
            <a:tbl>
              <a:tblPr/>
              <a:tblGrid>
                <a:gridCol w="5630346">
                  <a:extLst>
                    <a:ext uri="{9D8B030D-6E8A-4147-A177-3AD203B41FA5}">
                      <a16:colId xmlns:a16="http://schemas.microsoft.com/office/drawing/2014/main" val="20000"/>
                    </a:ext>
                  </a:extLst>
                </a:gridCol>
                <a:gridCol w="1318326">
                  <a:extLst>
                    <a:ext uri="{9D8B030D-6E8A-4147-A177-3AD203B41FA5}">
                      <a16:colId xmlns:a16="http://schemas.microsoft.com/office/drawing/2014/main" val="20001"/>
                    </a:ext>
                  </a:extLst>
                </a:gridCol>
                <a:gridCol w="1318260">
                  <a:extLst>
                    <a:ext uri="{9D8B030D-6E8A-4147-A177-3AD203B41FA5}">
                      <a16:colId xmlns:a16="http://schemas.microsoft.com/office/drawing/2014/main" val="20002"/>
                    </a:ext>
                  </a:extLst>
                </a:gridCol>
                <a:gridCol w="1318392">
                  <a:extLst>
                    <a:ext uri="{9D8B030D-6E8A-4147-A177-3AD203B41FA5}">
                      <a16:colId xmlns:a16="http://schemas.microsoft.com/office/drawing/2014/main" val="20003"/>
                    </a:ext>
                  </a:extLst>
                </a:gridCol>
              </a:tblGrid>
              <a:tr h="291465">
                <a:tc>
                  <a:txBody>
                    <a:bodyPr/>
                    <a:lstStyle/>
                    <a:p>
                      <a:pPr algn="ctr" fontAlgn="ctr"/>
                      <a:endParaRPr lang="en-US" sz="1100" b="0" i="0" u="none" strike="noStrike">
                        <a:solidFill>
                          <a:srgbClr val="000000"/>
                        </a:solidFill>
                        <a:effectLst/>
                        <a:latin typeface="+mn-lt"/>
                      </a:endParaRPr>
                    </a:p>
                  </a:txBody>
                  <a:tcPr marL="9525" marR="9525" marT="9525" marB="0" anchor="ctr">
                    <a:lnL>
                      <a:noFill/>
                    </a:lnL>
                    <a:lnR>
                      <a:noFill/>
                    </a:lnR>
                    <a:lnT>
                      <a:noFill/>
                    </a:lnT>
                    <a:lnB>
                      <a:noFill/>
                    </a:lnB>
                  </a:tcPr>
                </a:tc>
                <a:tc>
                  <a:txBody>
                    <a:bodyPr/>
                    <a:lstStyle/>
                    <a:p>
                      <a:pPr algn="ctr" rtl="0" fontAlgn="ctr"/>
                      <a:r>
                        <a:rPr lang="en-US" sz="1100" b="1" i="0" u="none" strike="noStrike">
                          <a:solidFill>
                            <a:srgbClr val="00BDF2"/>
                          </a:solidFill>
                          <a:effectLst/>
                          <a:latin typeface="+mn-lt"/>
                        </a:rPr>
                        <a:t>As of Mar</a:t>
                      </a:r>
                      <a:r>
                        <a:rPr lang="en-US" altLang="zh-CN" sz="1100" b="1" i="0" u="none" strike="noStrike">
                          <a:solidFill>
                            <a:srgbClr val="00BDF2"/>
                          </a:solidFill>
                          <a:effectLst/>
                          <a:latin typeface="+mn-lt"/>
                        </a:rPr>
                        <a:t>ch</a:t>
                      </a:r>
                      <a:r>
                        <a:rPr lang="en-US" sz="1100" b="1" i="0" u="none" strike="noStrike">
                          <a:solidFill>
                            <a:srgbClr val="00BDF2"/>
                          </a:solidFill>
                          <a:effectLst/>
                          <a:latin typeface="+mn-lt"/>
                        </a:rPr>
                        <a:t> 31</a:t>
                      </a:r>
                    </a:p>
                  </a:txBody>
                  <a:tcPr marL="9525" marR="9525" marT="9525" marB="0" anchor="ctr">
                    <a:lnL>
                      <a:noFill/>
                    </a:lnL>
                    <a:lnR>
                      <a:noFill/>
                    </a:lnR>
                    <a:lnT>
                      <a:noFill/>
                    </a:lnT>
                    <a:lnB w="6350" cap="flat" cmpd="sng" algn="ctr">
                      <a:solidFill>
                        <a:srgbClr val="00BDF2"/>
                      </a:solidFill>
                      <a:prstDash val="solid"/>
                      <a:round/>
                      <a:headEnd type="none" w="med" len="med"/>
                      <a:tailEnd type="none" w="med" len="med"/>
                    </a:lnB>
                  </a:tcPr>
                </a:tc>
                <a:tc gridSpan="2">
                  <a:txBody>
                    <a:bodyPr/>
                    <a:lstStyle/>
                    <a:p>
                      <a:pPr algn="ctr" rtl="0" fontAlgn="ctr"/>
                      <a:r>
                        <a:rPr lang="en-US" sz="1100" b="1" i="0" u="none" strike="noStrike">
                          <a:solidFill>
                            <a:srgbClr val="00BDF2"/>
                          </a:solidFill>
                          <a:effectLst/>
                          <a:latin typeface="+mn-lt"/>
                        </a:rPr>
                        <a:t>As of </a:t>
                      </a:r>
                      <a:r>
                        <a:rPr lang="en-US" sz="1100" b="1">
                          <a:solidFill>
                            <a:srgbClr val="00BDF2"/>
                          </a:solidFill>
                          <a:effectLst/>
                          <a:sym typeface="+mn-ea"/>
                        </a:rPr>
                        <a:t>Mar</a:t>
                      </a:r>
                      <a:r>
                        <a:rPr lang="en-US" altLang="zh-CN" sz="1100" b="1">
                          <a:solidFill>
                            <a:srgbClr val="00BDF2"/>
                          </a:solidFill>
                          <a:effectLst/>
                          <a:sym typeface="+mn-ea"/>
                        </a:rPr>
                        <a:t>ch</a:t>
                      </a:r>
                      <a:r>
                        <a:rPr lang="en-US" sz="1100" b="1">
                          <a:solidFill>
                            <a:srgbClr val="00BDF2"/>
                          </a:solidFill>
                          <a:effectLst/>
                          <a:sym typeface="+mn-ea"/>
                        </a:rPr>
                        <a:t> 31</a:t>
                      </a:r>
                      <a:endParaRPr lang="en-US" sz="1100" b="1" i="0" u="none" strike="noStrike">
                        <a:solidFill>
                          <a:srgbClr val="00BDF2"/>
                        </a:solidFill>
                        <a:effectLst/>
                        <a:latin typeface="+mn-lt"/>
                      </a:endParaRPr>
                    </a:p>
                  </a:txBody>
                  <a:tcPr marL="9525" marR="9525" marT="9525" marB="0" anchor="ctr">
                    <a:lnL>
                      <a:noFill/>
                    </a:lnL>
                    <a:lnR>
                      <a:noFill/>
                    </a:lnR>
                    <a:lnT>
                      <a:noFill/>
                    </a:lnT>
                    <a:lnB w="6350" cap="flat" cmpd="sng" algn="ctr">
                      <a:solidFill>
                        <a:srgbClr val="00BDF2"/>
                      </a:solidFill>
                      <a:prstDash val="solid"/>
                      <a:round/>
                      <a:headEnd type="none" w="med" len="med"/>
                      <a:tailEnd type="none" w="med" len="med"/>
                    </a:lnB>
                  </a:tcPr>
                </a:tc>
                <a:tc hMerge="1">
                  <a:txBody>
                    <a:bodyPr/>
                    <a:lstStyle/>
                    <a:p>
                      <a:endParaRPr lang="zh-HK"/>
                    </a:p>
                  </a:txBody>
                  <a:tcPr/>
                </a:tc>
                <a:extLst>
                  <a:ext uri="{0D108BD9-81ED-4DB2-BD59-A6C34878D82A}">
                    <a16:rowId xmlns:a16="http://schemas.microsoft.com/office/drawing/2014/main" val="10000"/>
                  </a:ext>
                </a:extLst>
              </a:tr>
              <a:tr h="291465">
                <a:tc>
                  <a:txBody>
                    <a:bodyPr/>
                    <a:lstStyle/>
                    <a:p>
                      <a:pPr algn="ctr" fontAlgn="ctr"/>
                      <a:endParaRPr lang="en-US" sz="1100" b="0" i="0" u="none" strike="noStrike">
                        <a:solidFill>
                          <a:srgbClr val="000000"/>
                        </a:solidFill>
                        <a:effectLst/>
                        <a:latin typeface="+mn-lt"/>
                      </a:endParaRPr>
                    </a:p>
                  </a:txBody>
                  <a:tcPr marL="9525" marR="9525" marT="9525" marB="0" anchor="ctr">
                    <a:lnL>
                      <a:noFill/>
                    </a:lnL>
                    <a:lnR>
                      <a:noFill/>
                    </a:lnR>
                    <a:lnT>
                      <a:noFill/>
                    </a:lnT>
                    <a:lnB>
                      <a:noFill/>
                    </a:lnB>
                  </a:tcPr>
                </a:tc>
                <a:tc>
                  <a:txBody>
                    <a:bodyPr/>
                    <a:lstStyle/>
                    <a:p>
                      <a:pPr algn="ctr" rtl="0" fontAlgn="ctr"/>
                      <a:r>
                        <a:rPr lang="zh-CN" altLang="en-US" sz="1100" b="1" i="0" u="none" strike="noStrike">
                          <a:solidFill>
                            <a:srgbClr val="00BDF2"/>
                          </a:solidFill>
                          <a:effectLst/>
                          <a:latin typeface="+mn-lt"/>
                        </a:rPr>
                        <a:t> </a:t>
                      </a:r>
                      <a:r>
                        <a:rPr lang="en-US" sz="1100" b="1" i="0" u="none" strike="noStrike">
                          <a:solidFill>
                            <a:srgbClr val="00BDF2"/>
                          </a:solidFill>
                          <a:effectLst/>
                          <a:latin typeface="+mn-lt"/>
                        </a:rPr>
                        <a:t>202</a:t>
                      </a:r>
                      <a:r>
                        <a:rPr lang="en-US" altLang="zh-CN" sz="1100" b="1" i="0" u="none" strike="noStrike">
                          <a:solidFill>
                            <a:srgbClr val="00BDF2"/>
                          </a:solidFill>
                          <a:effectLst/>
                          <a:latin typeface="+mn-lt"/>
                        </a:rPr>
                        <a:t>1</a:t>
                      </a:r>
                      <a:endParaRPr lang="en-US" sz="1100" b="1" i="0" u="none" strike="noStrike">
                        <a:solidFill>
                          <a:srgbClr val="00BDF2"/>
                        </a:solidFill>
                        <a:effectLst/>
                        <a:latin typeface="+mn-lt"/>
                      </a:endParaRP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100" b="1" i="0" u="none" strike="noStrike">
                          <a:solidFill>
                            <a:srgbClr val="00BDF2"/>
                          </a:solidFill>
                          <a:effectLst/>
                          <a:latin typeface="+mn-lt"/>
                        </a:rPr>
                        <a:t>2022</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hMerge="1">
                  <a:txBody>
                    <a:bodyPr/>
                    <a:lstStyle/>
                    <a:p>
                      <a:endParaRPr lang="zh-HK"/>
                    </a:p>
                  </a:txBody>
                  <a:tcPr/>
                </a:tc>
                <a:extLst>
                  <a:ext uri="{0D108BD9-81ED-4DB2-BD59-A6C34878D82A}">
                    <a16:rowId xmlns:a16="http://schemas.microsoft.com/office/drawing/2014/main" val="10001"/>
                  </a:ext>
                </a:extLst>
              </a:tr>
              <a:tr h="291465">
                <a:tc>
                  <a:txBody>
                    <a:bodyPr/>
                    <a:lstStyle/>
                    <a:p>
                      <a:pPr algn="ctr" fontAlgn="ctr"/>
                      <a:endParaRPr lang="en-US" sz="1100" b="0" i="0" u="none" strike="noStrike">
                        <a:solidFill>
                          <a:srgbClr val="000000"/>
                        </a:solidFill>
                        <a:effectLst/>
                        <a:latin typeface="+mn-lt"/>
                      </a:endParaRPr>
                    </a:p>
                  </a:txBody>
                  <a:tcPr marL="9525" marR="9525" marT="9525" marB="0" anchor="ctr">
                    <a:lnL>
                      <a:noFill/>
                    </a:lnL>
                    <a:lnR>
                      <a:noFill/>
                    </a:lnR>
                    <a:lnT>
                      <a:noFill/>
                    </a:lnT>
                    <a:lnB>
                      <a:noFill/>
                    </a:lnB>
                  </a:tcPr>
                </a:tc>
                <a:tc>
                  <a:txBody>
                    <a:bodyPr/>
                    <a:lstStyle/>
                    <a:p>
                      <a:pPr algn="ctr" rtl="0" fontAlgn="ctr"/>
                      <a:r>
                        <a:rPr lang="en-US" sz="1100" b="1" i="0" u="none" strike="noStrike">
                          <a:solidFill>
                            <a:srgbClr val="00BDF2"/>
                          </a:solidFill>
                          <a:effectLst/>
                          <a:latin typeface="+mn-lt"/>
                        </a:rPr>
                        <a:t>RMB</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a:solidFill>
                            <a:srgbClr val="00BDF2"/>
                          </a:solidFill>
                          <a:effectLst/>
                          <a:latin typeface="+mn-lt"/>
                        </a:rPr>
                        <a:t>RMB</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a:solidFill>
                            <a:srgbClr val="00BDF2"/>
                          </a:solidFill>
                          <a:effectLst/>
                          <a:latin typeface="+mn-lt"/>
                        </a:rPr>
                        <a:t>US$</a:t>
                      </a:r>
                    </a:p>
                  </a:txBody>
                  <a:tcPr marL="9525" marR="9525" marT="9525" marB="0" anchor="ctr">
                    <a:lnL>
                      <a:noFill/>
                    </a:lnL>
                    <a:lnR>
                      <a:noFill/>
                    </a:lnR>
                    <a:lnT w="6350" cap="flat" cmpd="sng" algn="ctr">
                      <a:solidFill>
                        <a:srgbClr val="00BDF2"/>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10002"/>
                  </a:ext>
                </a:extLst>
              </a:tr>
              <a:tr h="278765">
                <a:tc>
                  <a:txBody>
                    <a:bodyPr/>
                    <a:lstStyle/>
                    <a:p>
                      <a:pPr algn="l" fontAlgn="ctr"/>
                      <a:endParaRPr lang="en-US" sz="1100" b="1" i="0" u="none" strike="noStrike">
                        <a:solidFill>
                          <a:srgbClr val="269DD8"/>
                        </a:solidFill>
                        <a:effectLst/>
                        <a:latin typeface="+mn-lt"/>
                      </a:endParaRP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mn-lt"/>
                        </a:rPr>
                        <a:t> </a:t>
                      </a:r>
                    </a:p>
                  </a:txBody>
                  <a:tcPr marL="9525" marR="9525" marT="9525" marB="0" anchor="ctr">
                    <a:lnL>
                      <a:noFill/>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mn-lt"/>
                      </a:endParaRPr>
                    </a:p>
                  </a:txBody>
                  <a:tcPr marL="9525" marR="9525" marT="9525" marB="0" anchor="b">
                    <a:lnL>
                      <a:noFill/>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mn-lt"/>
                      </a:endParaRPr>
                    </a:p>
                  </a:txBody>
                  <a:tcPr marL="9525" marR="9525" marT="9525" marB="0" anchor="b">
                    <a:lnL>
                      <a:noFill/>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10003"/>
                  </a:ext>
                </a:extLst>
              </a:tr>
              <a:tr h="291465">
                <a:tc>
                  <a:txBody>
                    <a:bodyPr/>
                    <a:lstStyle/>
                    <a:p>
                      <a:pPr algn="l" rtl="0" fontAlgn="ctr"/>
                      <a:r>
                        <a:rPr lang="en-US" sz="1100" b="0" i="0" u="none" strike="noStrike">
                          <a:solidFill>
                            <a:srgbClr val="53565A"/>
                          </a:solidFill>
                          <a:effectLst/>
                          <a:latin typeface="+mn-lt"/>
                        </a:rPr>
                        <a:t>Total current assets</a:t>
                      </a:r>
                    </a:p>
                  </a:txBody>
                  <a:tcPr marL="952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694,792</a:t>
                      </a:r>
                    </a:p>
                  </a:txBody>
                  <a:tcPr marL="9525" marR="9525" marT="9525" marB="0" anchor="ctr">
                    <a:lnL>
                      <a:noFill/>
                    </a:lnL>
                    <a:lnR>
                      <a:noFill/>
                    </a:lnR>
                    <a:lnT>
                      <a:noFill/>
                    </a:lnT>
                    <a:lnB>
                      <a:noFill/>
                    </a:lnB>
                  </a:tcPr>
                </a:tc>
                <a:tc>
                  <a:txBody>
                    <a:bodyPr/>
                    <a:lstStyle/>
                    <a:p>
                      <a:pPr algn="l" fontAlgn="ctr">
                        <a:lnSpc>
                          <a:spcPct val="100000"/>
                        </a:lnSpc>
                        <a:buClrTx/>
                        <a:buSzTx/>
                        <a:buFontTx/>
                        <a:buNone/>
                      </a:pPr>
                      <a:r>
                        <a:rPr lang="en-US" sz="1100">
                          <a:solidFill>
                            <a:srgbClr val="53565A"/>
                          </a:solidFill>
                          <a:effectLst/>
                          <a:sym typeface="+mn-ea"/>
                        </a:rPr>
                        <a:t>     578,555</a:t>
                      </a:r>
                      <a:endParaRPr lang="en-US" sz="1100" b="0">
                        <a:solidFill>
                          <a:srgbClr val="53565A"/>
                        </a:solidFill>
                        <a:effectLst/>
                      </a:endParaRPr>
                    </a:p>
                  </a:txBody>
                  <a:tcPr marL="210820" marR="0" marT="0" marB="1" anchor="ctr">
                    <a:lnL>
                      <a:noFill/>
                    </a:lnL>
                    <a:lnR>
                      <a:noFill/>
                    </a:lnR>
                    <a:lnT>
                      <a:noFill/>
                    </a:lnT>
                    <a:lnB>
                      <a:noFill/>
                    </a:lnB>
                    <a:noFill/>
                  </a:tcPr>
                </a:tc>
                <a:tc>
                  <a:txBody>
                    <a:bodyPr/>
                    <a:lstStyle/>
                    <a:p>
                      <a:pPr algn="l" fontAlgn="ctr">
                        <a:lnSpc>
                          <a:spcPct val="100000"/>
                        </a:lnSpc>
                        <a:buClrTx/>
                        <a:buSzTx/>
                        <a:buFontTx/>
                        <a:buNone/>
                      </a:pPr>
                      <a:r>
                        <a:rPr lang="en-US" sz="1100" b="0">
                          <a:solidFill>
                            <a:srgbClr val="53565A"/>
                          </a:solidFill>
                          <a:effectLst/>
                        </a:rPr>
                        <a:t>      91,266</a:t>
                      </a:r>
                    </a:p>
                  </a:txBody>
                  <a:tcPr marL="210820" marR="0" marT="0" marB="1" anchor="ctr">
                    <a:lnL>
                      <a:noFill/>
                    </a:lnL>
                    <a:lnR>
                      <a:noFill/>
                    </a:lnR>
                    <a:lnT>
                      <a:noFill/>
                    </a:lnT>
                    <a:lnB>
                      <a:noFill/>
                    </a:lnB>
                    <a:noFill/>
                  </a:tcPr>
                </a:tc>
                <a:extLst>
                  <a:ext uri="{0D108BD9-81ED-4DB2-BD59-A6C34878D82A}">
                    <a16:rowId xmlns:a16="http://schemas.microsoft.com/office/drawing/2014/main" val="10004"/>
                  </a:ext>
                </a:extLst>
              </a:tr>
              <a:tr h="291465">
                <a:tc>
                  <a:txBody>
                    <a:bodyPr/>
                    <a:lstStyle/>
                    <a:p>
                      <a:pPr algn="l" rtl="0" fontAlgn="ctr"/>
                      <a:r>
                        <a:rPr lang="en-US" sz="1100" b="0" i="0" u="none" strike="noStrike">
                          <a:solidFill>
                            <a:srgbClr val="53565A"/>
                          </a:solidFill>
                          <a:effectLst/>
                          <a:latin typeface="+mn-lt"/>
                        </a:rPr>
                        <a:t>Cash and cash equivalents</a:t>
                      </a:r>
                    </a:p>
                  </a:txBody>
                  <a:tcPr marL="25717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292,237</a:t>
                      </a:r>
                    </a:p>
                  </a:txBody>
                  <a:tcPr marL="9525" marR="9525" marT="9525"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162,855</a:t>
                      </a:r>
                    </a:p>
                  </a:txBody>
                  <a:tcPr marL="0" marR="0" marT="0"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25,690</a:t>
                      </a:r>
                    </a:p>
                  </a:txBody>
                  <a:tcPr marL="0" marR="0" marT="0" marB="0" anchor="ctr">
                    <a:lnL>
                      <a:noFill/>
                    </a:lnL>
                    <a:lnR>
                      <a:noFill/>
                    </a:lnR>
                    <a:lnT>
                      <a:noFill/>
                    </a:lnT>
                    <a:lnB>
                      <a:noFill/>
                    </a:lnB>
                    <a:noFill/>
                  </a:tcPr>
                </a:tc>
                <a:extLst>
                  <a:ext uri="{0D108BD9-81ED-4DB2-BD59-A6C34878D82A}">
                    <a16:rowId xmlns:a16="http://schemas.microsoft.com/office/drawing/2014/main" val="10005"/>
                  </a:ext>
                </a:extLst>
              </a:tr>
              <a:tr h="291465">
                <a:tc>
                  <a:txBody>
                    <a:bodyPr/>
                    <a:lstStyle/>
                    <a:p>
                      <a:pPr algn="l" rtl="0" fontAlgn="ctr"/>
                      <a:r>
                        <a:rPr lang="en-US" sz="1100" b="0" i="0" u="none" strike="noStrike">
                          <a:solidFill>
                            <a:srgbClr val="53565A"/>
                          </a:solidFill>
                          <a:effectLst/>
                          <a:latin typeface="+mn-lt"/>
                        </a:rPr>
                        <a:t>Short-term investments</a:t>
                      </a:r>
                    </a:p>
                  </a:txBody>
                  <a:tcPr marL="25717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168,546</a:t>
                      </a:r>
                    </a:p>
                  </a:txBody>
                  <a:tcPr marL="9525" marR="9525" marT="9525"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128,084</a:t>
                      </a:r>
                    </a:p>
                  </a:txBody>
                  <a:tcPr marL="0" marR="0" marT="0"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20,205 </a:t>
                      </a:r>
                    </a:p>
                  </a:txBody>
                  <a:tcPr marL="0" marR="0" marT="0" marB="0" anchor="ctr">
                    <a:lnL>
                      <a:noFill/>
                    </a:lnL>
                    <a:lnR>
                      <a:noFill/>
                    </a:lnR>
                    <a:lnT>
                      <a:noFill/>
                    </a:lnT>
                    <a:lnB>
                      <a:noFill/>
                    </a:lnB>
                    <a:noFill/>
                  </a:tcPr>
                </a:tc>
                <a:extLst>
                  <a:ext uri="{0D108BD9-81ED-4DB2-BD59-A6C34878D82A}">
                    <a16:rowId xmlns:a16="http://schemas.microsoft.com/office/drawing/2014/main" val="10006"/>
                  </a:ext>
                </a:extLst>
              </a:tr>
              <a:tr h="291465">
                <a:tc>
                  <a:txBody>
                    <a:bodyPr/>
                    <a:lstStyle/>
                    <a:p>
                      <a:pPr algn="l" rtl="0" fontAlgn="ctr"/>
                      <a:r>
                        <a:rPr lang="en-US" sz="1100" b="0" i="0" u="none" strike="noStrike">
                          <a:solidFill>
                            <a:srgbClr val="53565A"/>
                          </a:solidFill>
                          <a:effectLst/>
                          <a:latin typeface="+mn-lt"/>
                        </a:rPr>
                        <a:t>Accounts receivable, net </a:t>
                      </a:r>
                    </a:p>
                  </a:txBody>
                  <a:tcPr marL="25717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45,732</a:t>
                      </a:r>
                    </a:p>
                  </a:txBody>
                  <a:tcPr marL="9525" marR="9525" marT="9525"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49,231</a:t>
                      </a:r>
                    </a:p>
                  </a:txBody>
                  <a:tcPr marL="0" marR="0" marT="0"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7,766</a:t>
                      </a:r>
                    </a:p>
                  </a:txBody>
                  <a:tcPr marL="0" marR="0" marT="0" marB="0" anchor="ctr">
                    <a:lnL>
                      <a:noFill/>
                    </a:lnL>
                    <a:lnR>
                      <a:noFill/>
                    </a:lnR>
                    <a:lnT>
                      <a:noFill/>
                    </a:lnT>
                    <a:lnB>
                      <a:noFill/>
                    </a:lnB>
                    <a:noFill/>
                  </a:tcPr>
                </a:tc>
                <a:extLst>
                  <a:ext uri="{0D108BD9-81ED-4DB2-BD59-A6C34878D82A}">
                    <a16:rowId xmlns:a16="http://schemas.microsoft.com/office/drawing/2014/main" val="10007"/>
                  </a:ext>
                </a:extLst>
              </a:tr>
              <a:tr h="291465">
                <a:tc>
                  <a:txBody>
                    <a:bodyPr/>
                    <a:lstStyle/>
                    <a:p>
                      <a:pPr algn="l" rtl="0" fontAlgn="ctr"/>
                      <a:r>
                        <a:rPr lang="en-US" sz="1100" b="0" i="0" u="none" strike="noStrike">
                          <a:solidFill>
                            <a:srgbClr val="53565A"/>
                          </a:solidFill>
                          <a:effectLst/>
                          <a:latin typeface="+mn-lt"/>
                        </a:rPr>
                        <a:t>Inventories, net </a:t>
                      </a:r>
                    </a:p>
                  </a:txBody>
                  <a:tcPr marL="25717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91,551</a:t>
                      </a:r>
                    </a:p>
                  </a:txBody>
                  <a:tcPr marL="9525" marR="9525" marT="9525"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109,921</a:t>
                      </a:r>
                    </a:p>
                  </a:txBody>
                  <a:tcPr marL="0" marR="0" marT="0"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17,340</a:t>
                      </a:r>
                    </a:p>
                  </a:txBody>
                  <a:tcPr marL="0" marR="0" marT="0" marB="0" anchor="ctr">
                    <a:lnL>
                      <a:noFill/>
                    </a:lnL>
                    <a:lnR>
                      <a:noFill/>
                    </a:lnR>
                    <a:lnT>
                      <a:noFill/>
                    </a:lnT>
                    <a:lnB>
                      <a:noFill/>
                    </a:lnB>
                    <a:noFill/>
                  </a:tcPr>
                </a:tc>
                <a:extLst>
                  <a:ext uri="{0D108BD9-81ED-4DB2-BD59-A6C34878D82A}">
                    <a16:rowId xmlns:a16="http://schemas.microsoft.com/office/drawing/2014/main" val="10008"/>
                  </a:ext>
                </a:extLst>
              </a:tr>
              <a:tr h="291465">
                <a:tc>
                  <a:txBody>
                    <a:bodyPr/>
                    <a:lstStyle/>
                    <a:p>
                      <a:pPr algn="l" rtl="0" fontAlgn="ctr"/>
                      <a:r>
                        <a:rPr lang="en-US" sz="1100" b="0" i="0" u="none" strike="noStrike">
                          <a:solidFill>
                            <a:srgbClr val="53565A"/>
                          </a:solidFill>
                          <a:effectLst/>
                          <a:latin typeface="+mn-lt"/>
                        </a:rPr>
                        <a:t>       Prepayments and other current assets </a:t>
                      </a:r>
                    </a:p>
                  </a:txBody>
                  <a:tcPr marL="952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85,261</a:t>
                      </a:r>
                    </a:p>
                  </a:txBody>
                  <a:tcPr marL="9525" marR="9525" marT="9525"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116,738</a:t>
                      </a:r>
                    </a:p>
                  </a:txBody>
                  <a:tcPr marL="0" marR="0" marT="0" marB="0" anchor="ctr">
                    <a:lnL>
                      <a:noFill/>
                    </a:lnL>
                    <a:lnR>
                      <a:noFill/>
                    </a:lnR>
                    <a:lnT>
                      <a:noFill/>
                    </a:lnT>
                    <a:lnB>
                      <a:noFill/>
                    </a:lnB>
                    <a:noFill/>
                  </a:tcPr>
                </a:tc>
                <a:tc>
                  <a:txBody>
                    <a:bodyPr/>
                    <a:lstStyle/>
                    <a:p>
                      <a:pPr algn="ctr" fontAlgn="ctr">
                        <a:lnSpc>
                          <a:spcPct val="100000"/>
                        </a:lnSpc>
                        <a:buClrTx/>
                        <a:buSzTx/>
                        <a:buFontTx/>
                        <a:buNone/>
                      </a:pPr>
                      <a:r>
                        <a:rPr lang="en-US" sz="1100" b="0">
                          <a:solidFill>
                            <a:srgbClr val="53565A"/>
                          </a:solidFill>
                          <a:effectLst/>
                        </a:rPr>
                        <a:t>18,415</a:t>
                      </a:r>
                    </a:p>
                  </a:txBody>
                  <a:tcPr marL="0" marR="0" marT="0" marB="0" anchor="ctr">
                    <a:lnL>
                      <a:noFill/>
                    </a:lnL>
                    <a:lnR>
                      <a:noFill/>
                    </a:lnR>
                    <a:lnT>
                      <a:noFill/>
                    </a:lnT>
                    <a:lnB>
                      <a:noFill/>
                    </a:lnB>
                    <a:noFill/>
                  </a:tcPr>
                </a:tc>
                <a:extLst>
                  <a:ext uri="{0D108BD9-81ED-4DB2-BD59-A6C34878D82A}">
                    <a16:rowId xmlns:a16="http://schemas.microsoft.com/office/drawing/2014/main" val="10009"/>
                  </a:ext>
                </a:extLst>
              </a:tr>
              <a:tr h="291465">
                <a:tc>
                  <a:txBody>
                    <a:bodyPr/>
                    <a:lstStyle/>
                    <a:p>
                      <a:pPr algn="l" rtl="0" fontAlgn="ctr"/>
                      <a:r>
                        <a:rPr lang="en-US" sz="1100" b="0" i="0" u="none" strike="noStrike">
                          <a:solidFill>
                            <a:srgbClr val="53565A"/>
                          </a:solidFill>
                          <a:effectLst/>
                          <a:latin typeface="+mn-lt"/>
                        </a:rPr>
                        <a:t>       Amounts due from related parties</a:t>
                      </a:r>
                    </a:p>
                  </a:txBody>
                  <a:tcPr marL="952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11,465</a:t>
                      </a:r>
                    </a:p>
                  </a:txBody>
                  <a:tcPr marL="9525" marR="9525" marT="9525" marB="0" anchor="ctr">
                    <a:lnL>
                      <a:noFill/>
                    </a:lnL>
                    <a:lnR>
                      <a:noFill/>
                    </a:lnR>
                    <a:lnT>
                      <a:noFill/>
                    </a:lnT>
                    <a:lnB>
                      <a:noFill/>
                    </a:lnB>
                  </a:tcPr>
                </a:tc>
                <a:tc>
                  <a:txBody>
                    <a:bodyPr/>
                    <a:lstStyle/>
                    <a:p>
                      <a:pPr algn="ctr" fontAlgn="ctr">
                        <a:lnSpc>
                          <a:spcPct val="100000"/>
                        </a:lnSpc>
                        <a:buClrTx/>
                        <a:buSzTx/>
                        <a:buFontTx/>
                        <a:buNone/>
                      </a:pPr>
                      <a:r>
                        <a:rPr lang="en-US" sz="1100" b="0">
                          <a:solidFill>
                            <a:srgbClr val="53565A"/>
                          </a:solidFill>
                          <a:effectLst/>
                        </a:rPr>
                        <a:t>11,726</a:t>
                      </a:r>
                    </a:p>
                  </a:txBody>
                  <a:tcPr marL="0" marR="0" marT="0" marB="0" anchor="ctr">
                    <a:lnL>
                      <a:noFill/>
                    </a:lnL>
                    <a:lnR>
                      <a:noFill/>
                    </a:lnR>
                    <a:lnT>
                      <a:noFill/>
                    </a:lnT>
                    <a:lnB>
                      <a:noFill/>
                    </a:lnB>
                    <a:noFill/>
                  </a:tcPr>
                </a:tc>
                <a:tc>
                  <a:txBody>
                    <a:bodyPr/>
                    <a:lstStyle/>
                    <a:p>
                      <a:pPr algn="ctr" fontAlgn="ctr">
                        <a:lnSpc>
                          <a:spcPct val="100000"/>
                        </a:lnSpc>
                        <a:buClrTx/>
                        <a:buSzTx/>
                        <a:buFontTx/>
                        <a:buNone/>
                      </a:pPr>
                      <a:r>
                        <a:rPr lang="en-US" sz="1100" b="0">
                          <a:solidFill>
                            <a:srgbClr val="53565A"/>
                          </a:solidFill>
                          <a:effectLst/>
                        </a:rPr>
                        <a:t>1,850</a:t>
                      </a:r>
                    </a:p>
                  </a:txBody>
                  <a:tcPr marL="0" marR="0" marT="0" marB="0" anchor="ctr">
                    <a:lnL>
                      <a:noFill/>
                    </a:lnL>
                    <a:lnR>
                      <a:noFill/>
                    </a:lnR>
                    <a:lnT>
                      <a:noFill/>
                    </a:lnT>
                    <a:lnB>
                      <a:noFill/>
                    </a:lnB>
                    <a:noFill/>
                  </a:tcPr>
                </a:tc>
                <a:extLst>
                  <a:ext uri="{0D108BD9-81ED-4DB2-BD59-A6C34878D82A}">
                    <a16:rowId xmlns:a16="http://schemas.microsoft.com/office/drawing/2014/main" val="10010"/>
                  </a:ext>
                </a:extLst>
              </a:tr>
              <a:tr h="2914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53565A"/>
                          </a:solidFill>
                          <a:effectLst/>
                          <a:latin typeface="+mn-lt"/>
                        </a:rPr>
                        <a:t>Total non-current assets </a:t>
                      </a:r>
                    </a:p>
                  </a:txBody>
                  <a:tcPr marL="952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185,782</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lnSpc>
                          <a:spcPct val="100000"/>
                        </a:lnSpc>
                        <a:buClrTx/>
                        <a:buSzTx/>
                        <a:buFontTx/>
                        <a:buNone/>
                      </a:pPr>
                      <a:r>
                        <a:rPr lang="en-US" sz="1100" b="0">
                          <a:solidFill>
                            <a:srgbClr val="53565A"/>
                          </a:solidFill>
                          <a:effectLst/>
                        </a:rPr>
                        <a:t>199,754</a:t>
                      </a: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buClrTx/>
                        <a:buSzTx/>
                        <a:buFontTx/>
                        <a:buNone/>
                      </a:pPr>
                      <a:r>
                        <a:rPr lang="en-US" sz="1100" b="0">
                          <a:solidFill>
                            <a:srgbClr val="53565A"/>
                          </a:solidFill>
                          <a:effectLst/>
                        </a:rPr>
                        <a:t>31,511</a:t>
                      </a: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32448"/>
                  </a:ext>
                </a:extLst>
              </a:tr>
              <a:tr h="291465">
                <a:tc>
                  <a:txBody>
                    <a:bodyPr/>
                    <a:lstStyle/>
                    <a:p>
                      <a:pPr algn="l" rtl="0" fontAlgn="ctr"/>
                      <a:r>
                        <a:rPr lang="en-US" sz="1100" b="1" i="0" u="none" strike="noStrike">
                          <a:solidFill>
                            <a:srgbClr val="269DD8"/>
                          </a:solidFill>
                          <a:effectLst/>
                          <a:latin typeface="+mn-lt"/>
                        </a:rPr>
                        <a:t>Total assets</a:t>
                      </a:r>
                    </a:p>
                  </a:txBody>
                  <a:tcPr marL="9525" marR="9525" marT="9525" marB="0" anchor="ctr">
                    <a:lnL>
                      <a:noFill/>
                    </a:lnL>
                    <a:lnR>
                      <a:noFill/>
                    </a:lnR>
                    <a:lnT>
                      <a:noFill/>
                    </a:lnT>
                    <a:lnB>
                      <a:noFill/>
                    </a:lnB>
                  </a:tcPr>
                </a:tc>
                <a:tc>
                  <a:txBody>
                    <a:bodyPr/>
                    <a:lstStyle/>
                    <a:p>
                      <a:pPr algn="ctr" rtl="0" fontAlgn="ctr"/>
                      <a:r>
                        <a:rPr lang="en-US" sz="1100" b="1" i="0" u="none" strike="noStrike">
                          <a:solidFill>
                            <a:srgbClr val="269DD8"/>
                          </a:solidFill>
                          <a:effectLst/>
                          <a:latin typeface="+mn-lt"/>
                        </a:rPr>
                        <a:t> 880,574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US" sz="1100" b="1" i="0" u="none" strike="noStrike">
                          <a:solidFill>
                            <a:srgbClr val="269DD8"/>
                          </a:solidFill>
                          <a:effectLst/>
                          <a:latin typeface="+mn-lt"/>
                        </a:rPr>
                        <a:t>778,309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rtl="0" fontAlgn="ctr"/>
                      <a:r>
                        <a:rPr lang="en-US" sz="1100" b="1" i="0" u="none" strike="noStrike">
                          <a:solidFill>
                            <a:srgbClr val="269DD8"/>
                          </a:solidFill>
                          <a:effectLst/>
                          <a:latin typeface="+mn-lt"/>
                        </a:rPr>
                        <a:t>122,777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0012"/>
                  </a:ext>
                </a:extLst>
              </a:tr>
              <a:tr h="291465">
                <a:tc>
                  <a:txBody>
                    <a:bodyPr/>
                    <a:lstStyle/>
                    <a:p>
                      <a:pPr algn="l" rtl="0" fontAlgn="ctr"/>
                      <a:r>
                        <a:rPr lang="en-US" sz="1100" b="0" i="0" u="none" strike="noStrike">
                          <a:solidFill>
                            <a:srgbClr val="53565A"/>
                          </a:solidFill>
                          <a:effectLst/>
                          <a:latin typeface="+mn-lt"/>
                        </a:rPr>
                        <a:t>Total current liabilities </a:t>
                      </a:r>
                    </a:p>
                  </a:txBody>
                  <a:tcPr marL="952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216,613</a:t>
                      </a:r>
                    </a:p>
                  </a:txBody>
                  <a:tcPr marL="9525" marR="9525" marT="9525" marB="0" anchor="ctr">
                    <a:lnL>
                      <a:noFill/>
                    </a:lnL>
                    <a:lnR>
                      <a:noFill/>
                    </a:lnR>
                    <a:lnT>
                      <a:noFill/>
                    </a:lnT>
                    <a:lnB>
                      <a:noFill/>
                    </a:lnB>
                  </a:tcPr>
                </a:tc>
                <a:tc>
                  <a:txBody>
                    <a:bodyPr/>
                    <a:lstStyle/>
                    <a:p>
                      <a:pPr algn="ctr" rtl="0" fontAlgn="ctr"/>
                      <a:r>
                        <a:rPr lang="en-US" sz="1100" b="0" i="0" u="none" strike="noStrike" dirty="0">
                          <a:solidFill>
                            <a:srgbClr val="53565A"/>
                          </a:solidFill>
                          <a:effectLst/>
                          <a:latin typeface="+mn-lt"/>
                        </a:rPr>
                        <a:t>315,858</a:t>
                      </a:r>
                    </a:p>
                  </a:txBody>
                  <a:tcPr marL="9525" marR="9525" marT="9525" marB="0" anchor="ctr">
                    <a:lnL>
                      <a:noFill/>
                    </a:lnL>
                    <a:lnR>
                      <a:noFill/>
                    </a:lnR>
                    <a:lnT>
                      <a:noFill/>
                    </a:lnT>
                    <a:lnB>
                      <a:noFill/>
                    </a:lnB>
                    <a:noFill/>
                  </a:tcPr>
                </a:tc>
                <a:tc>
                  <a:txBody>
                    <a:bodyPr/>
                    <a:lstStyle/>
                    <a:p>
                      <a:pPr algn="ctr" rtl="0" fontAlgn="ctr"/>
                      <a:r>
                        <a:rPr lang="en-US" sz="1100" b="0" i="0" u="none" strike="noStrike" dirty="0">
                          <a:solidFill>
                            <a:srgbClr val="53565A"/>
                          </a:solidFill>
                          <a:effectLst/>
                          <a:latin typeface="+mn-lt"/>
                        </a:rPr>
                        <a:t>49,825</a:t>
                      </a:r>
                    </a:p>
                  </a:txBody>
                  <a:tcPr marL="9525" marR="9525" marT="9525" marB="0" anchor="ctr">
                    <a:lnL>
                      <a:noFill/>
                    </a:lnL>
                    <a:lnR>
                      <a:noFill/>
                    </a:lnR>
                    <a:lnT>
                      <a:noFill/>
                    </a:lnT>
                    <a:lnB>
                      <a:noFill/>
                    </a:lnB>
                    <a:noFill/>
                  </a:tcPr>
                </a:tc>
                <a:extLst>
                  <a:ext uri="{0D108BD9-81ED-4DB2-BD59-A6C34878D82A}">
                    <a16:rowId xmlns:a16="http://schemas.microsoft.com/office/drawing/2014/main" val="10013"/>
                  </a:ext>
                </a:extLst>
              </a:tr>
              <a:tr h="291465">
                <a:tc>
                  <a:txBody>
                    <a:bodyPr/>
                    <a:lstStyle/>
                    <a:p>
                      <a:pPr algn="l" rtl="0" fontAlgn="ctr"/>
                      <a:r>
                        <a:rPr lang="en-US" sz="1100" b="0" i="0" u="none" strike="noStrike">
                          <a:solidFill>
                            <a:srgbClr val="53565A"/>
                          </a:solidFill>
                          <a:effectLst/>
                          <a:latin typeface="+mn-lt"/>
                        </a:rPr>
                        <a:t>Total non-current liabilities </a:t>
                      </a:r>
                    </a:p>
                  </a:txBody>
                  <a:tcPr marL="9525" marR="9525" marT="9525" marB="0" anchor="ctr">
                    <a:lnL>
                      <a:noFill/>
                    </a:lnL>
                    <a:lnR>
                      <a:noFill/>
                    </a:lnR>
                    <a:lnT>
                      <a:noFill/>
                    </a:lnT>
                    <a:lnB>
                      <a:noFill/>
                    </a:lnB>
                  </a:tcPr>
                </a:tc>
                <a:tc>
                  <a:txBody>
                    <a:bodyPr/>
                    <a:lstStyle/>
                    <a:p>
                      <a:pPr algn="ctr" rtl="0" fontAlgn="ctr"/>
                      <a:r>
                        <a:rPr lang="en-US" sz="1100" b="0" i="0" u="none" strike="noStrike">
                          <a:solidFill>
                            <a:srgbClr val="53565A"/>
                          </a:solidFill>
                          <a:effectLst/>
                          <a:latin typeface="+mn-lt"/>
                        </a:rPr>
                        <a:t> 530,322</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a:solidFill>
                            <a:srgbClr val="53565A"/>
                          </a:solidFill>
                          <a:effectLst/>
                          <a:latin typeface="+mn-lt"/>
                        </a:rPr>
                        <a:t>214,106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53565A"/>
                          </a:solidFill>
                          <a:effectLst/>
                          <a:latin typeface="+mn-lt"/>
                        </a:rPr>
                        <a:t>33,775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91465">
                <a:tc>
                  <a:txBody>
                    <a:bodyPr/>
                    <a:lstStyle/>
                    <a:p>
                      <a:pPr algn="l" rtl="0" fontAlgn="ctr"/>
                      <a:r>
                        <a:rPr lang="en-US" sz="1100" b="1" i="0" u="none" strike="noStrike">
                          <a:solidFill>
                            <a:srgbClr val="269DD8"/>
                          </a:solidFill>
                          <a:effectLst/>
                          <a:latin typeface="+mn-lt"/>
                        </a:rPr>
                        <a:t>Total liabilities </a:t>
                      </a:r>
                    </a:p>
                  </a:txBody>
                  <a:tcPr marL="9525" marR="9525" marT="9525" marB="0" anchor="ctr">
                    <a:lnL>
                      <a:noFill/>
                    </a:lnL>
                    <a:lnR>
                      <a:noFill/>
                    </a:lnR>
                    <a:lnT>
                      <a:noFill/>
                    </a:lnT>
                    <a:lnB>
                      <a:noFill/>
                    </a:lnB>
                  </a:tcPr>
                </a:tc>
                <a:tc>
                  <a:txBody>
                    <a:bodyPr/>
                    <a:lstStyle/>
                    <a:p>
                      <a:pPr algn="ctr" rtl="0" fontAlgn="ctr"/>
                      <a:r>
                        <a:rPr lang="en-US" sz="1100" b="1" i="0" u="none" strike="noStrike">
                          <a:solidFill>
                            <a:srgbClr val="269DD8"/>
                          </a:solidFill>
                          <a:effectLst/>
                          <a:latin typeface="+mn-lt"/>
                        </a:rPr>
                        <a:t> 746,935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rgbClr val="269DD8"/>
                          </a:solidFill>
                          <a:effectLst/>
                          <a:latin typeface="+mn-lt"/>
                        </a:rPr>
                        <a:t>529,964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rgbClr val="269DD8"/>
                          </a:solidFill>
                          <a:effectLst/>
                          <a:latin typeface="+mn-lt"/>
                        </a:rPr>
                        <a:t>83,600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5" name="灯片编号占位符 4"/>
          <p:cNvSpPr>
            <a:spLocks noGrp="1"/>
          </p:cNvSpPr>
          <p:nvPr>
            <p:ph type="sldNum" sz="quarter" idx="4"/>
          </p:nvPr>
        </p:nvSpPr>
        <p:spPr>
          <a:xfrm>
            <a:off x="0" y="6629401"/>
            <a:ext cx="300038" cy="14550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75C8BA-6B78-4C03-8697-F97FF6E5FC61}" type="slidenum">
              <a:rPr kumimoji="0" lang="en-US" sz="800" b="0" i="0" u="none" strike="noStrike" kern="1200" cap="none" spc="0" normalizeH="0" baseline="0" noProof="0" smtClean="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rPr>
              <a:t>12</a:t>
            </a:fld>
            <a:endParaRPr kumimoji="0" lang="en-US" sz="800" b="0" i="0" u="none" strike="noStrike" kern="1200" cap="none" spc="0" normalizeH="0" baseline="0" noProof="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endParaRPr>
          </a:p>
        </p:txBody>
      </p:sp>
      <p:sp>
        <p:nvSpPr>
          <p:cNvPr id="8" name="TextBox 13"/>
          <p:cNvSpPr txBox="1"/>
          <p:nvPr/>
        </p:nvSpPr>
        <p:spPr bwMode="gray">
          <a:xfrm>
            <a:off x="193675" y="6397946"/>
            <a:ext cx="8385609" cy="107315"/>
          </a:xfrm>
          <a:prstGeom prst="rect">
            <a:avLst/>
          </a:prstGeom>
          <a:noFill/>
        </p:spPr>
        <p:txBody>
          <a:bodyPr wrap="square" lIns="0" tIns="0" rIns="0" bIns="0" rtlCol="0">
            <a:spAutoFit/>
          </a:bodyPr>
          <a:lstStyle/>
          <a:p>
            <a:pPr marL="0" marR="0" indent="0" algn="l" defTabSz="914400" eaLnBrk="1" latinLnBrk="0" hangingPunct="1">
              <a:lnSpc>
                <a:spcPct val="100000"/>
              </a:lnSpc>
              <a:buClrTx/>
              <a:buSzTx/>
              <a:buFontTx/>
              <a:buNone/>
              <a:defRPr/>
            </a:pPr>
            <a:r>
              <a:rPr kumimoji="0" lang="en-US" altLang="ja-JP" sz="700" b="0" i="0" kern="0" cap="none" spc="0" normalizeH="0" baseline="0" noProof="0">
                <a:solidFill>
                  <a:srgbClr val="53565A"/>
                </a:solidFill>
                <a:latin typeface="Arial" panose="020B0604020202020204"/>
                <a:ea typeface="MS PGothic" pitchFamily="34" charset="-128"/>
                <a:cs typeface="+mn-cs"/>
              </a:rPr>
              <a:t>Note: USD / RMB = 6.3393. </a:t>
            </a:r>
            <a:r>
              <a:rPr kumimoji="0" lang="en-US" altLang="zh-CN" sz="700" b="0" i="0" kern="0" cap="none" spc="0" normalizeH="0" baseline="0" noProof="0">
                <a:solidFill>
                  <a:srgbClr val="53565A"/>
                </a:solidFill>
                <a:latin typeface="Arial" panose="020B0604020202020204"/>
                <a:ea typeface="MS PGothic" pitchFamily="34" charset="-128"/>
                <a:cs typeface="+mn-cs"/>
              </a:rPr>
              <a:t>T</a:t>
            </a:r>
            <a:r>
              <a:rPr kumimoji="0" lang="en-US" altLang="ja-JP" sz="700" b="0" i="0" kern="0" cap="none" spc="0" normalizeH="0" baseline="0" noProof="0">
                <a:solidFill>
                  <a:srgbClr val="53565A"/>
                </a:solidFill>
                <a:latin typeface="Arial" panose="020B0604020202020204"/>
                <a:ea typeface="MS PGothic" pitchFamily="34" charset="-128"/>
                <a:cs typeface="+mn-cs"/>
              </a:rPr>
              <a:t>he noon buying rate in effect on </a:t>
            </a:r>
            <a:r>
              <a:rPr kumimoji="0" lang="en-US" sz="700" b="0" i="0" kern="0" cap="none" spc="0" normalizeH="0" baseline="0" noProof="0">
                <a:solidFill>
                  <a:srgbClr val="53565A"/>
                </a:solidFill>
                <a:latin typeface="Arial" panose="020B0604020202020204"/>
                <a:ea typeface="MS PGothic" pitchFamily="34" charset="-128"/>
                <a:cs typeface="+mn-cs"/>
              </a:rPr>
              <a:t>on March 31, 2022</a:t>
            </a:r>
            <a:r>
              <a:rPr kumimoji="0" lang="en-US" altLang="ja-JP" sz="700" b="0" i="0" kern="0" cap="none" spc="0" normalizeH="0" baseline="0" noProof="0">
                <a:solidFill>
                  <a:srgbClr val="53565A"/>
                </a:solidFill>
                <a:latin typeface="Arial" panose="020B0604020202020204"/>
                <a:ea typeface="MS PGothic" pitchFamily="34" charset="-128"/>
                <a:cs typeface="+mn-cs"/>
              </a:rPr>
              <a:t> in the H.10 statistical release of the Federal Reserve Board.  </a:t>
            </a:r>
            <a:endParaRPr kumimoji="0" lang="en-US" altLang="ja-JP" sz="700" b="0" i="0" kern="0" cap="none" spc="0" normalizeH="0" baseline="0" noProof="0">
              <a:solidFill>
                <a:srgbClr val="53565A"/>
              </a:solidFill>
              <a:highlight>
                <a:srgbClr val="FFFF00"/>
              </a:highlight>
              <a:latin typeface="Arial" panose="020B0604020202020204"/>
              <a:ea typeface="MS PGothic" pitchFamily="34" charset="-128"/>
              <a:cs typeface="+mn-cs"/>
            </a:endParaRPr>
          </a:p>
        </p:txBody>
      </p:sp>
    </p:spTree>
    <p:custDataLst>
      <p:tags r:id="rId1"/>
    </p:custDataLst>
    <p:extLst>
      <p:ext uri="{BB962C8B-B14F-4D97-AF65-F5344CB8AC3E}">
        <p14:creationId xmlns:p14="http://schemas.microsoft.com/office/powerpoint/2010/main" val="369572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325"/>
            <a:ext cx="9598025" cy="369332"/>
          </a:xfrm>
        </p:spPr>
        <p:txBody>
          <a:bodyPr/>
          <a:lstStyle/>
          <a:p>
            <a:r>
              <a:rPr lang="en-US"/>
              <a:t>Reconciliation of GAAP and Non-GAAP Results</a:t>
            </a:r>
          </a:p>
        </p:txBody>
      </p:sp>
      <p:sp>
        <p:nvSpPr>
          <p:cNvPr id="13" name="TextBox 12"/>
          <p:cNvSpPr txBox="1"/>
          <p:nvPr/>
        </p:nvSpPr>
        <p:spPr bwMode="gray">
          <a:xfrm>
            <a:off x="152399" y="631406"/>
            <a:ext cx="12517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Thousand)</a:t>
            </a:r>
          </a:p>
        </p:txBody>
      </p:sp>
      <p:graphicFrame>
        <p:nvGraphicFramePr>
          <p:cNvPr id="3" name="Table 2"/>
          <p:cNvGraphicFramePr>
            <a:graphicFrameLocks noGrp="1"/>
          </p:cNvGraphicFramePr>
          <p:nvPr>
            <p:custDataLst>
              <p:tags r:id="rId2"/>
            </p:custDataLst>
          </p:nvPr>
        </p:nvGraphicFramePr>
        <p:xfrm>
          <a:off x="152397" y="742964"/>
          <a:ext cx="9598026" cy="2341217"/>
        </p:xfrm>
        <a:graphic>
          <a:graphicData uri="http://schemas.openxmlformats.org/drawingml/2006/table">
            <a:tbl>
              <a:tblPr/>
              <a:tblGrid>
                <a:gridCol w="5190490">
                  <a:extLst>
                    <a:ext uri="{9D8B030D-6E8A-4147-A177-3AD203B41FA5}">
                      <a16:colId xmlns:a16="http://schemas.microsoft.com/office/drawing/2014/main" val="20000"/>
                    </a:ext>
                  </a:extLst>
                </a:gridCol>
                <a:gridCol w="273810">
                  <a:extLst>
                    <a:ext uri="{9D8B030D-6E8A-4147-A177-3AD203B41FA5}">
                      <a16:colId xmlns:a16="http://schemas.microsoft.com/office/drawing/2014/main" val="20001"/>
                    </a:ext>
                  </a:extLst>
                </a:gridCol>
                <a:gridCol w="2054413">
                  <a:extLst>
                    <a:ext uri="{9D8B030D-6E8A-4147-A177-3AD203B41FA5}">
                      <a16:colId xmlns:a16="http://schemas.microsoft.com/office/drawing/2014/main" val="20002"/>
                    </a:ext>
                  </a:extLst>
                </a:gridCol>
                <a:gridCol w="374015">
                  <a:extLst>
                    <a:ext uri="{9D8B030D-6E8A-4147-A177-3AD203B41FA5}">
                      <a16:colId xmlns:a16="http://schemas.microsoft.com/office/drawing/2014/main" val="20003"/>
                    </a:ext>
                  </a:extLst>
                </a:gridCol>
                <a:gridCol w="1705298">
                  <a:extLst>
                    <a:ext uri="{9D8B030D-6E8A-4147-A177-3AD203B41FA5}">
                      <a16:colId xmlns:a16="http://schemas.microsoft.com/office/drawing/2014/main" val="20004"/>
                    </a:ext>
                  </a:extLst>
                </a:gridCol>
              </a:tblGrid>
              <a:tr h="271735">
                <a:tc rowSpan="2">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300" b="1" i="0" u="none" strike="noStrike">
                          <a:solidFill>
                            <a:srgbClr val="00BDF2"/>
                          </a:solidFill>
                          <a:effectLst/>
                          <a:latin typeface="+mn-lt"/>
                        </a:rPr>
                        <a:t>Three Months Ended March 31</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zh-HK"/>
                    </a:p>
                  </a:txBody>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tcPr>
                </a:tc>
                <a:extLst>
                  <a:ext uri="{0D108BD9-81ED-4DB2-BD59-A6C34878D82A}">
                    <a16:rowId xmlns:a16="http://schemas.microsoft.com/office/drawing/2014/main" val="10000"/>
                  </a:ext>
                </a:extLst>
              </a:tr>
              <a:tr h="214194">
                <a:tc vMerge="1">
                  <a:txBody>
                    <a:bodyPr/>
                    <a:lstStyle/>
                    <a:p>
                      <a:endParaRPr lang="zh-HK"/>
                    </a:p>
                  </a:txBody>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gridSpan="3" vMerge="1">
                  <a:txBody>
                    <a:bodyPr/>
                    <a:lstStyle/>
                    <a:p>
                      <a:endParaRPr lang="zh-HK"/>
                    </a:p>
                  </a:txBody>
                  <a:tcPr/>
                </a:tc>
                <a:tc hMerge="1" vMerge="1">
                  <a:txBody>
                    <a:bodyPr/>
                    <a:lstStyle/>
                    <a:p>
                      <a:endParaRPr lang="zh-HK"/>
                    </a:p>
                  </a:txBody>
                  <a:tcPr/>
                </a:tc>
                <a:tc hMerge="1" vMerge="1">
                  <a:txBody>
                    <a:bodyPr/>
                    <a:lstStyle/>
                    <a:p>
                      <a:endParaRPr lang="zh-HK"/>
                    </a:p>
                  </a:txBody>
                  <a:tcPr/>
                </a:tc>
                <a:extLst>
                  <a:ext uri="{0D108BD9-81ED-4DB2-BD59-A6C34878D82A}">
                    <a16:rowId xmlns:a16="http://schemas.microsoft.com/office/drawing/2014/main" val="10001"/>
                  </a:ext>
                </a:extLst>
              </a:tr>
              <a:tr h="268494">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a:solidFill>
                            <a:srgbClr val="00BDF2"/>
                          </a:solidFill>
                          <a:effectLst/>
                          <a:sym typeface="+mn-ea"/>
                        </a:rPr>
                        <a:t>2021</a:t>
                      </a:r>
                      <a:endParaRPr lang="en-US" sz="1100" b="1" i="0" u="none" strike="noStrike" kern="1200">
                        <a:solidFill>
                          <a:srgbClr val="00BDF2"/>
                        </a:solidFill>
                        <a:effectLst/>
                        <a:latin typeface="+mn-lt"/>
                        <a:ea typeface="+mn-ea"/>
                        <a:cs typeface="+mn-cs"/>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a:solidFill>
                            <a:srgbClr val="00BDF2"/>
                          </a:solidFill>
                          <a:effectLst/>
                          <a:sym typeface="+mn-ea"/>
                        </a:rPr>
                        <a:t>2022</a:t>
                      </a:r>
                      <a:endParaRPr lang="en-US" sz="1100" b="1" i="0" u="none" strike="noStrike">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494">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a:solidFill>
                            <a:srgbClr val="00BDF2"/>
                          </a:solidFill>
                          <a:effectLst/>
                          <a:latin typeface="+mn-lt"/>
                          <a:ea typeface="+mn-ea"/>
                          <a:cs typeface="+mn-cs"/>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endParaRPr lang="en-US" sz="1100" b="1" i="0" u="none" strike="noStrike">
                        <a:solidFill>
                          <a:srgbClr val="00BDF2"/>
                        </a:solidFill>
                        <a:effectLst/>
                        <a:latin typeface="+mn-lt"/>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a:solidFill>
                            <a:srgbClr val="00BDF2"/>
                          </a:solidFill>
                          <a:effectLst/>
                          <a:latin typeface="+mn-lt"/>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10003"/>
                  </a:ext>
                </a:extLst>
              </a:tr>
              <a:tr h="199390">
                <a:tc>
                  <a:txBody>
                    <a:bodyPr/>
                    <a:lstStyle/>
                    <a:p>
                      <a:pPr algn="l" rtl="0" fontAlgn="ctr"/>
                      <a:endParaRPr lang="en-US" sz="1100" b="1" i="0" u="none" strike="noStrike">
                        <a:solidFill>
                          <a:srgbClr val="269DD8"/>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l" fontAlgn="b"/>
                      <a:endParaRPr lang="en-US" sz="1100" b="0" i="0" u="none" strike="noStrike">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10004"/>
                  </a:ext>
                </a:extLst>
              </a:tr>
              <a:tr h="223520">
                <a:tc>
                  <a:txBody>
                    <a:bodyPr/>
                    <a:lstStyle/>
                    <a:p>
                      <a:pPr algn="l" rtl="0" fontAlgn="ctr"/>
                      <a:r>
                        <a:rPr lang="en-US" sz="1100" b="0" i="0" u="none" strike="noStrike">
                          <a:solidFill>
                            <a:srgbClr val="53565A"/>
                          </a:solidFill>
                          <a:effectLst/>
                          <a:latin typeface="+mn-lt"/>
                        </a:rPr>
                        <a:t>Net loss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marL="0" algn="ctr" defTabSz="914400" rtl="0" eaLnBrk="1" fontAlgn="ctr" latinLnBrk="0" hangingPunct="1">
                        <a:spcBef>
                          <a:spcPts val="500"/>
                        </a:spcBef>
                        <a:spcAft>
                          <a:spcPts val="500"/>
                        </a:spcAft>
                        <a:buClrTx/>
                        <a:buSzTx/>
                        <a:buFontTx/>
                        <a:buNone/>
                        <a:tabLst>
                          <a:tab pos="536575" algn="dec"/>
                        </a:tabLst>
                      </a:pPr>
                      <a:r>
                        <a:rPr lang="en-US" sz="1100" b="0" kern="1200">
                          <a:solidFill>
                            <a:srgbClr val="53565A"/>
                          </a:solidFill>
                          <a:effectLst/>
                          <a:latin typeface="+mn-lt"/>
                          <a:ea typeface="+mn-ea"/>
                          <a:cs typeface="+mn-cs"/>
                        </a:rPr>
                        <a:t>(41,532)</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marL="0" algn="ctr" defTabSz="914400" rtl="0" eaLnBrk="1" fontAlgn="ctr" latinLnBrk="0" hangingPunct="1">
                        <a:spcBef>
                          <a:spcPts val="500"/>
                        </a:spcBef>
                        <a:spcAft>
                          <a:spcPts val="500"/>
                        </a:spcAft>
                        <a:buClrTx/>
                        <a:buSzTx/>
                        <a:buFontTx/>
                        <a:buNone/>
                        <a:tabLst>
                          <a:tab pos="536575" algn="dec"/>
                        </a:tabLst>
                      </a:pPr>
                      <a:r>
                        <a:rPr lang="en-US" sz="1100" b="0" kern="1200" dirty="0">
                          <a:solidFill>
                            <a:srgbClr val="53565A"/>
                          </a:solidFill>
                          <a:effectLst/>
                          <a:latin typeface="+mn-lt"/>
                          <a:ea typeface="+mn-ea"/>
                          <a:cs typeface="+mn-cs"/>
                        </a:rPr>
                        <a:t>(22,163)</a:t>
                      </a:r>
                      <a:endParaRPr lang="zh-TW" altLang="en-US" sz="1100" b="0" kern="1200" dirty="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5"/>
                  </a:ext>
                </a:extLst>
              </a:tr>
              <a:tr h="223745">
                <a:tc>
                  <a:txBody>
                    <a:bodyPr/>
                    <a:lstStyle/>
                    <a:p>
                      <a:pPr algn="l" rtl="0" fontAlgn="ctr"/>
                      <a:r>
                        <a:rPr lang="en-US" sz="1100" b="0" i="0" u="none" strike="noStrike">
                          <a:solidFill>
                            <a:srgbClr val="53565A"/>
                          </a:solidFill>
                          <a:effectLst/>
                          <a:latin typeface="+mn-lt"/>
                        </a:rPr>
                        <a:t>Fair value change of derivative liabilities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marL="0" algn="ctr" defTabSz="914400" rtl="0" eaLnBrk="1" fontAlgn="ctr" latinLnBrk="0" hangingPunct="1">
                        <a:spcBef>
                          <a:spcPts val="500"/>
                        </a:spcBef>
                        <a:spcAft>
                          <a:spcPts val="500"/>
                        </a:spcAft>
                        <a:buClrTx/>
                        <a:buSzTx/>
                        <a:buFontTx/>
                        <a:buNone/>
                        <a:tabLst>
                          <a:tab pos="527050" algn="dec"/>
                        </a:tabLst>
                      </a:pPr>
                      <a:r>
                        <a:rPr lang="en-US" sz="1100" b="0" kern="1200">
                          <a:solidFill>
                            <a:srgbClr val="53565A"/>
                          </a:solidFill>
                          <a:effectLst/>
                          <a:latin typeface="+mn-lt"/>
                          <a:ea typeface="+mn-ea"/>
                          <a:cs typeface="+mn-cs"/>
                        </a:rPr>
                        <a:t>(960)</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rtl="0" fontAlgn="ctr"/>
                      <a:endParaRPr lang="en-US" sz="1100" b="0" i="0" u="none" strike="noStrike">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marL="0" algn="ctr" defTabSz="914400" rtl="0" eaLnBrk="1" fontAlgn="ctr" latinLnBrk="0" hangingPunct="1">
                        <a:spcBef>
                          <a:spcPts val="500"/>
                        </a:spcBef>
                        <a:spcAft>
                          <a:spcPts val="500"/>
                        </a:spcAft>
                        <a:buClrTx/>
                        <a:buSzTx/>
                        <a:buFontTx/>
                        <a:buNone/>
                        <a:tabLst>
                          <a:tab pos="536575" algn="dec"/>
                        </a:tabLst>
                      </a:pPr>
                      <a:r>
                        <a:rPr lang="en-US" sz="1100" b="0" kern="1200">
                          <a:solidFill>
                            <a:srgbClr val="53565A"/>
                          </a:solidFill>
                          <a:effectLst/>
                          <a:latin typeface="+mn-lt"/>
                          <a:ea typeface="+mn-ea"/>
                          <a:cs typeface="+mn-cs"/>
                        </a:rPr>
                        <a:t>(1,493)</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6"/>
                  </a:ext>
                </a:extLst>
              </a:tr>
              <a:tr h="22415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100" b="0" i="0" u="none" strike="noStrike">
                          <a:solidFill>
                            <a:srgbClr val="53565A"/>
                          </a:solidFill>
                          <a:effectLst/>
                          <a:latin typeface="+mn-lt"/>
                        </a:rPr>
                        <a:t>  Share-based compensation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4676" marR="4676" marT="4676" marB="0" anchor="ctr">
                    <a:lnL>
                      <a:noFill/>
                    </a:lnL>
                    <a:lnR>
                      <a:noFill/>
                    </a:lnR>
                    <a:lnT>
                      <a:noFill/>
                    </a:lnT>
                    <a:lnB>
                      <a:noFill/>
                    </a:lnB>
                  </a:tcPr>
                </a:tc>
                <a:tc>
                  <a:txBody>
                    <a:bodyPr/>
                    <a:lstStyle/>
                    <a:p>
                      <a:pPr marL="0" marR="38100" algn="ctr" defTabSz="914400" rtl="0" eaLnBrk="1" fontAlgn="ctr" latinLnBrk="0" hangingPunct="1">
                        <a:spcBef>
                          <a:spcPts val="500"/>
                        </a:spcBef>
                        <a:spcAft>
                          <a:spcPts val="500"/>
                        </a:spcAft>
                        <a:buClrTx/>
                        <a:buSzTx/>
                        <a:buFontTx/>
                        <a:buNone/>
                        <a:tabLst>
                          <a:tab pos="536575" algn="dec"/>
                        </a:tabLst>
                      </a:pPr>
                      <a:r>
                        <a:rPr lang="en-US" sz="1100" b="0" kern="1200">
                          <a:solidFill>
                            <a:srgbClr val="53565A"/>
                          </a:solidFill>
                          <a:effectLst/>
                          <a:latin typeface="+mn-lt"/>
                          <a:ea typeface="+mn-ea"/>
                          <a:cs typeface="+mn-cs"/>
                        </a:rPr>
                        <a:t>3,600</a:t>
                      </a:r>
                      <a:endParaRPr lang="zh-TW" altLang="en-US" sz="1100" b="0" kern="1200">
                        <a:solidFill>
                          <a:srgbClr val="53565A"/>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US" sz="1100" b="0" i="0" u="none" strike="noStrike">
                        <a:solidFill>
                          <a:srgbClr val="53565A"/>
                        </a:solidFill>
                        <a:effectLst/>
                        <a:latin typeface="+mn-lt"/>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500"/>
                        </a:spcBef>
                        <a:spcAft>
                          <a:spcPts val="500"/>
                        </a:spcAft>
                        <a:buClrTx/>
                        <a:buSzTx/>
                        <a:buFontTx/>
                        <a:buNone/>
                        <a:tabLst>
                          <a:tab pos="536575" algn="dec"/>
                        </a:tabLst>
                      </a:pPr>
                      <a:r>
                        <a:rPr lang="en-US" sz="1100" b="0" kern="1200">
                          <a:solidFill>
                            <a:srgbClr val="53565A"/>
                          </a:solidFill>
                          <a:effectLst/>
                          <a:latin typeface="+mn-lt"/>
                          <a:ea typeface="+mn-ea"/>
                          <a:cs typeface="+mn-cs"/>
                        </a:rPr>
                        <a:t>194</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3745">
                <a:tc>
                  <a:txBody>
                    <a:bodyPr/>
                    <a:lstStyle/>
                    <a:p>
                      <a:pPr algn="l" rtl="0" fontAlgn="ctr"/>
                      <a:r>
                        <a:rPr lang="en-US" sz="1100" b="1" i="0" u="none" strike="noStrike">
                          <a:solidFill>
                            <a:srgbClr val="269DD8"/>
                          </a:solidFill>
                          <a:effectLst/>
                          <a:latin typeface="+mn-lt"/>
                        </a:rPr>
                        <a:t>  Adjusted Net loss </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a:spcBef>
                          <a:spcPts val="500"/>
                        </a:spcBef>
                        <a:spcAft>
                          <a:spcPts val="500"/>
                        </a:spcAft>
                        <a:tabLst>
                          <a:tab pos="527050" algn="dec"/>
                        </a:tabLst>
                      </a:pPr>
                      <a:r>
                        <a:rPr lang="en-US" sz="1100" b="1" i="0" u="none" strike="noStrike" kern="1200">
                          <a:solidFill>
                            <a:srgbClr val="269DD8"/>
                          </a:solidFill>
                          <a:effectLst/>
                          <a:latin typeface="+mn-lt"/>
                          <a:ea typeface="+mn-ea"/>
                          <a:cs typeface="+mn-cs"/>
                        </a:rPr>
                        <a:t>(38,892)</a:t>
                      </a:r>
                      <a:endParaRPr lang="zh-TW" altLang="en-US" sz="1100" b="1" i="0" u="none" strike="noStrike" kern="120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tabLst>
                          <a:tab pos="508000" algn="r"/>
                          <a:tab pos="533400" algn="dec"/>
                        </a:tabLst>
                      </a:pPr>
                      <a:r>
                        <a:rPr lang="en-US" sz="1100" b="1" i="0" u="none" strike="noStrike" kern="1200">
                          <a:solidFill>
                            <a:srgbClr val="269DD8"/>
                          </a:solidFill>
                          <a:effectLst/>
                          <a:latin typeface="+mn-lt"/>
                          <a:ea typeface="+mn-ea"/>
                          <a:cs typeface="+mn-cs"/>
                        </a:rPr>
                        <a:t> </a:t>
                      </a:r>
                      <a:endParaRPr lang="zh-TW" altLang="en-US" sz="1100" b="1" i="0" u="none" strike="noStrike" kern="120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tabLst>
                          <a:tab pos="527050" algn="dec"/>
                        </a:tabLst>
                      </a:pPr>
                      <a:r>
                        <a:rPr lang="en-US" sz="1100" b="1" i="0" u="none" strike="noStrike" kern="1200" dirty="0">
                          <a:solidFill>
                            <a:srgbClr val="269DD8"/>
                          </a:solidFill>
                          <a:effectLst/>
                          <a:latin typeface="+mn-lt"/>
                          <a:ea typeface="+mn-ea"/>
                          <a:cs typeface="+mn-cs"/>
                        </a:rPr>
                        <a:t>(23,462)</a:t>
                      </a:r>
                      <a:endParaRPr lang="zh-TW" altLang="en-US" sz="1100" b="1" i="0" u="none" strike="noStrike" kern="1200" dirty="0">
                        <a:solidFill>
                          <a:srgbClr val="269DD8"/>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3745">
                <a:tc>
                  <a:txBody>
                    <a:bodyPr/>
                    <a:lstStyle/>
                    <a:p>
                      <a:pPr algn="l" rtl="0" fontAlgn="ctr"/>
                      <a:r>
                        <a:rPr lang="en-US" sz="1100" b="1" i="0" u="none" strike="noStrike">
                          <a:solidFill>
                            <a:srgbClr val="269DD8"/>
                          </a:solidFill>
                          <a:effectLst/>
                          <a:latin typeface="+mn-lt"/>
                        </a:rPr>
                        <a:t>  Adjusted Net Loss Margin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a:spcBef>
                          <a:spcPts val="500"/>
                        </a:spcBef>
                        <a:spcAft>
                          <a:spcPts val="500"/>
                        </a:spcAft>
                        <a:tabLst>
                          <a:tab pos="358140" algn="dec"/>
                        </a:tabLst>
                      </a:pPr>
                      <a:r>
                        <a:rPr lang="en-US" sz="1100" b="1" i="0" u="none" strike="noStrike" kern="1200">
                          <a:solidFill>
                            <a:srgbClr val="269DD8"/>
                          </a:solidFill>
                          <a:effectLst/>
                          <a:latin typeface="+mn-lt"/>
                          <a:ea typeface="+mn-ea"/>
                          <a:cs typeface="+mn-cs"/>
                        </a:rPr>
                        <a:t>(16.9%)</a:t>
                      </a:r>
                      <a:endParaRPr lang="zh-TW" altLang="en-US" sz="1100" b="1" i="0" u="none" strike="noStrike" kern="120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425450" algn="ctr">
                        <a:spcBef>
                          <a:spcPts val="500"/>
                        </a:spcBef>
                        <a:spcAft>
                          <a:spcPts val="500"/>
                        </a:spcAft>
                        <a:tabLst>
                          <a:tab pos="508000" algn="r"/>
                          <a:tab pos="533400" algn="dec"/>
                        </a:tabLst>
                      </a:pPr>
                      <a:r>
                        <a:rPr lang="en-US" sz="1100" b="1" i="0" u="none" strike="noStrike" kern="1200">
                          <a:solidFill>
                            <a:srgbClr val="269DD8"/>
                          </a:solidFill>
                          <a:effectLst/>
                          <a:latin typeface="+mn-lt"/>
                          <a:ea typeface="+mn-ea"/>
                          <a:cs typeface="+mn-cs"/>
                        </a:rPr>
                        <a:t> </a:t>
                      </a:r>
                      <a:endParaRPr lang="zh-TW" altLang="en-US" sz="1100" b="1" i="0" u="none" strike="noStrike" kern="1200">
                        <a:solidFill>
                          <a:srgbClr val="269DD8"/>
                        </a:solidFill>
                        <a:effectLst/>
                        <a:latin typeface="+mn-lt"/>
                        <a:ea typeface="+mn-ea"/>
                        <a:cs typeface="+mn-cs"/>
                      </a:endParaRPr>
                    </a:p>
                  </a:txBody>
                  <a:tcPr marL="0" marR="0" marT="0"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tabLst>
                          <a:tab pos="536575" algn="dec"/>
                        </a:tabLst>
                      </a:pPr>
                      <a:r>
                        <a:rPr lang="en-US" sz="1100" b="1" i="0" u="none" strike="noStrike" kern="1200" dirty="0">
                          <a:solidFill>
                            <a:srgbClr val="269DD8"/>
                          </a:solidFill>
                          <a:effectLst/>
                          <a:latin typeface="+mn-lt"/>
                          <a:ea typeface="+mn-ea"/>
                          <a:cs typeface="+mn-cs"/>
                        </a:rPr>
                        <a:t>(9.4%)</a:t>
                      </a:r>
                      <a:endParaRPr lang="zh-TW" altLang="en-US" sz="1100" b="1" i="0" u="none" strike="noStrike" kern="1200" dirty="0">
                        <a:solidFill>
                          <a:srgbClr val="269DD8"/>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9" name="Table 8"/>
          <p:cNvGraphicFramePr>
            <a:graphicFrameLocks noGrp="1"/>
          </p:cNvGraphicFramePr>
          <p:nvPr>
            <p:custDataLst>
              <p:tags r:id="rId3"/>
            </p:custDataLst>
          </p:nvPr>
        </p:nvGraphicFramePr>
        <p:xfrm>
          <a:off x="152399" y="3412105"/>
          <a:ext cx="9598024" cy="2645243"/>
        </p:xfrm>
        <a:graphic>
          <a:graphicData uri="http://schemas.openxmlformats.org/drawingml/2006/table">
            <a:tbl>
              <a:tblPr/>
              <a:tblGrid>
                <a:gridCol w="5190375">
                  <a:extLst>
                    <a:ext uri="{9D8B030D-6E8A-4147-A177-3AD203B41FA5}">
                      <a16:colId xmlns:a16="http://schemas.microsoft.com/office/drawing/2014/main" val="20000"/>
                    </a:ext>
                  </a:extLst>
                </a:gridCol>
                <a:gridCol w="273922">
                  <a:extLst>
                    <a:ext uri="{9D8B030D-6E8A-4147-A177-3AD203B41FA5}">
                      <a16:colId xmlns:a16="http://schemas.microsoft.com/office/drawing/2014/main" val="20001"/>
                    </a:ext>
                  </a:extLst>
                </a:gridCol>
                <a:gridCol w="2054414">
                  <a:extLst>
                    <a:ext uri="{9D8B030D-6E8A-4147-A177-3AD203B41FA5}">
                      <a16:colId xmlns:a16="http://schemas.microsoft.com/office/drawing/2014/main" val="20002"/>
                    </a:ext>
                  </a:extLst>
                </a:gridCol>
                <a:gridCol w="373530">
                  <a:extLst>
                    <a:ext uri="{9D8B030D-6E8A-4147-A177-3AD203B41FA5}">
                      <a16:colId xmlns:a16="http://schemas.microsoft.com/office/drawing/2014/main" val="20003"/>
                    </a:ext>
                  </a:extLst>
                </a:gridCol>
                <a:gridCol w="1705783">
                  <a:extLst>
                    <a:ext uri="{9D8B030D-6E8A-4147-A177-3AD203B41FA5}">
                      <a16:colId xmlns:a16="http://schemas.microsoft.com/office/drawing/2014/main" val="20004"/>
                    </a:ext>
                  </a:extLst>
                </a:gridCol>
              </a:tblGrid>
              <a:tr h="248008">
                <a:tc rowSpan="2">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HK" sz="1300" b="1" i="0" u="none" strike="noStrike">
                          <a:solidFill>
                            <a:srgbClr val="00BDF2"/>
                          </a:solidFill>
                          <a:effectLst/>
                          <a:latin typeface="+mn-lt"/>
                        </a:rPr>
                        <a:t>Three Months Ended March 31</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zh-HK"/>
                    </a:p>
                  </a:txBody>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tcPr>
                </a:tc>
                <a:extLst>
                  <a:ext uri="{0D108BD9-81ED-4DB2-BD59-A6C34878D82A}">
                    <a16:rowId xmlns:a16="http://schemas.microsoft.com/office/drawing/2014/main" val="10000"/>
                  </a:ext>
                </a:extLst>
              </a:tr>
              <a:tr h="202823">
                <a:tc vMerge="1">
                  <a:txBody>
                    <a:bodyPr/>
                    <a:lstStyle/>
                    <a:p>
                      <a:endParaRPr lang="zh-HK"/>
                    </a:p>
                  </a:txBody>
                  <a:tcPr/>
                </a:tc>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gridSpan="3" vMerge="1">
                  <a:txBody>
                    <a:bodyPr/>
                    <a:lstStyle/>
                    <a:p>
                      <a:endParaRPr lang="zh-HK"/>
                    </a:p>
                  </a:txBody>
                  <a:tcPr/>
                </a:tc>
                <a:tc hMerge="1" vMerge="1">
                  <a:txBody>
                    <a:bodyPr/>
                    <a:lstStyle/>
                    <a:p>
                      <a:endParaRPr lang="zh-HK"/>
                    </a:p>
                  </a:txBody>
                  <a:tcPr/>
                </a:tc>
                <a:tc hMerge="1" vMerge="1">
                  <a:txBody>
                    <a:bodyPr/>
                    <a:lstStyle/>
                    <a:p>
                      <a:endParaRPr lang="zh-HK"/>
                    </a:p>
                  </a:txBody>
                  <a:tcPr/>
                </a:tc>
                <a:extLst>
                  <a:ext uri="{0D108BD9-81ED-4DB2-BD59-A6C34878D82A}">
                    <a16:rowId xmlns:a16="http://schemas.microsoft.com/office/drawing/2014/main" val="10001"/>
                  </a:ext>
                </a:extLst>
              </a:tr>
              <a:tr h="254241">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a:solidFill>
                            <a:srgbClr val="00BDF2"/>
                          </a:solidFill>
                          <a:effectLst/>
                          <a:latin typeface="Arial" panose="020B0604020202020204" pitchFamily="34" charset="0"/>
                          <a:ea typeface="+mn-ea"/>
                          <a:cs typeface="Arial" panose="020B0604020202020204" pitchFamily="34" charset="0"/>
                        </a:rPr>
                        <a:t>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a:solidFill>
                            <a:srgbClr val="00BDF2"/>
                          </a:solidFill>
                          <a:effectLst/>
                          <a:latin typeface="Arial" panose="020B0604020202020204" pitchFamily="34" charset="0"/>
                          <a:cs typeface="Arial" panose="020B0604020202020204" pitchFamily="34" charset="0"/>
                        </a:rPr>
                        <a:t>2022</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4241">
                <a:tc>
                  <a:txBody>
                    <a:bodyPr/>
                    <a:lstStyle/>
                    <a:p>
                      <a:pPr algn="l"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a:solidFill>
                            <a:srgbClr val="00BDF2"/>
                          </a:solidFill>
                          <a:effectLst/>
                          <a:latin typeface="Arial" panose="020B0604020202020204" pitchFamily="34" charset="0"/>
                          <a:ea typeface="+mn-ea"/>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endParaRPr lang="en-US" sz="1100" b="1" i="0" u="none" strike="noStrike">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a:solidFill>
                            <a:srgbClr val="00BDF2"/>
                          </a:solidFill>
                          <a:effectLst/>
                          <a:latin typeface="Arial" panose="020B0604020202020204" pitchFamily="34" charset="0"/>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10003"/>
                  </a:ext>
                </a:extLst>
              </a:tr>
              <a:tr h="202823">
                <a:tc>
                  <a:txBody>
                    <a:bodyPr/>
                    <a:lstStyle/>
                    <a:p>
                      <a:pPr algn="l" rtl="0" fontAlgn="ctr"/>
                      <a:endParaRPr lang="en-US" sz="1100" b="1" i="0" u="none" strike="noStrike">
                        <a:solidFill>
                          <a:srgbClr val="269DD8"/>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10004"/>
                  </a:ext>
                </a:extLst>
              </a:tr>
              <a:tr h="212090">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Net loss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a:spcBef>
                          <a:spcPts val="500"/>
                        </a:spcBef>
                        <a:spcAft>
                          <a:spcPts val="500"/>
                        </a:spcAft>
                        <a:tabLst>
                          <a:tab pos="52832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(41,532)</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a:spcBef>
                          <a:spcPts val="500"/>
                        </a:spcBef>
                        <a:spcAft>
                          <a:spcPts val="500"/>
                        </a:spcAft>
                        <a:tabLst>
                          <a:tab pos="508000" algn="r"/>
                          <a:tab pos="53340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 </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a:spcBef>
                          <a:spcPts val="500"/>
                        </a:spcBef>
                        <a:spcAft>
                          <a:spcPts val="500"/>
                        </a:spcAft>
                        <a:tabLst>
                          <a:tab pos="528320" algn="dec"/>
                        </a:tabLst>
                      </a:pPr>
                      <a:r>
                        <a:rPr lang="en-US" sz="1100" b="0" i="0" u="none" strike="noStrike" kern="1200" dirty="0">
                          <a:solidFill>
                            <a:srgbClr val="53565A"/>
                          </a:solidFill>
                          <a:effectLst/>
                          <a:latin typeface="Arial" panose="020B0604020202020204" pitchFamily="34" charset="0"/>
                          <a:ea typeface="+mn-ea"/>
                          <a:cs typeface="Arial" panose="020B0604020202020204" pitchFamily="34" charset="0"/>
                        </a:rPr>
                        <a:t>(22,163)</a:t>
                      </a:r>
                      <a:endParaRPr lang="zh-TW" altLang="en-US" sz="1100" b="0" i="0" u="none" strike="noStrike" kern="1200" dirty="0">
                        <a:solidFill>
                          <a:srgbClr val="53565A"/>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5"/>
                  </a:ext>
                </a:extLst>
              </a:tr>
              <a:tr h="211868">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Income tax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a:spcBef>
                          <a:spcPts val="500"/>
                        </a:spcBef>
                        <a:spcAft>
                          <a:spcPts val="500"/>
                        </a:spcAft>
                        <a:tabLst>
                          <a:tab pos="52705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(459)</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a:spcBef>
                          <a:spcPts val="500"/>
                        </a:spcBef>
                        <a:spcAft>
                          <a:spcPts val="500"/>
                        </a:spcAft>
                        <a:tabLst>
                          <a:tab pos="508000" algn="r"/>
                          <a:tab pos="53340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 </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a:spcBef>
                          <a:spcPts val="500"/>
                        </a:spcBef>
                        <a:spcAft>
                          <a:spcPts val="500"/>
                        </a:spcAft>
                        <a:tabLst>
                          <a:tab pos="52832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(165)</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6"/>
                  </a:ext>
                </a:extLst>
              </a:tr>
              <a:tr h="211455">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Interest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marR="38100" algn="ctr">
                        <a:spcBef>
                          <a:spcPts val="500"/>
                        </a:spcBef>
                        <a:spcAft>
                          <a:spcPts val="500"/>
                        </a:spcAft>
                        <a:tabLst>
                          <a:tab pos="52705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7,101</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marR="38100" algn="ctr">
                        <a:spcBef>
                          <a:spcPts val="500"/>
                        </a:spcBef>
                        <a:spcAft>
                          <a:spcPts val="500"/>
                        </a:spcAft>
                        <a:tabLst>
                          <a:tab pos="508000" algn="r"/>
                          <a:tab pos="53340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 </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a:spcBef>
                          <a:spcPts val="500"/>
                        </a:spcBef>
                        <a:spcAft>
                          <a:spcPts val="500"/>
                        </a:spcAft>
                        <a:tabLst>
                          <a:tab pos="52197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3,890</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7"/>
                  </a:ext>
                </a:extLst>
              </a:tr>
              <a:tr h="212090">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Interest income</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a:spcBef>
                          <a:spcPts val="500"/>
                        </a:spcBef>
                        <a:spcAft>
                          <a:spcPts val="500"/>
                        </a:spcAft>
                        <a:tabLst>
                          <a:tab pos="52705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(5,880)</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a:spcBef>
                          <a:spcPts val="500"/>
                        </a:spcBef>
                        <a:spcAft>
                          <a:spcPts val="500"/>
                        </a:spcAft>
                        <a:tabLst>
                          <a:tab pos="508000" algn="r"/>
                          <a:tab pos="53340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 </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a:spcBef>
                          <a:spcPts val="500"/>
                        </a:spcBef>
                        <a:spcAft>
                          <a:spcPts val="500"/>
                        </a:spcAft>
                        <a:tabLst>
                          <a:tab pos="52705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(2,143)</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8"/>
                  </a:ext>
                </a:extLst>
              </a:tr>
              <a:tr h="211868">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100" b="0" i="0" u="none" strike="noStrike">
                          <a:solidFill>
                            <a:srgbClr val="53565A"/>
                          </a:solidFill>
                          <a:effectLst/>
                          <a:latin typeface="Arial" panose="020B0604020202020204" pitchFamily="34" charset="0"/>
                          <a:cs typeface="Arial" panose="020B0604020202020204" pitchFamily="34" charset="0"/>
                        </a:rPr>
                        <a:t>  Depreciation and amortization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R="38100" algn="ctr">
                        <a:spcBef>
                          <a:spcPts val="500"/>
                        </a:spcBef>
                        <a:spcAft>
                          <a:spcPts val="500"/>
                        </a:spcAft>
                        <a:tabLst>
                          <a:tab pos="52705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1,946</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8100" indent="609600" algn="ctr">
                        <a:spcBef>
                          <a:spcPts val="500"/>
                        </a:spcBef>
                        <a:spcAft>
                          <a:spcPts val="500"/>
                        </a:spcAft>
                        <a:tabLst>
                          <a:tab pos="508000" algn="r"/>
                          <a:tab pos="53340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 </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500"/>
                        </a:spcBef>
                        <a:spcAft>
                          <a:spcPts val="500"/>
                        </a:spcAft>
                        <a:tabLst>
                          <a:tab pos="527050" algn="dec"/>
                        </a:tabLst>
                      </a:pPr>
                      <a:r>
                        <a:rPr lang="en-US" sz="1100" b="0" i="0" u="none" strike="noStrike" kern="1200">
                          <a:solidFill>
                            <a:srgbClr val="53565A"/>
                          </a:solidFill>
                          <a:effectLst/>
                          <a:latin typeface="Arial" panose="020B0604020202020204" pitchFamily="34" charset="0"/>
                          <a:ea typeface="+mn-ea"/>
                          <a:cs typeface="Arial" panose="020B0604020202020204" pitchFamily="34" charset="0"/>
                        </a:rPr>
                        <a:t>1,888</a:t>
                      </a:r>
                      <a:endParaRPr lang="zh-TW" altLang="en-US" sz="1100" b="0" i="0" u="none" strike="noStrike" kern="1200">
                        <a:solidFill>
                          <a:srgbClr val="53565A"/>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1868">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100" b="1" i="0" u="none" strike="noStrike" kern="1200">
                          <a:solidFill>
                            <a:srgbClr val="269DD8"/>
                          </a:solidFill>
                          <a:effectLst/>
                          <a:latin typeface="Arial" panose="020B0604020202020204" pitchFamily="34" charset="0"/>
                          <a:ea typeface="+mn-ea"/>
                          <a:cs typeface="Arial" panose="020B0604020202020204" pitchFamily="34" charset="0"/>
                        </a:rPr>
                        <a:t>  EBITDA</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spcBef>
                          <a:spcPts val="500"/>
                        </a:spcBef>
                        <a:spcAft>
                          <a:spcPts val="500"/>
                        </a:spcAft>
                        <a:buNone/>
                        <a:tabLst>
                          <a:tab pos="527050" algn="dec"/>
                        </a:tabLst>
                      </a:pPr>
                      <a:r>
                        <a:rPr lang="en-US" sz="1100" b="1" kern="1200">
                          <a:solidFill>
                            <a:srgbClr val="269DD8"/>
                          </a:solidFill>
                          <a:effectLst/>
                          <a:latin typeface="Arial" panose="020B0604020202020204" pitchFamily="34" charset="0"/>
                          <a:ea typeface="+mn-ea"/>
                          <a:cs typeface="Arial" panose="020B0604020202020204" pitchFamily="34" charset="0"/>
                        </a:rPr>
                        <a:t>(38,824)</a:t>
                      </a:r>
                      <a:endParaRPr lang="zh-TW" altLang="en-US" sz="1100" b="1" kern="1200">
                        <a:solidFill>
                          <a:srgbClr val="269DD8"/>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spcBef>
                          <a:spcPts val="500"/>
                        </a:spcBef>
                        <a:spcAft>
                          <a:spcPts val="500"/>
                        </a:spcAft>
                        <a:buNone/>
                        <a:tabLst>
                          <a:tab pos="508000" algn="r"/>
                          <a:tab pos="533400" algn="dec"/>
                        </a:tabLst>
                      </a:pPr>
                      <a:r>
                        <a:rPr lang="en-US" sz="1100" b="1" kern="1200">
                          <a:solidFill>
                            <a:srgbClr val="269DD8"/>
                          </a:solidFill>
                          <a:effectLst/>
                          <a:latin typeface="Arial" panose="020B0604020202020204" pitchFamily="34" charset="0"/>
                          <a:ea typeface="+mn-ea"/>
                          <a:cs typeface="Arial" panose="020B0604020202020204" pitchFamily="34" charset="0"/>
                        </a:rPr>
                        <a:t> </a:t>
                      </a:r>
                      <a:endParaRPr lang="zh-TW" altLang="en-US" sz="1100" b="1" kern="1200">
                        <a:solidFill>
                          <a:srgbClr val="269DD8"/>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spcBef>
                          <a:spcPts val="500"/>
                        </a:spcBef>
                        <a:spcAft>
                          <a:spcPts val="500"/>
                        </a:spcAft>
                        <a:buNone/>
                        <a:tabLst>
                          <a:tab pos="527050" algn="dec"/>
                        </a:tabLst>
                      </a:pPr>
                      <a:r>
                        <a:rPr lang="en-US" sz="1100" b="1" kern="1200" dirty="0">
                          <a:solidFill>
                            <a:srgbClr val="269DD8"/>
                          </a:solidFill>
                          <a:effectLst/>
                          <a:latin typeface="Arial" panose="020B0604020202020204" pitchFamily="34" charset="0"/>
                          <a:ea typeface="+mn-ea"/>
                          <a:cs typeface="Arial" panose="020B0604020202020204" pitchFamily="34" charset="0"/>
                        </a:rPr>
                        <a:t>(18,693)</a:t>
                      </a:r>
                      <a:endParaRPr lang="zh-TW" altLang="en-US" sz="1100" b="1" kern="1200" dirty="0">
                        <a:solidFill>
                          <a:srgbClr val="269DD8"/>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1868">
                <a:tc>
                  <a:txBody>
                    <a:bodyPr/>
                    <a:lstStyle/>
                    <a:p>
                      <a:pPr algn="l" rtl="0" fontAlgn="ctr"/>
                      <a:r>
                        <a:rPr lang="en-US" sz="1100" b="1" i="0" u="none" strike="noStrike">
                          <a:solidFill>
                            <a:srgbClr val="269DD8"/>
                          </a:solidFill>
                          <a:effectLst/>
                          <a:latin typeface="Arial" panose="020B0604020202020204" pitchFamily="34" charset="0"/>
                          <a:cs typeface="Arial" panose="020B0604020202020204" pitchFamily="34" charset="0"/>
                        </a:rPr>
                        <a:t>  EBITDA Margin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buNone/>
                      </a:pPr>
                      <a:r>
                        <a:rPr lang="en-US" sz="1100" b="1">
                          <a:solidFill>
                            <a:srgbClr val="269DD8"/>
                          </a:solidFill>
                          <a:effectLst/>
                          <a:latin typeface="Arial" panose="020B0604020202020204" pitchFamily="34" charset="0"/>
                          <a:cs typeface="Arial" panose="020B0604020202020204" pitchFamily="34" charset="0"/>
                        </a:rPr>
                        <a:t>(16.8%)</a:t>
                      </a:r>
                    </a:p>
                  </a:txBody>
                  <a:tcPr marL="0" marR="0" marT="0"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a:solidFill>
                          <a:srgbClr val="269DD8"/>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ClrTx/>
                        <a:buSzTx/>
                        <a:buFontTx/>
                        <a:buNone/>
                      </a:pPr>
                      <a:r>
                        <a:rPr lang="en-US" sz="1100" b="1">
                          <a:solidFill>
                            <a:srgbClr val="269DD8"/>
                          </a:solidFill>
                          <a:effectLst/>
                          <a:latin typeface="Arial" panose="020B0604020202020204" pitchFamily="34" charset="0"/>
                          <a:cs typeface="Arial" panose="020B0604020202020204" pitchFamily="34" charset="0"/>
                        </a:rPr>
                        <a:t>(7.5%)</a:t>
                      </a:r>
                      <a:endParaRPr lang="en-US" sz="1100" b="1" dirty="0">
                        <a:solidFill>
                          <a:srgbClr val="269DD8"/>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7" name="TextBox 13"/>
          <p:cNvSpPr txBox="1"/>
          <p:nvPr/>
        </p:nvSpPr>
        <p:spPr bwMode="gray">
          <a:xfrm>
            <a:off x="418612" y="6373852"/>
            <a:ext cx="7623419" cy="323165"/>
          </a:xfrm>
          <a:prstGeom prst="rect">
            <a:avLst/>
          </a:prstGeom>
          <a:noFill/>
        </p:spPr>
        <p:txBody>
          <a:bodyPr wrap="square" lIns="0" tIns="0" rIns="0" bIns="0" rtlCol="0">
            <a:spAutoFit/>
          </a:bodyPr>
          <a:lstStyle/>
          <a:p>
            <a:pPr marL="0" marR="0" indent="0" algn="l" defTabSz="914400" eaLnBrk="1" latinLnBrk="0" hangingPunct="1">
              <a:lnSpc>
                <a:spcPct val="100000"/>
              </a:lnSpc>
              <a:buClrTx/>
              <a:buSzTx/>
              <a:buFontTx/>
              <a:buNone/>
              <a:defRPr/>
            </a:pPr>
            <a:r>
              <a:rPr kumimoji="0" lang="en-US" altLang="ja-JP" sz="700" b="0" i="0" kern="0" cap="none" spc="0" normalizeH="0" baseline="0" noProof="0">
                <a:solidFill>
                  <a:srgbClr val="53565A"/>
                </a:solidFill>
                <a:latin typeface="Arial" panose="020B0604020202020204"/>
                <a:ea typeface="MS PGothic" pitchFamily="34" charset="-128"/>
                <a:cs typeface="+mn-cs"/>
              </a:rPr>
              <a:t>Note: </a:t>
            </a:r>
          </a:p>
          <a:p>
            <a:pPr marL="0" marR="0" indent="0" algn="l" defTabSz="914400" eaLnBrk="1" latinLnBrk="0" hangingPunct="1">
              <a:lnSpc>
                <a:spcPct val="100000"/>
              </a:lnSpc>
              <a:buClrTx/>
              <a:buSzTx/>
              <a:buFontTx/>
              <a:buNone/>
              <a:defRPr/>
            </a:pPr>
            <a:r>
              <a:rPr kumimoji="0" lang="en-US" altLang="ja-JP" sz="700" b="0" i="0" kern="0" cap="none" spc="0" normalizeH="0" baseline="0" noProof="0">
                <a:solidFill>
                  <a:srgbClr val="53565A"/>
                </a:solidFill>
                <a:latin typeface="Arial" panose="020B0604020202020204"/>
                <a:ea typeface="MS PGothic" pitchFamily="34" charset="-128"/>
                <a:cs typeface="+mn-cs"/>
              </a:rPr>
              <a:t>EBITDA refers to net loss excluding income tax expenses, interest expense, interest income, depreciation and amortization expenses, but including all the professional expenses in relation to initial public offering. EBITDA is a Non-</a:t>
            </a:r>
            <a:r>
              <a:rPr kumimoji="0" lang="en-US" altLang="ja-JP" sz="700" b="0" i="0" kern="0" cap="none" spc="0" normalizeH="0" baseline="0" noProof="0" err="1">
                <a:solidFill>
                  <a:srgbClr val="53565A"/>
                </a:solidFill>
                <a:latin typeface="Arial" panose="020B0604020202020204"/>
                <a:ea typeface="MS PGothic" pitchFamily="34" charset="-128"/>
                <a:cs typeface="+mn-cs"/>
              </a:rPr>
              <a:t>GAAP</a:t>
            </a:r>
            <a:r>
              <a:rPr kumimoji="0" lang="en-US" altLang="ja-JP" sz="700" b="0" i="0" kern="0" cap="none" spc="0" normalizeH="0" baseline="0" noProof="0">
                <a:solidFill>
                  <a:srgbClr val="53565A"/>
                </a:solidFill>
                <a:latin typeface="Arial" panose="020B0604020202020204"/>
                <a:ea typeface="MS PGothic" pitchFamily="34" charset="-128"/>
                <a:cs typeface="+mn-cs"/>
              </a:rPr>
              <a:t> financial measurement. Please refer to “Non-</a:t>
            </a:r>
            <a:r>
              <a:rPr kumimoji="0" lang="en-US" altLang="ja-JP" sz="700" b="0" i="0" kern="0" cap="none" spc="0" normalizeH="0" baseline="0" noProof="0" err="1">
                <a:solidFill>
                  <a:srgbClr val="53565A"/>
                </a:solidFill>
                <a:latin typeface="Arial" panose="020B0604020202020204"/>
                <a:ea typeface="MS PGothic" pitchFamily="34" charset="-128"/>
                <a:cs typeface="+mn-cs"/>
              </a:rPr>
              <a:t>GAAP</a:t>
            </a:r>
            <a:r>
              <a:rPr kumimoji="0" lang="en-US" altLang="ja-JP" sz="700" b="0" i="0" kern="0" cap="none" spc="0" normalizeH="0" baseline="0" noProof="0">
                <a:solidFill>
                  <a:srgbClr val="53565A"/>
                </a:solidFill>
                <a:latin typeface="Arial" panose="020B0604020202020204"/>
                <a:ea typeface="MS PGothic" pitchFamily="34" charset="-128"/>
                <a:cs typeface="+mn-cs"/>
              </a:rPr>
              <a:t> financial measurement”.</a:t>
            </a:r>
            <a:endParaRPr kumimoji="0" lang="en-US" altLang="ja-JP" sz="700" b="0" i="0" kern="0" cap="none" spc="0" normalizeH="0" baseline="0" noProof="0">
              <a:solidFill>
                <a:srgbClr val="53565A"/>
              </a:solidFill>
              <a:highlight>
                <a:srgbClr val="FFFF00"/>
              </a:highlight>
              <a:latin typeface="Arial" panose="020B0604020202020204"/>
              <a:ea typeface="MS PGothic" pitchFamily="34" charset="-128"/>
              <a:cs typeface="+mn-cs"/>
            </a:endParaRPr>
          </a:p>
        </p:txBody>
      </p:sp>
      <p:sp>
        <p:nvSpPr>
          <p:cNvPr id="6" name="灯片编号占位符 5"/>
          <p:cNvSpPr>
            <a:spLocks noGrp="1"/>
          </p:cNvSpPr>
          <p:nvPr>
            <p:ph type="sldNum" sz="quarter" idx="4"/>
          </p:nvPr>
        </p:nvSpPr>
        <p:spPr>
          <a:xfrm>
            <a:off x="0" y="6629401"/>
            <a:ext cx="304800" cy="14550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75C8BA-6B78-4C03-8697-F97FF6E5FC61}" type="slidenum">
              <a:rPr kumimoji="0" lang="en-US" sz="800" b="0" i="0" u="none" strike="noStrike" kern="1200" cap="none" spc="0" normalizeH="0" baseline="0" noProof="0" smtClean="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rPr>
              <a:t>13</a:t>
            </a:fld>
            <a:endParaRPr kumimoji="0" lang="en-US" sz="800" b="0" i="0" u="none" strike="noStrike" kern="1200" cap="none" spc="0" normalizeH="0" baseline="0" noProof="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endParaRPr>
          </a:p>
        </p:txBody>
      </p:sp>
    </p:spTree>
    <p:custDataLst>
      <p:tags r:id="rId1"/>
    </p:custDataLst>
    <p:extLst>
      <p:ext uri="{BB962C8B-B14F-4D97-AF65-F5344CB8AC3E}">
        <p14:creationId xmlns:p14="http://schemas.microsoft.com/office/powerpoint/2010/main" val="179773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325"/>
            <a:ext cx="9598025" cy="369332"/>
          </a:xfrm>
        </p:spPr>
        <p:txBody>
          <a:bodyPr/>
          <a:lstStyle/>
          <a:p>
            <a:r>
              <a:rPr lang="en-US"/>
              <a:t>Reconciliation of GAAP and Non-GAAP Results</a:t>
            </a:r>
          </a:p>
        </p:txBody>
      </p:sp>
      <p:sp>
        <p:nvSpPr>
          <p:cNvPr id="13" name="TextBox 12"/>
          <p:cNvSpPr txBox="1"/>
          <p:nvPr/>
        </p:nvSpPr>
        <p:spPr bwMode="gray">
          <a:xfrm>
            <a:off x="152399" y="631406"/>
            <a:ext cx="12517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Thousand)</a:t>
            </a:r>
          </a:p>
        </p:txBody>
      </p:sp>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2231846752"/>
              </p:ext>
            </p:extLst>
          </p:nvPr>
        </p:nvGraphicFramePr>
        <p:xfrm>
          <a:off x="152397" y="742964"/>
          <a:ext cx="9598026" cy="2341217"/>
        </p:xfrm>
        <a:graphic>
          <a:graphicData uri="http://schemas.openxmlformats.org/drawingml/2006/table">
            <a:tbl>
              <a:tblPr/>
              <a:tblGrid>
                <a:gridCol w="5190490">
                  <a:extLst>
                    <a:ext uri="{9D8B030D-6E8A-4147-A177-3AD203B41FA5}">
                      <a16:colId xmlns:a16="http://schemas.microsoft.com/office/drawing/2014/main" val="20000"/>
                    </a:ext>
                  </a:extLst>
                </a:gridCol>
                <a:gridCol w="273810">
                  <a:extLst>
                    <a:ext uri="{9D8B030D-6E8A-4147-A177-3AD203B41FA5}">
                      <a16:colId xmlns:a16="http://schemas.microsoft.com/office/drawing/2014/main" val="20001"/>
                    </a:ext>
                  </a:extLst>
                </a:gridCol>
                <a:gridCol w="2054413">
                  <a:extLst>
                    <a:ext uri="{9D8B030D-6E8A-4147-A177-3AD203B41FA5}">
                      <a16:colId xmlns:a16="http://schemas.microsoft.com/office/drawing/2014/main" val="20002"/>
                    </a:ext>
                  </a:extLst>
                </a:gridCol>
                <a:gridCol w="374015">
                  <a:extLst>
                    <a:ext uri="{9D8B030D-6E8A-4147-A177-3AD203B41FA5}">
                      <a16:colId xmlns:a16="http://schemas.microsoft.com/office/drawing/2014/main" val="20003"/>
                    </a:ext>
                  </a:extLst>
                </a:gridCol>
                <a:gridCol w="1705298">
                  <a:extLst>
                    <a:ext uri="{9D8B030D-6E8A-4147-A177-3AD203B41FA5}">
                      <a16:colId xmlns:a16="http://schemas.microsoft.com/office/drawing/2014/main" val="20004"/>
                    </a:ext>
                  </a:extLst>
                </a:gridCol>
              </a:tblGrid>
              <a:tr h="271735">
                <a:tc rowSpan="2">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300" b="1" i="0" u="none" strike="noStrike">
                          <a:solidFill>
                            <a:srgbClr val="00BDF2"/>
                          </a:solidFill>
                          <a:effectLst/>
                          <a:latin typeface="Arial" panose="020B0604020202020204" pitchFamily="34" charset="0"/>
                          <a:cs typeface="Arial" panose="020B0604020202020204" pitchFamily="34" charset="0"/>
                        </a:rPr>
                        <a:t>Fiscal Year Ended March 31</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zh-HK"/>
                    </a:p>
                  </a:txBody>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tcPr>
                </a:tc>
                <a:extLst>
                  <a:ext uri="{0D108BD9-81ED-4DB2-BD59-A6C34878D82A}">
                    <a16:rowId xmlns:a16="http://schemas.microsoft.com/office/drawing/2014/main" val="10000"/>
                  </a:ext>
                </a:extLst>
              </a:tr>
              <a:tr h="214194">
                <a:tc vMerge="1">
                  <a:txBody>
                    <a:bodyPr/>
                    <a:lstStyle/>
                    <a:p>
                      <a:endParaRPr lang="zh-HK"/>
                    </a:p>
                  </a:txBody>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gridSpan="3" vMerge="1">
                  <a:txBody>
                    <a:bodyPr/>
                    <a:lstStyle/>
                    <a:p>
                      <a:endParaRPr lang="zh-HK"/>
                    </a:p>
                  </a:txBody>
                  <a:tcPr/>
                </a:tc>
                <a:tc hMerge="1" vMerge="1">
                  <a:txBody>
                    <a:bodyPr/>
                    <a:lstStyle/>
                    <a:p>
                      <a:endParaRPr lang="zh-HK"/>
                    </a:p>
                  </a:txBody>
                  <a:tcPr/>
                </a:tc>
                <a:tc hMerge="1" vMerge="1">
                  <a:txBody>
                    <a:bodyPr/>
                    <a:lstStyle/>
                    <a:p>
                      <a:endParaRPr lang="zh-HK"/>
                    </a:p>
                  </a:txBody>
                  <a:tcPr/>
                </a:tc>
                <a:extLst>
                  <a:ext uri="{0D108BD9-81ED-4DB2-BD59-A6C34878D82A}">
                    <a16:rowId xmlns:a16="http://schemas.microsoft.com/office/drawing/2014/main" val="10001"/>
                  </a:ext>
                </a:extLst>
              </a:tr>
              <a:tr h="268494">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a:solidFill>
                            <a:srgbClr val="00BDF2"/>
                          </a:solidFill>
                          <a:effectLst/>
                          <a:latin typeface="Arial" panose="020B0604020202020204" pitchFamily="34" charset="0"/>
                          <a:ea typeface="+mn-ea"/>
                          <a:cs typeface="Arial" panose="020B0604020202020204" pitchFamily="34" charset="0"/>
                        </a:rPr>
                        <a:t>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a:solidFill>
                            <a:srgbClr val="00BDF2"/>
                          </a:solidFill>
                          <a:effectLst/>
                          <a:latin typeface="Arial" panose="020B0604020202020204" pitchFamily="34" charset="0"/>
                          <a:cs typeface="Arial" panose="020B0604020202020204" pitchFamily="34" charset="0"/>
                        </a:rPr>
                        <a:t>2022</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494">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a:solidFill>
                            <a:srgbClr val="00BDF2"/>
                          </a:solidFill>
                          <a:effectLst/>
                          <a:latin typeface="Arial" panose="020B0604020202020204" pitchFamily="34" charset="0"/>
                          <a:ea typeface="+mn-ea"/>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endParaRPr lang="en-US" sz="1100" b="1" i="0" u="none" strike="noStrike">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a:solidFill>
                            <a:srgbClr val="00BDF2"/>
                          </a:solidFill>
                          <a:effectLst/>
                          <a:latin typeface="Arial" panose="020B0604020202020204" pitchFamily="34" charset="0"/>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10003"/>
                  </a:ext>
                </a:extLst>
              </a:tr>
              <a:tr h="199390">
                <a:tc>
                  <a:txBody>
                    <a:bodyPr/>
                    <a:lstStyle/>
                    <a:p>
                      <a:pPr algn="l" rtl="0" fontAlgn="ctr"/>
                      <a:endParaRPr lang="en-US" sz="1100" b="1" i="0" u="none" strike="noStrike">
                        <a:solidFill>
                          <a:srgbClr val="269DD8"/>
                        </a:solidFill>
                        <a:effectLst/>
                        <a:latin typeface="+mn-lt"/>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algn="l" fontAlgn="b"/>
                      <a:endParaRPr lang="en-US" sz="1100" b="0" i="0" u="none" strike="noStrike">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mn-lt"/>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10004"/>
                  </a:ext>
                </a:extLst>
              </a:tr>
              <a:tr h="223520">
                <a:tc>
                  <a:txBody>
                    <a:bodyPr/>
                    <a:lstStyle/>
                    <a:p>
                      <a:pPr algn="l" rtl="0" fontAlgn="ctr"/>
                      <a:r>
                        <a:rPr lang="en-US" sz="1100" b="0" i="0" u="none" strike="noStrike">
                          <a:solidFill>
                            <a:srgbClr val="53565A"/>
                          </a:solidFill>
                          <a:effectLst/>
                          <a:latin typeface="+mn-lt"/>
                        </a:rPr>
                        <a:t>Net loss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marL="0" algn="ctr" defTabSz="914400" rtl="0" eaLnBrk="1" latinLnBrk="0" hangingPunct="1">
                        <a:spcBef>
                          <a:spcPts val="500"/>
                        </a:spcBef>
                        <a:spcAft>
                          <a:spcPts val="500"/>
                        </a:spcAft>
                        <a:buClrTx/>
                        <a:buSzTx/>
                        <a:buFontTx/>
                        <a:buNone/>
                        <a:tabLst>
                          <a:tab pos="527050" algn="dec"/>
                        </a:tabLst>
                      </a:pPr>
                      <a:r>
                        <a:rPr lang="en-US" sz="1100" b="0" kern="1200">
                          <a:solidFill>
                            <a:srgbClr val="53565A"/>
                          </a:solidFill>
                          <a:effectLst/>
                          <a:latin typeface="+mn-lt"/>
                          <a:ea typeface="+mn-ea"/>
                          <a:cs typeface="+mn-cs"/>
                        </a:rPr>
                        <a:t>(193,216)</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tcPr>
                </a:tc>
                <a:tc>
                  <a:txBody>
                    <a:bodyPr/>
                    <a:lstStyle/>
                    <a:p>
                      <a:pPr marL="0" algn="ctr" defTabSz="914400" rtl="0" eaLnBrk="1" latinLnBrk="0" hangingPunct="1">
                        <a:spcBef>
                          <a:spcPts val="500"/>
                        </a:spcBef>
                        <a:spcAft>
                          <a:spcPts val="500"/>
                        </a:spcAft>
                        <a:buClrTx/>
                        <a:buSzTx/>
                        <a:buFontTx/>
                        <a:buNone/>
                        <a:tabLst>
                          <a:tab pos="508000" algn="r"/>
                          <a:tab pos="533400" algn="dec"/>
                        </a:tabLst>
                      </a:pPr>
                      <a:r>
                        <a:rPr lang="en-US" sz="1100" b="0" kern="1200">
                          <a:solidFill>
                            <a:srgbClr val="53565A"/>
                          </a:solidFill>
                          <a:effectLst/>
                          <a:latin typeface="+mn-lt"/>
                          <a:ea typeface="+mn-ea"/>
                          <a:cs typeface="+mn-cs"/>
                        </a:rPr>
                        <a:t> </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tcPr>
                </a:tc>
                <a:tc>
                  <a:txBody>
                    <a:bodyPr/>
                    <a:lstStyle/>
                    <a:p>
                      <a:pPr marL="0" algn="ctr" defTabSz="914400" rtl="0" eaLnBrk="1" latinLnBrk="0" hangingPunct="1">
                        <a:spcBef>
                          <a:spcPts val="500"/>
                        </a:spcBef>
                        <a:spcAft>
                          <a:spcPts val="500"/>
                        </a:spcAft>
                        <a:buClrTx/>
                        <a:buSzTx/>
                        <a:buFontTx/>
                        <a:buNone/>
                        <a:tabLst>
                          <a:tab pos="527050" algn="dec"/>
                        </a:tabLst>
                      </a:pPr>
                      <a:r>
                        <a:rPr lang="en-US" sz="1100" b="0" kern="1200" dirty="0">
                          <a:solidFill>
                            <a:srgbClr val="53565A"/>
                          </a:solidFill>
                          <a:effectLst/>
                          <a:latin typeface="+mn-lt"/>
                          <a:ea typeface="+mn-ea"/>
                          <a:cs typeface="+mn-cs"/>
                        </a:rPr>
                        <a:t>(13</a:t>
                      </a:r>
                      <a:r>
                        <a:rPr lang="en-US" altLang="zh-CN" sz="1100" b="0" kern="1200" dirty="0">
                          <a:solidFill>
                            <a:srgbClr val="53565A"/>
                          </a:solidFill>
                          <a:effectLst/>
                          <a:latin typeface="+mn-lt"/>
                          <a:ea typeface="+mn-ea"/>
                          <a:cs typeface="+mn-cs"/>
                        </a:rPr>
                        <a:t>2</a:t>
                      </a:r>
                      <a:r>
                        <a:rPr lang="en-US" sz="1100" b="0" kern="1200" dirty="0">
                          <a:solidFill>
                            <a:srgbClr val="53565A"/>
                          </a:solidFill>
                          <a:effectLst/>
                          <a:latin typeface="+mn-lt"/>
                          <a:ea typeface="+mn-ea"/>
                          <a:cs typeface="+mn-cs"/>
                        </a:rPr>
                        <a:t>,</a:t>
                      </a:r>
                      <a:r>
                        <a:rPr lang="en-US" altLang="zh-CN" sz="1100" b="0" kern="1200" dirty="0">
                          <a:solidFill>
                            <a:srgbClr val="53565A"/>
                          </a:solidFill>
                          <a:effectLst/>
                          <a:latin typeface="+mn-lt"/>
                          <a:ea typeface="+mn-ea"/>
                          <a:cs typeface="+mn-cs"/>
                        </a:rPr>
                        <a:t>823</a:t>
                      </a:r>
                      <a:r>
                        <a:rPr lang="en-US" sz="1100" b="0" kern="1200" dirty="0">
                          <a:solidFill>
                            <a:srgbClr val="53565A"/>
                          </a:solidFill>
                          <a:effectLst/>
                          <a:latin typeface="+mn-lt"/>
                          <a:ea typeface="+mn-ea"/>
                          <a:cs typeface="+mn-cs"/>
                        </a:rPr>
                        <a:t>)</a:t>
                      </a:r>
                      <a:endParaRPr lang="zh-TW" altLang="en-US" sz="1100" b="0" kern="1200" dirty="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5"/>
                  </a:ext>
                </a:extLst>
              </a:tr>
              <a:tr h="223745">
                <a:tc>
                  <a:txBody>
                    <a:bodyPr/>
                    <a:lstStyle/>
                    <a:p>
                      <a:pPr algn="l" rtl="0" fontAlgn="ctr"/>
                      <a:r>
                        <a:rPr lang="en-US" sz="1100" b="0" i="0" u="none" strike="noStrike">
                          <a:solidFill>
                            <a:srgbClr val="53565A"/>
                          </a:solidFill>
                          <a:effectLst/>
                          <a:latin typeface="+mn-lt"/>
                        </a:rPr>
                        <a:t>Fair value change of derivative liabilities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84163" marR="4676" marT="4676" marB="0" anchor="ctr">
                    <a:lnL>
                      <a:noFill/>
                    </a:lnL>
                    <a:lnR>
                      <a:noFill/>
                    </a:lnR>
                    <a:lnT>
                      <a:noFill/>
                    </a:lnT>
                    <a:lnB>
                      <a:noFill/>
                    </a:lnB>
                  </a:tcPr>
                </a:tc>
                <a:tc>
                  <a:txBody>
                    <a:bodyPr/>
                    <a:lstStyle/>
                    <a:p>
                      <a:pPr marL="0" algn="ctr" defTabSz="914400" rtl="0" eaLnBrk="1" latinLnBrk="0" hangingPunct="1">
                        <a:spcBef>
                          <a:spcPts val="500"/>
                        </a:spcBef>
                        <a:spcAft>
                          <a:spcPts val="500"/>
                        </a:spcAft>
                        <a:buClrTx/>
                        <a:buSzTx/>
                        <a:buFontTx/>
                        <a:buNone/>
                        <a:tabLst>
                          <a:tab pos="527050" algn="dec"/>
                        </a:tabLst>
                      </a:pPr>
                      <a:r>
                        <a:rPr lang="en-US" sz="1100" b="0" kern="1200">
                          <a:solidFill>
                            <a:srgbClr val="53565A"/>
                          </a:solidFill>
                          <a:effectLst/>
                          <a:latin typeface="+mn-lt"/>
                          <a:ea typeface="+mn-ea"/>
                          <a:cs typeface="+mn-cs"/>
                        </a:rPr>
                        <a:t>(11,369)</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tcPr>
                </a:tc>
                <a:tc>
                  <a:txBody>
                    <a:bodyPr/>
                    <a:lstStyle/>
                    <a:p>
                      <a:pPr marL="0" algn="ctr" defTabSz="914400" rtl="0" eaLnBrk="1" latinLnBrk="0" hangingPunct="1">
                        <a:spcBef>
                          <a:spcPts val="500"/>
                        </a:spcBef>
                        <a:spcAft>
                          <a:spcPts val="500"/>
                        </a:spcAft>
                        <a:buClrTx/>
                        <a:buSzTx/>
                        <a:buFontTx/>
                        <a:buNone/>
                        <a:tabLst>
                          <a:tab pos="508000" algn="r"/>
                          <a:tab pos="533400" algn="dec"/>
                        </a:tabLst>
                      </a:pPr>
                      <a:r>
                        <a:rPr lang="en-US" sz="1100" b="0" kern="1200">
                          <a:solidFill>
                            <a:srgbClr val="53565A"/>
                          </a:solidFill>
                          <a:effectLst/>
                          <a:latin typeface="+mn-lt"/>
                          <a:ea typeface="+mn-ea"/>
                          <a:cs typeface="+mn-cs"/>
                        </a:rPr>
                        <a:t> </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tcPr>
                </a:tc>
                <a:tc>
                  <a:txBody>
                    <a:bodyPr/>
                    <a:lstStyle/>
                    <a:p>
                      <a:pPr marL="0" algn="ctr" defTabSz="914400" rtl="0" eaLnBrk="1" latinLnBrk="0" hangingPunct="1">
                        <a:spcBef>
                          <a:spcPts val="500"/>
                        </a:spcBef>
                        <a:spcAft>
                          <a:spcPts val="500"/>
                        </a:spcAft>
                        <a:buClrTx/>
                        <a:buSzTx/>
                        <a:buFontTx/>
                        <a:buNone/>
                        <a:tabLst>
                          <a:tab pos="527050" algn="dec"/>
                        </a:tabLst>
                      </a:pPr>
                      <a:r>
                        <a:rPr lang="en-US" sz="1100" b="0" kern="1200" dirty="0">
                          <a:solidFill>
                            <a:srgbClr val="53565A"/>
                          </a:solidFill>
                          <a:effectLst/>
                          <a:latin typeface="+mn-lt"/>
                          <a:ea typeface="+mn-ea"/>
                          <a:cs typeface="+mn-cs"/>
                        </a:rPr>
                        <a:t>(2,824)</a:t>
                      </a:r>
                      <a:endParaRPr lang="zh-TW" altLang="en-US" sz="1100" b="0" kern="1200" dirty="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6"/>
                  </a:ext>
                </a:extLst>
              </a:tr>
              <a:tr h="224155">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100" b="0" i="0" u="none" strike="noStrike">
                          <a:solidFill>
                            <a:srgbClr val="53565A"/>
                          </a:solidFill>
                          <a:effectLst/>
                          <a:latin typeface="+mn-lt"/>
                        </a:rPr>
                        <a:t>  Share-based compensation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mn-lt"/>
                      </a:endParaRPr>
                    </a:p>
                  </a:txBody>
                  <a:tcPr marL="4676" marR="4676" marT="4676" marB="0" anchor="ctr">
                    <a:lnL>
                      <a:noFill/>
                    </a:lnL>
                    <a:lnR>
                      <a:noFill/>
                    </a:lnR>
                    <a:lnT>
                      <a:noFill/>
                    </a:lnT>
                    <a:lnB>
                      <a:noFill/>
                    </a:lnB>
                  </a:tcPr>
                </a:tc>
                <a:tc>
                  <a:txBody>
                    <a:bodyPr/>
                    <a:lstStyle/>
                    <a:p>
                      <a:pPr marL="0" algn="ctr" defTabSz="914400" rtl="0" eaLnBrk="1" latinLnBrk="0" hangingPunct="1">
                        <a:spcBef>
                          <a:spcPts val="500"/>
                        </a:spcBef>
                        <a:spcAft>
                          <a:spcPts val="500"/>
                        </a:spcAft>
                        <a:buClrTx/>
                        <a:buSzTx/>
                        <a:buFontTx/>
                        <a:buNone/>
                        <a:tabLst>
                          <a:tab pos="527050" algn="dec"/>
                        </a:tabLst>
                      </a:pPr>
                      <a:r>
                        <a:rPr lang="en-US" sz="1100" b="0" kern="1200">
                          <a:solidFill>
                            <a:srgbClr val="53565A"/>
                          </a:solidFill>
                          <a:effectLst/>
                          <a:latin typeface="+mn-lt"/>
                          <a:ea typeface="+mn-ea"/>
                          <a:cs typeface="+mn-cs"/>
                        </a:rPr>
                        <a:t>55,022</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500"/>
                        </a:spcBef>
                        <a:spcAft>
                          <a:spcPts val="500"/>
                        </a:spcAft>
                        <a:buClrTx/>
                        <a:buSzTx/>
                        <a:buFontTx/>
                        <a:buNone/>
                        <a:tabLst>
                          <a:tab pos="508000" algn="r"/>
                          <a:tab pos="533400" algn="dec"/>
                        </a:tabLst>
                      </a:pPr>
                      <a:r>
                        <a:rPr lang="en-US" sz="1100" b="0" kern="1200">
                          <a:solidFill>
                            <a:srgbClr val="53565A"/>
                          </a:solidFill>
                          <a:effectLst/>
                          <a:latin typeface="+mn-lt"/>
                          <a:ea typeface="+mn-ea"/>
                          <a:cs typeface="+mn-cs"/>
                        </a:rPr>
                        <a:t> </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500"/>
                        </a:spcBef>
                        <a:spcAft>
                          <a:spcPts val="500"/>
                        </a:spcAft>
                        <a:buClrTx/>
                        <a:buSzTx/>
                        <a:buFontTx/>
                        <a:buNone/>
                        <a:tabLst>
                          <a:tab pos="527050" algn="dec"/>
                        </a:tabLst>
                      </a:pPr>
                      <a:r>
                        <a:rPr lang="en-US" sz="1100" b="0" kern="1200">
                          <a:solidFill>
                            <a:srgbClr val="53565A"/>
                          </a:solidFill>
                          <a:effectLst/>
                          <a:latin typeface="+mn-lt"/>
                          <a:ea typeface="+mn-ea"/>
                          <a:cs typeface="+mn-cs"/>
                        </a:rPr>
                        <a:t>14,409</a:t>
                      </a:r>
                      <a:endParaRPr lang="zh-TW" altLang="en-US" sz="1100" b="0" kern="1200">
                        <a:solidFill>
                          <a:srgbClr val="53565A"/>
                        </a:solidFill>
                        <a:effectLst/>
                        <a:latin typeface="+mn-lt"/>
                        <a:ea typeface="+mn-ea"/>
                        <a:cs typeface="+mn-cs"/>
                      </a:endParaRPr>
                    </a:p>
                  </a:txBody>
                  <a:tcPr marL="0" marR="0" marT="0" marB="0">
                    <a:lnL w="12700" cap="flat" cmpd="sng" algn="ctr">
                      <a:noFill/>
                      <a:prstDash val="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3745">
                <a:tc>
                  <a:txBody>
                    <a:bodyPr/>
                    <a:lstStyle/>
                    <a:p>
                      <a:pPr algn="l" rtl="0" fontAlgn="ctr"/>
                      <a:r>
                        <a:rPr lang="en-US" sz="1100" b="1" i="0" u="none" strike="noStrike">
                          <a:solidFill>
                            <a:srgbClr val="269DD8"/>
                          </a:solidFill>
                          <a:effectLst/>
                          <a:latin typeface="+mn-lt"/>
                        </a:rPr>
                        <a:t>  Adjusted Net loss </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spcBef>
                          <a:spcPts val="500"/>
                        </a:spcBef>
                        <a:spcAft>
                          <a:spcPts val="500"/>
                        </a:spcAft>
                        <a:buNone/>
                        <a:tabLst>
                          <a:tab pos="527050" algn="dec"/>
                        </a:tabLst>
                      </a:pPr>
                      <a:r>
                        <a:rPr lang="en-US" sz="1100" b="1" kern="1200">
                          <a:solidFill>
                            <a:srgbClr val="269DD8"/>
                          </a:solidFill>
                          <a:effectLst/>
                          <a:latin typeface="Arial" panose="020B0604020202020204" pitchFamily="34" charset="0"/>
                          <a:ea typeface="+mn-ea"/>
                          <a:cs typeface="Arial" panose="020B0604020202020204" pitchFamily="34" charset="0"/>
                        </a:rPr>
                        <a:t>(149,563)</a:t>
                      </a:r>
                      <a:endParaRPr lang="zh-TW" altLang="en-US" sz="1100" b="1" kern="1200">
                        <a:solidFill>
                          <a:srgbClr val="269DD8"/>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spcBef>
                          <a:spcPts val="500"/>
                        </a:spcBef>
                        <a:spcAft>
                          <a:spcPts val="500"/>
                        </a:spcAft>
                        <a:buNone/>
                        <a:tabLst>
                          <a:tab pos="508000" algn="r"/>
                          <a:tab pos="533400" algn="dec"/>
                        </a:tabLst>
                      </a:pPr>
                      <a:r>
                        <a:rPr lang="en-US" sz="1100" b="1" kern="1200">
                          <a:solidFill>
                            <a:srgbClr val="269DD8"/>
                          </a:solidFill>
                          <a:effectLst/>
                          <a:latin typeface="Arial" panose="020B0604020202020204" pitchFamily="34" charset="0"/>
                          <a:ea typeface="+mn-ea"/>
                          <a:cs typeface="Arial" panose="020B0604020202020204" pitchFamily="34" charset="0"/>
                        </a:rPr>
                        <a:t> </a:t>
                      </a:r>
                      <a:endParaRPr lang="zh-TW" altLang="en-US" sz="1100" b="1" kern="1200">
                        <a:solidFill>
                          <a:srgbClr val="269DD8"/>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spcBef>
                          <a:spcPts val="500"/>
                        </a:spcBef>
                        <a:spcAft>
                          <a:spcPts val="500"/>
                        </a:spcAft>
                        <a:buNone/>
                        <a:tabLst>
                          <a:tab pos="527050" algn="dec"/>
                        </a:tabLst>
                      </a:pPr>
                      <a:r>
                        <a:rPr lang="en-US" sz="1100" b="1" kern="1200" dirty="0">
                          <a:solidFill>
                            <a:srgbClr val="269DD8"/>
                          </a:solidFill>
                          <a:effectLst/>
                          <a:latin typeface="Arial" panose="020B0604020202020204" pitchFamily="34" charset="0"/>
                          <a:ea typeface="+mn-ea"/>
                          <a:cs typeface="Arial" panose="020B0604020202020204" pitchFamily="34" charset="0"/>
                        </a:rPr>
                        <a:t>(12</a:t>
                      </a:r>
                      <a:r>
                        <a:rPr lang="en-US" altLang="zh-CN" sz="1100" b="1" kern="1200" dirty="0">
                          <a:solidFill>
                            <a:srgbClr val="269DD8"/>
                          </a:solidFill>
                          <a:effectLst/>
                          <a:latin typeface="Arial" panose="020B0604020202020204" pitchFamily="34" charset="0"/>
                          <a:ea typeface="+mn-ea"/>
                          <a:cs typeface="Arial" panose="020B0604020202020204" pitchFamily="34" charset="0"/>
                        </a:rPr>
                        <a:t>1</a:t>
                      </a:r>
                      <a:r>
                        <a:rPr lang="en-US" sz="1100" b="1" kern="1200" dirty="0">
                          <a:solidFill>
                            <a:srgbClr val="269DD8"/>
                          </a:solidFill>
                          <a:effectLst/>
                          <a:latin typeface="Arial" panose="020B0604020202020204" pitchFamily="34" charset="0"/>
                          <a:ea typeface="+mn-ea"/>
                          <a:cs typeface="Arial" panose="020B0604020202020204" pitchFamily="34" charset="0"/>
                        </a:rPr>
                        <a:t>,</a:t>
                      </a:r>
                      <a:r>
                        <a:rPr lang="en-US" altLang="zh-CN" sz="1100" b="1" kern="1200" dirty="0">
                          <a:solidFill>
                            <a:srgbClr val="269DD8"/>
                          </a:solidFill>
                          <a:effectLst/>
                          <a:latin typeface="Arial" panose="020B0604020202020204" pitchFamily="34" charset="0"/>
                          <a:ea typeface="+mn-ea"/>
                          <a:cs typeface="Arial" panose="020B0604020202020204" pitchFamily="34" charset="0"/>
                        </a:rPr>
                        <a:t>238</a:t>
                      </a:r>
                      <a:r>
                        <a:rPr lang="en-US" sz="1100" b="1" kern="1200" dirty="0">
                          <a:solidFill>
                            <a:srgbClr val="269DD8"/>
                          </a:solidFill>
                          <a:effectLst/>
                          <a:latin typeface="Arial" panose="020B0604020202020204" pitchFamily="34" charset="0"/>
                          <a:ea typeface="+mn-ea"/>
                          <a:cs typeface="Arial" panose="020B0604020202020204" pitchFamily="34" charset="0"/>
                        </a:rPr>
                        <a:t>)</a:t>
                      </a:r>
                      <a:endParaRPr lang="zh-TW" altLang="en-US" sz="1100" b="1" kern="1200" dirty="0">
                        <a:solidFill>
                          <a:srgbClr val="269DD8"/>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3745">
                <a:tc>
                  <a:txBody>
                    <a:bodyPr/>
                    <a:lstStyle/>
                    <a:p>
                      <a:pPr algn="l" rtl="0" fontAlgn="ctr"/>
                      <a:r>
                        <a:rPr lang="en-US" sz="1100" b="1" i="0" u="none" strike="noStrike">
                          <a:solidFill>
                            <a:srgbClr val="269DD8"/>
                          </a:solidFill>
                          <a:effectLst/>
                          <a:latin typeface="+mn-lt"/>
                        </a:rPr>
                        <a:t>  Adjusted Net Loss Margin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mn-lt"/>
                      </a:endParaRPr>
                    </a:p>
                  </a:txBody>
                  <a:tcPr marL="4676" marR="4676" marT="4676" marB="0" anchor="ctr">
                    <a:lnL>
                      <a:noFill/>
                    </a:lnL>
                    <a:lnR>
                      <a:noFill/>
                    </a:lnR>
                    <a:lnT>
                      <a:noFill/>
                    </a:lnT>
                    <a:lnB>
                      <a:noFill/>
                    </a:lnB>
                  </a:tcPr>
                </a:tc>
                <a:tc>
                  <a:txBody>
                    <a:bodyPr/>
                    <a:lstStyle/>
                    <a:p>
                      <a:pPr marL="0" algn="ctr" defTabSz="914400" rtl="0" eaLnBrk="1" fontAlgn="ctr" latinLnBrk="0" hangingPunct="1">
                        <a:spcBef>
                          <a:spcPts val="500"/>
                        </a:spcBef>
                        <a:spcAft>
                          <a:spcPts val="500"/>
                        </a:spcAft>
                        <a:buNone/>
                        <a:tabLst>
                          <a:tab pos="536575" algn="dec"/>
                        </a:tabLst>
                      </a:pPr>
                      <a:r>
                        <a:rPr lang="en-US" sz="1100" b="1" kern="1200">
                          <a:solidFill>
                            <a:srgbClr val="269DD8"/>
                          </a:solidFill>
                          <a:effectLst/>
                          <a:latin typeface="Arial" panose="020B0604020202020204" pitchFamily="34" charset="0"/>
                          <a:ea typeface="+mn-ea"/>
                          <a:cs typeface="Arial" panose="020B0604020202020204" pitchFamily="34" charset="0"/>
                        </a:rPr>
                        <a:t>(14.8%)</a:t>
                      </a:r>
                      <a:endParaRPr lang="zh-TW" altLang="en-US" sz="1100" b="1" kern="1200">
                        <a:solidFill>
                          <a:srgbClr val="269DD8"/>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spcBef>
                          <a:spcPts val="500"/>
                        </a:spcBef>
                        <a:spcAft>
                          <a:spcPts val="500"/>
                        </a:spcAft>
                        <a:buNone/>
                        <a:tabLst>
                          <a:tab pos="508000" algn="r"/>
                          <a:tab pos="536575" algn="dec"/>
                        </a:tabLst>
                      </a:pPr>
                      <a:r>
                        <a:rPr lang="en-US" sz="1100" b="1" kern="1200">
                          <a:solidFill>
                            <a:srgbClr val="269DD8"/>
                          </a:solidFill>
                          <a:effectLst/>
                          <a:latin typeface="Arial" panose="020B0604020202020204" pitchFamily="34" charset="0"/>
                          <a:ea typeface="+mn-ea"/>
                          <a:cs typeface="Arial" panose="020B0604020202020204" pitchFamily="34" charset="0"/>
                        </a:rPr>
                        <a:t> </a:t>
                      </a:r>
                      <a:endParaRPr lang="zh-TW" altLang="en-US" sz="1100" b="1" kern="1200">
                        <a:solidFill>
                          <a:srgbClr val="269DD8"/>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spcBef>
                          <a:spcPts val="500"/>
                        </a:spcBef>
                        <a:spcAft>
                          <a:spcPts val="500"/>
                        </a:spcAft>
                        <a:buNone/>
                        <a:tabLst>
                          <a:tab pos="536575" algn="dec"/>
                        </a:tabLst>
                      </a:pPr>
                      <a:r>
                        <a:rPr lang="en-US" sz="1100" b="1" kern="1200" dirty="0">
                          <a:solidFill>
                            <a:srgbClr val="269DD8"/>
                          </a:solidFill>
                          <a:effectLst/>
                          <a:latin typeface="Arial" panose="020B0604020202020204" pitchFamily="34" charset="0"/>
                          <a:ea typeface="+mn-ea"/>
                          <a:cs typeface="Arial" panose="020B0604020202020204" pitchFamily="34" charset="0"/>
                        </a:rPr>
                        <a:t>(10.</a:t>
                      </a:r>
                      <a:r>
                        <a:rPr lang="en-US" altLang="zh-CN" sz="1100" b="1" kern="1200" dirty="0">
                          <a:solidFill>
                            <a:srgbClr val="269DD8"/>
                          </a:solidFill>
                          <a:effectLst/>
                          <a:latin typeface="Arial" panose="020B0604020202020204" pitchFamily="34" charset="0"/>
                          <a:ea typeface="+mn-ea"/>
                          <a:cs typeface="Arial" panose="020B0604020202020204" pitchFamily="34" charset="0"/>
                        </a:rPr>
                        <a:t>2</a:t>
                      </a:r>
                      <a:r>
                        <a:rPr lang="en-US" sz="1100" b="1" kern="1200" dirty="0">
                          <a:solidFill>
                            <a:srgbClr val="269DD8"/>
                          </a:solidFill>
                          <a:effectLst/>
                          <a:latin typeface="Arial" panose="020B0604020202020204" pitchFamily="34" charset="0"/>
                          <a:ea typeface="+mn-ea"/>
                          <a:cs typeface="Arial" panose="020B0604020202020204" pitchFamily="34" charset="0"/>
                        </a:rPr>
                        <a:t>%)</a:t>
                      </a:r>
                      <a:endParaRPr lang="zh-TW" altLang="en-US" sz="1100" b="1" kern="1200" dirty="0">
                        <a:solidFill>
                          <a:srgbClr val="269DD8"/>
                        </a:solidFill>
                        <a:effectLst/>
                        <a:latin typeface="Arial" panose="020B0604020202020204" pitchFamily="34" charset="0"/>
                        <a:ea typeface="+mn-ea"/>
                        <a:cs typeface="Arial" panose="020B0604020202020204" pitchFamily="34" charset="0"/>
                      </a:endParaRPr>
                    </a:p>
                  </a:txBody>
                  <a:tcPr marL="0" marR="0"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9" name="Table 8"/>
          <p:cNvGraphicFramePr>
            <a:graphicFrameLocks noGrp="1"/>
          </p:cNvGraphicFramePr>
          <p:nvPr>
            <p:custDataLst>
              <p:tags r:id="rId3"/>
            </p:custDataLst>
            <p:extLst>
              <p:ext uri="{D42A27DB-BD31-4B8C-83A1-F6EECF244321}">
                <p14:modId xmlns:p14="http://schemas.microsoft.com/office/powerpoint/2010/main" val="2189999367"/>
              </p:ext>
            </p:extLst>
          </p:nvPr>
        </p:nvGraphicFramePr>
        <p:xfrm>
          <a:off x="152399" y="3412105"/>
          <a:ext cx="9598024" cy="2645243"/>
        </p:xfrm>
        <a:graphic>
          <a:graphicData uri="http://schemas.openxmlformats.org/drawingml/2006/table">
            <a:tbl>
              <a:tblPr/>
              <a:tblGrid>
                <a:gridCol w="5190375">
                  <a:extLst>
                    <a:ext uri="{9D8B030D-6E8A-4147-A177-3AD203B41FA5}">
                      <a16:colId xmlns:a16="http://schemas.microsoft.com/office/drawing/2014/main" val="20000"/>
                    </a:ext>
                  </a:extLst>
                </a:gridCol>
                <a:gridCol w="273922">
                  <a:extLst>
                    <a:ext uri="{9D8B030D-6E8A-4147-A177-3AD203B41FA5}">
                      <a16:colId xmlns:a16="http://schemas.microsoft.com/office/drawing/2014/main" val="20001"/>
                    </a:ext>
                  </a:extLst>
                </a:gridCol>
                <a:gridCol w="2054414">
                  <a:extLst>
                    <a:ext uri="{9D8B030D-6E8A-4147-A177-3AD203B41FA5}">
                      <a16:colId xmlns:a16="http://schemas.microsoft.com/office/drawing/2014/main" val="20002"/>
                    </a:ext>
                  </a:extLst>
                </a:gridCol>
                <a:gridCol w="373530">
                  <a:extLst>
                    <a:ext uri="{9D8B030D-6E8A-4147-A177-3AD203B41FA5}">
                      <a16:colId xmlns:a16="http://schemas.microsoft.com/office/drawing/2014/main" val="20003"/>
                    </a:ext>
                  </a:extLst>
                </a:gridCol>
                <a:gridCol w="1705783">
                  <a:extLst>
                    <a:ext uri="{9D8B030D-6E8A-4147-A177-3AD203B41FA5}">
                      <a16:colId xmlns:a16="http://schemas.microsoft.com/office/drawing/2014/main" val="20004"/>
                    </a:ext>
                  </a:extLst>
                </a:gridCol>
              </a:tblGrid>
              <a:tr h="248008">
                <a:tc rowSpan="2">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1300" b="1" i="0" u="none" strike="noStrike">
                          <a:solidFill>
                            <a:srgbClr val="00BDF2"/>
                          </a:solidFill>
                          <a:effectLst/>
                          <a:latin typeface="Arial" panose="020B0604020202020204" pitchFamily="34" charset="0"/>
                          <a:cs typeface="Arial" panose="020B0604020202020204" pitchFamily="34" charset="0"/>
                        </a:rPr>
                        <a:t>Fiscal Year Ended March 31</a:t>
                      </a:r>
                    </a:p>
                  </a:txBody>
                  <a:tcPr marL="4676" marR="4676" marT="4676" marB="0" anchor="ctr">
                    <a:lnL w="12700" cap="flat" cmpd="sng" algn="ctr">
                      <a:noFill/>
                      <a:prstDash val="dash"/>
                      <a:round/>
                      <a:headEnd type="none" w="med" len="med"/>
                      <a:tailEnd type="none" w="med" len="med"/>
                    </a:lnL>
                    <a:lnR>
                      <a:noFill/>
                    </a:lnR>
                    <a:lnT>
                      <a:noFill/>
                    </a:lnT>
                    <a:lnB w="9525" cap="flat" cmpd="sng" algn="ctr">
                      <a:solidFill>
                        <a:srgbClr val="6DCEE5"/>
                      </a:solidFill>
                      <a:prstDash val="solid"/>
                      <a:round/>
                      <a:headEnd type="none" w="med" len="med"/>
                      <a:tailEnd type="none" w="med" len="med"/>
                    </a:lnB>
                  </a:tcPr>
                </a:tc>
                <a:tc rowSpan="2" hMerge="1">
                  <a:txBody>
                    <a:bodyPr/>
                    <a:lstStyle/>
                    <a:p>
                      <a:endParaRPr lang="zh-HK"/>
                    </a:p>
                  </a:txBody>
                  <a:tcPr/>
                </a:tc>
                <a:tc rowSpan="2" hMerge="1">
                  <a:txBody>
                    <a:bodyPr/>
                    <a:lstStyle/>
                    <a:p>
                      <a:endParaRPr lang="zh-HK"/>
                    </a:p>
                  </a:txBody>
                  <a:tcPr marL="4676" marR="4676" marT="4676" marB="0" anchor="ctr">
                    <a:lnL w="12700" cap="flat" cmpd="sng" algn="ctr">
                      <a:noFill/>
                      <a:prstDash val="dash"/>
                      <a:round/>
                      <a:headEnd type="none" w="med" len="med"/>
                      <a:tailEnd type="none" w="med" len="med"/>
                    </a:lnL>
                    <a:lnR>
                      <a:noFill/>
                    </a:lnR>
                    <a:lnT>
                      <a:noFill/>
                    </a:lnT>
                  </a:tcPr>
                </a:tc>
                <a:extLst>
                  <a:ext uri="{0D108BD9-81ED-4DB2-BD59-A6C34878D82A}">
                    <a16:rowId xmlns:a16="http://schemas.microsoft.com/office/drawing/2014/main" val="10000"/>
                  </a:ext>
                </a:extLst>
              </a:tr>
              <a:tr h="202823">
                <a:tc vMerge="1">
                  <a:txBody>
                    <a:bodyPr/>
                    <a:lstStyle/>
                    <a:p>
                      <a:endParaRPr lang="zh-HK"/>
                    </a:p>
                  </a:txBody>
                  <a:tcPr/>
                </a:tc>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gridSpan="3" vMerge="1">
                  <a:txBody>
                    <a:bodyPr/>
                    <a:lstStyle/>
                    <a:p>
                      <a:endParaRPr lang="zh-HK"/>
                    </a:p>
                  </a:txBody>
                  <a:tcPr/>
                </a:tc>
                <a:tc hMerge="1" vMerge="1">
                  <a:txBody>
                    <a:bodyPr/>
                    <a:lstStyle/>
                    <a:p>
                      <a:endParaRPr lang="zh-HK"/>
                    </a:p>
                  </a:txBody>
                  <a:tcPr/>
                </a:tc>
                <a:tc hMerge="1" vMerge="1">
                  <a:txBody>
                    <a:bodyPr/>
                    <a:lstStyle/>
                    <a:p>
                      <a:endParaRPr lang="zh-HK"/>
                    </a:p>
                  </a:txBody>
                  <a:tcPr/>
                </a:tc>
                <a:extLst>
                  <a:ext uri="{0D108BD9-81ED-4DB2-BD59-A6C34878D82A}">
                    <a16:rowId xmlns:a16="http://schemas.microsoft.com/office/drawing/2014/main" val="10001"/>
                  </a:ext>
                </a:extLst>
              </a:tr>
              <a:tr h="254241">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a:solidFill>
                            <a:srgbClr val="00BDF2"/>
                          </a:solidFill>
                          <a:effectLst/>
                          <a:latin typeface="Arial" panose="020B0604020202020204" pitchFamily="34" charset="0"/>
                          <a:ea typeface="+mn-ea"/>
                          <a:cs typeface="Arial" panose="020B0604020202020204" pitchFamily="34" charset="0"/>
                        </a:rPr>
                        <a:t>2021</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1" i="0" u="none" strike="noStrike">
                          <a:solidFill>
                            <a:srgbClr val="00BDF2"/>
                          </a:solidFill>
                          <a:effectLst/>
                          <a:latin typeface="Arial" panose="020B0604020202020204" pitchFamily="34" charset="0"/>
                          <a:cs typeface="Arial" panose="020B0604020202020204" pitchFamily="34" charset="0"/>
                        </a:rPr>
                        <a:t>2022</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9525" cap="flat" cmpd="sng" algn="ctr">
                      <a:solidFill>
                        <a:srgbClr val="6DCE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4241">
                <a:tc>
                  <a:txBody>
                    <a:bodyPr/>
                    <a:lstStyle/>
                    <a:p>
                      <a:pPr algn="l"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marL="0" algn="ctr" defTabSz="914400" rtl="0" eaLnBrk="1" fontAlgn="ctr" latinLnBrk="0" hangingPunct="1"/>
                      <a:r>
                        <a:rPr lang="en-US" sz="1100" b="1" i="0" u="none" strike="noStrike" kern="1200">
                          <a:solidFill>
                            <a:srgbClr val="00BDF2"/>
                          </a:solidFill>
                          <a:effectLst/>
                          <a:latin typeface="Arial" panose="020B0604020202020204" pitchFamily="34" charset="0"/>
                          <a:ea typeface="+mn-ea"/>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endParaRPr lang="en-US" sz="1100" b="1" i="0" u="none" strike="noStrike">
                        <a:solidFill>
                          <a:srgbClr val="00BDF2"/>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BDF2"/>
                      </a:solidFill>
                      <a:prstDash val="solid"/>
                      <a:round/>
                      <a:headEnd type="none" w="med" len="med"/>
                      <a:tailEnd type="none" w="med" len="med"/>
                    </a:lnB>
                  </a:tcPr>
                </a:tc>
                <a:tc>
                  <a:txBody>
                    <a:bodyPr/>
                    <a:lstStyle/>
                    <a:p>
                      <a:pPr algn="ctr" rtl="0" fontAlgn="ctr"/>
                      <a:r>
                        <a:rPr lang="en-US" sz="1100" b="1" i="0" u="none" strike="noStrike">
                          <a:solidFill>
                            <a:srgbClr val="00BDF2"/>
                          </a:solidFill>
                          <a:effectLst/>
                          <a:latin typeface="Arial" panose="020B0604020202020204" pitchFamily="34" charset="0"/>
                          <a:cs typeface="Arial" panose="020B0604020202020204" pitchFamily="34" charset="0"/>
                        </a:rPr>
                        <a:t>RMB</a:t>
                      </a:r>
                    </a:p>
                  </a:txBody>
                  <a:tcPr marL="4676" marR="4676" marT="4676" marB="0" anchor="ctr">
                    <a:lnL w="12700" cap="flat" cmpd="sng" algn="ctr">
                      <a:noFill/>
                      <a:prstDash val="dash"/>
                      <a:round/>
                      <a:headEnd type="none" w="med" len="med"/>
                      <a:tailEnd type="none" w="med" len="med"/>
                    </a:lnL>
                    <a:lnR>
                      <a:noFill/>
                    </a:lnR>
                    <a:lnT w="9525" cap="flat" cmpd="sng" algn="ctr">
                      <a:solidFill>
                        <a:srgbClr val="6DCEE5"/>
                      </a:solidFill>
                      <a:prstDash val="solid"/>
                      <a:round/>
                      <a:headEnd type="none" w="med" len="med"/>
                      <a:tailEnd type="none" w="med" len="med"/>
                    </a:lnT>
                    <a:lnB w="6350" cap="flat" cmpd="sng" algn="ctr">
                      <a:solidFill>
                        <a:srgbClr val="00BDF2"/>
                      </a:solidFill>
                      <a:prstDash val="solid"/>
                      <a:round/>
                      <a:headEnd type="none" w="med" len="med"/>
                      <a:tailEnd type="none" w="med" len="med"/>
                    </a:lnB>
                    <a:noFill/>
                  </a:tcPr>
                </a:tc>
                <a:extLst>
                  <a:ext uri="{0D108BD9-81ED-4DB2-BD59-A6C34878D82A}">
                    <a16:rowId xmlns:a16="http://schemas.microsoft.com/office/drawing/2014/main" val="10003"/>
                  </a:ext>
                </a:extLst>
              </a:tr>
              <a:tr h="202823">
                <a:tc>
                  <a:txBody>
                    <a:bodyPr/>
                    <a:lstStyle/>
                    <a:p>
                      <a:pPr algn="l" rtl="0" fontAlgn="ctr"/>
                      <a:endParaRPr lang="en-US" sz="1100" b="1" i="0" u="none" strike="noStrike">
                        <a:solidFill>
                          <a:srgbClr val="269DD8"/>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b">
                    <a:lnL w="12700" cap="flat" cmpd="sng" algn="ctr">
                      <a:noFill/>
                      <a:prstDash val="dash"/>
                      <a:round/>
                      <a:headEnd type="none" w="med" len="med"/>
                      <a:tailEnd type="none" w="med" len="med"/>
                    </a:lnL>
                    <a:lnR>
                      <a:noFill/>
                    </a:lnR>
                    <a:lnT w="6350" cap="flat" cmpd="sng" algn="ctr">
                      <a:solidFill>
                        <a:srgbClr val="00BDF2"/>
                      </a:solidFill>
                      <a:prstDash val="solid"/>
                      <a:round/>
                      <a:headEnd type="none" w="med" len="med"/>
                      <a:tailEnd type="none" w="med" len="med"/>
                    </a:lnT>
                    <a:lnB>
                      <a:noFill/>
                    </a:lnB>
                    <a:noFill/>
                  </a:tcPr>
                </a:tc>
                <a:extLst>
                  <a:ext uri="{0D108BD9-81ED-4DB2-BD59-A6C34878D82A}">
                    <a16:rowId xmlns:a16="http://schemas.microsoft.com/office/drawing/2014/main" val="10004"/>
                  </a:ext>
                </a:extLst>
              </a:tr>
              <a:tr h="212090">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Net loss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a:buClrTx/>
                        <a:buSzTx/>
                        <a:buFontTx/>
                        <a:buNone/>
                      </a:pPr>
                      <a:r>
                        <a:rPr lang="en-US" sz="1100">
                          <a:solidFill>
                            <a:srgbClr val="53565A"/>
                          </a:solidFill>
                          <a:effectLst/>
                        </a:rPr>
                        <a:t>(193,216)</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rtl="0">
                        <a:buClrTx/>
                        <a:buSzTx/>
                        <a:buFontTx/>
                      </a:pPr>
                      <a:endParaRPr lang="en-US" sz="1100" b="0" i="0" u="none" strike="noStrike">
                        <a:solidFill>
                          <a:srgbClr val="53565A"/>
                        </a:solidFill>
                        <a:effectLs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a:buClrTx/>
                        <a:buSzTx/>
                        <a:buFontTx/>
                        <a:buNone/>
                      </a:pPr>
                      <a:r>
                        <a:rPr lang="en-US" sz="1100" b="0" dirty="0">
                          <a:solidFill>
                            <a:srgbClr val="53565A"/>
                          </a:solidFill>
                          <a:effectLst/>
                        </a:rPr>
                        <a:t>(13</a:t>
                      </a:r>
                      <a:r>
                        <a:rPr lang="en-US" altLang="zh-CN" sz="1100" b="0" dirty="0">
                          <a:solidFill>
                            <a:srgbClr val="53565A"/>
                          </a:solidFill>
                          <a:effectLst/>
                        </a:rPr>
                        <a:t>2</a:t>
                      </a:r>
                      <a:r>
                        <a:rPr lang="en-US" sz="1100" b="0" dirty="0">
                          <a:solidFill>
                            <a:srgbClr val="53565A"/>
                          </a:solidFill>
                          <a:effectLst/>
                        </a:rPr>
                        <a:t>,</a:t>
                      </a:r>
                      <a:r>
                        <a:rPr lang="en-US" altLang="zh-CN" sz="1100" b="0" dirty="0">
                          <a:solidFill>
                            <a:srgbClr val="53565A"/>
                          </a:solidFill>
                          <a:effectLst/>
                        </a:rPr>
                        <a:t>823</a:t>
                      </a:r>
                      <a:r>
                        <a:rPr lang="en-US" sz="1100" b="0" dirty="0">
                          <a:solidFill>
                            <a:srgbClr val="53565A"/>
                          </a:solidFill>
                          <a:effectLst/>
                        </a:rPr>
                        <a:t>)</a:t>
                      </a: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5"/>
                  </a:ext>
                </a:extLst>
              </a:tr>
              <a:tr h="211868">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Income tax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(871)</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rtl="0">
                        <a:buClrTx/>
                        <a:buSzTx/>
                        <a:buFontTx/>
                      </a:pPr>
                      <a:endParaRPr lang="en-US" sz="1100" b="0" i="0" u="none" strike="noStrike">
                        <a:solidFill>
                          <a:srgbClr val="53565A"/>
                        </a:solidFill>
                        <a:effectLs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a:buClrTx/>
                        <a:buSzTx/>
                        <a:buFontTx/>
                        <a:buNone/>
                      </a:pPr>
                      <a:r>
                        <a:rPr lang="en-US" sz="1100" b="0" dirty="0">
                          <a:solidFill>
                            <a:srgbClr val="53565A"/>
                          </a:solidFill>
                          <a:effectLst/>
                        </a:rPr>
                        <a:t>(1,571)</a:t>
                      </a: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6"/>
                  </a:ext>
                </a:extLst>
              </a:tr>
              <a:tr h="211455">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Interest expenses</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27,650</a:t>
                      </a:r>
                    </a:p>
                  </a:txBody>
                  <a:tcPr marL="0" marR="38100" marT="0" marB="0" anchor="ctr">
                    <a:lnL w="12700" cap="flat" cmpd="sng" algn="ctr">
                      <a:noFill/>
                      <a:prstDash val="dash"/>
                      <a:round/>
                      <a:headEnd type="none" w="med" len="med"/>
                      <a:tailEnd type="none" w="med" len="med"/>
                    </a:lnL>
                    <a:lnR>
                      <a:noFill/>
                    </a:lnR>
                    <a:lnT>
                      <a:noFill/>
                    </a:lnT>
                    <a:lnB>
                      <a:noFill/>
                    </a:lnB>
                  </a:tcPr>
                </a:tc>
                <a:tc>
                  <a:txBody>
                    <a:bodyPr/>
                    <a:lstStyle/>
                    <a:p>
                      <a:pPr algn="ctr" rtl="0">
                        <a:buClrTx/>
                        <a:buSzTx/>
                        <a:buFontTx/>
                      </a:pPr>
                      <a:endParaRPr lang="en-US" sz="1100" b="0" i="0" u="none" strike="noStrike">
                        <a:solidFill>
                          <a:srgbClr val="53565A"/>
                        </a:solidFill>
                        <a:effectLs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a:buClrTx/>
                        <a:buSzTx/>
                        <a:buFontTx/>
                        <a:buNone/>
                      </a:pPr>
                      <a:r>
                        <a:rPr lang="en-US" sz="1100" b="0">
                          <a:solidFill>
                            <a:srgbClr val="53565A"/>
                          </a:solidFill>
                          <a:effectLst/>
                        </a:rPr>
                        <a:t>20,884</a:t>
                      </a: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7"/>
                  </a:ext>
                </a:extLst>
              </a:tr>
              <a:tr h="212090">
                <a:tc>
                  <a:txBody>
                    <a:bodyPr/>
                    <a:lstStyle/>
                    <a:p>
                      <a:pPr algn="l" rtl="0" fontAlgn="ctr"/>
                      <a:r>
                        <a:rPr lang="en-US" sz="1100" b="0" i="0" u="none" strike="noStrike">
                          <a:solidFill>
                            <a:srgbClr val="53565A"/>
                          </a:solidFill>
                          <a:effectLst/>
                          <a:latin typeface="Arial" panose="020B0604020202020204" pitchFamily="34" charset="0"/>
                          <a:cs typeface="Arial" panose="020B0604020202020204" pitchFamily="34" charset="0"/>
                        </a:rPr>
                        <a:t>Interest income</a:t>
                      </a:r>
                    </a:p>
                  </a:txBody>
                  <a:tcPr marL="84163"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84163"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(17,553)</a:t>
                      </a:r>
                    </a:p>
                  </a:txBody>
                  <a:tcPr marL="0" marR="0" marT="0" marB="0" anchor="ctr">
                    <a:lnL w="12700" cap="flat" cmpd="sng" algn="ctr">
                      <a:noFill/>
                      <a:prstDash val="dash"/>
                      <a:round/>
                      <a:headEnd type="none" w="med" len="med"/>
                      <a:tailEnd type="none" w="med" len="med"/>
                    </a:lnL>
                    <a:lnR>
                      <a:noFill/>
                    </a:lnR>
                    <a:lnT>
                      <a:noFill/>
                    </a:lnT>
                    <a:lnB>
                      <a:noFill/>
                    </a:lnB>
                  </a:tcPr>
                </a:tc>
                <a:tc>
                  <a:txBody>
                    <a:bodyPr/>
                    <a:lstStyle/>
                    <a:p>
                      <a:pPr algn="ctr" rtl="0">
                        <a:buClrTx/>
                        <a:buSzTx/>
                        <a:buFontTx/>
                      </a:pPr>
                      <a:endParaRPr lang="en-US" sz="1100" b="0" i="0" u="none" strike="noStrike">
                        <a:solidFill>
                          <a:srgbClr val="53565A"/>
                        </a:solidFill>
                        <a:effectLst/>
                      </a:endParaRPr>
                    </a:p>
                  </a:txBody>
                  <a:tcPr marL="4676" marR="4676" marT="4676" marB="0" anchor="ctr">
                    <a:lnL w="12700" cap="flat" cmpd="sng" algn="ctr">
                      <a:noFill/>
                      <a:prstDash val="dash"/>
                      <a:round/>
                      <a:headEnd type="none" w="med" len="med"/>
                      <a:tailEnd type="none" w="med" len="med"/>
                    </a:lnL>
                    <a:lnR>
                      <a:noFill/>
                    </a:lnR>
                    <a:lnT>
                      <a:noFill/>
                    </a:lnT>
                    <a:lnB>
                      <a:noFill/>
                    </a:lnB>
                  </a:tcPr>
                </a:tc>
                <a:tc>
                  <a:txBody>
                    <a:bodyPr/>
                    <a:lstStyle/>
                    <a:p>
                      <a:pPr algn="ctr">
                        <a:buClrTx/>
                        <a:buSzTx/>
                        <a:buFontTx/>
                        <a:buNone/>
                      </a:pPr>
                      <a:r>
                        <a:rPr lang="en-US" sz="1100" b="0">
                          <a:solidFill>
                            <a:srgbClr val="53565A"/>
                          </a:solidFill>
                          <a:effectLst/>
                        </a:rPr>
                        <a:t>(15,477)</a:t>
                      </a:r>
                    </a:p>
                  </a:txBody>
                  <a:tcPr marL="0" marR="0" marT="0" marB="0">
                    <a:lnL w="12700" cap="flat" cmpd="sng" algn="ctr">
                      <a:noFill/>
                      <a:prstDash val="dash"/>
                      <a:round/>
                      <a:headEnd type="none" w="med" len="med"/>
                      <a:tailEnd type="none" w="med" len="med"/>
                    </a:lnL>
                    <a:lnR>
                      <a:noFill/>
                    </a:lnR>
                    <a:lnT>
                      <a:noFill/>
                    </a:lnT>
                    <a:lnB>
                      <a:noFill/>
                    </a:lnB>
                    <a:noFill/>
                  </a:tcPr>
                </a:tc>
                <a:extLst>
                  <a:ext uri="{0D108BD9-81ED-4DB2-BD59-A6C34878D82A}">
                    <a16:rowId xmlns:a16="http://schemas.microsoft.com/office/drawing/2014/main" val="10008"/>
                  </a:ext>
                </a:extLst>
              </a:tr>
              <a:tr h="211868">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100" b="0" i="0" u="none" strike="noStrike">
                          <a:solidFill>
                            <a:srgbClr val="53565A"/>
                          </a:solidFill>
                          <a:effectLst/>
                          <a:latin typeface="Arial" panose="020B0604020202020204" pitchFamily="34" charset="0"/>
                          <a:cs typeface="Arial" panose="020B0604020202020204" pitchFamily="34" charset="0"/>
                        </a:rPr>
                        <a:t>  Depreciation and amortization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a:buClrTx/>
                        <a:buSzTx/>
                        <a:buFontTx/>
                        <a:buNone/>
                      </a:pPr>
                      <a:r>
                        <a:rPr lang="en-US" sz="1100" b="0">
                          <a:solidFill>
                            <a:srgbClr val="53565A"/>
                          </a:solidFill>
                          <a:effectLst/>
                        </a:rPr>
                        <a:t>7,081</a:t>
                      </a:r>
                    </a:p>
                  </a:txBody>
                  <a:tcPr marL="0" marR="38100" marT="0" marB="0" anchor="ctr">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buClrTx/>
                        <a:buSzTx/>
                        <a:buFontTx/>
                      </a:pPr>
                      <a:endParaRPr lang="en-US" sz="1100" b="0" i="0" u="none" strike="noStrike">
                        <a:solidFill>
                          <a:srgbClr val="53565A"/>
                        </a:solidFill>
                        <a:effectLst/>
                      </a:endParaRPr>
                    </a:p>
                  </a:txBody>
                  <a:tcPr marL="4676" marR="4676" marT="4676" marB="0" anchor="ctr">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ClrTx/>
                        <a:buSzTx/>
                        <a:buFontTx/>
                        <a:buNone/>
                      </a:pPr>
                      <a:r>
                        <a:rPr lang="en-US" sz="1100" b="0">
                          <a:solidFill>
                            <a:srgbClr val="53565A"/>
                          </a:solidFill>
                          <a:effectLst/>
                        </a:rPr>
                        <a:t>7,678</a:t>
                      </a:r>
                    </a:p>
                  </a:txBody>
                  <a:tcPr marL="0" marR="0" marT="0" marB="0">
                    <a:lnL w="12700" cap="flat" cmpd="sng" algn="ctr">
                      <a:noFill/>
                      <a:prstDash val="dash"/>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1868">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100" b="1" i="0" u="none" strike="noStrike" kern="1200">
                          <a:solidFill>
                            <a:srgbClr val="269DD8"/>
                          </a:solidFill>
                          <a:effectLst/>
                          <a:latin typeface="Arial" panose="020B0604020202020204" pitchFamily="34" charset="0"/>
                          <a:ea typeface="+mn-ea"/>
                          <a:cs typeface="Arial" panose="020B0604020202020204" pitchFamily="34" charset="0"/>
                        </a:rPr>
                        <a:t>  EBITDA</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53565A"/>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buNone/>
                      </a:pPr>
                      <a:r>
                        <a:rPr lang="en-US" sz="1100" b="1">
                          <a:solidFill>
                            <a:srgbClr val="269DD8"/>
                          </a:solidFill>
                          <a:effectLst/>
                          <a:latin typeface="Arial" panose="020B0604020202020204" pitchFamily="34" charset="0"/>
                          <a:cs typeface="Arial" panose="020B0604020202020204" pitchFamily="34" charset="0"/>
                        </a:rPr>
                        <a:t>(176,909)</a:t>
                      </a:r>
                    </a:p>
                  </a:txBody>
                  <a:tcPr marL="0" marR="0" marT="0"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a:solidFill>
                          <a:srgbClr val="269DD8"/>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ClrTx/>
                        <a:buSzTx/>
                        <a:buFontTx/>
                        <a:buNone/>
                      </a:pPr>
                      <a:r>
                        <a:rPr lang="en-US" sz="1100" b="1" dirty="0">
                          <a:solidFill>
                            <a:srgbClr val="269DD8"/>
                          </a:solidFill>
                          <a:effectLst/>
                          <a:latin typeface="Arial" panose="020B0604020202020204" pitchFamily="34" charset="0"/>
                          <a:cs typeface="Arial" panose="020B0604020202020204" pitchFamily="34" charset="0"/>
                        </a:rPr>
                        <a:t>(12</a:t>
                      </a:r>
                      <a:r>
                        <a:rPr lang="en-US" altLang="zh-CN" sz="1100" b="1" dirty="0">
                          <a:solidFill>
                            <a:srgbClr val="269DD8"/>
                          </a:solidFill>
                          <a:effectLst/>
                          <a:latin typeface="Arial" panose="020B0604020202020204" pitchFamily="34" charset="0"/>
                          <a:cs typeface="Arial" panose="020B0604020202020204" pitchFamily="34" charset="0"/>
                        </a:rPr>
                        <a:t>1</a:t>
                      </a:r>
                      <a:r>
                        <a:rPr lang="en-US" sz="1100" b="1" dirty="0">
                          <a:solidFill>
                            <a:srgbClr val="269DD8"/>
                          </a:solidFill>
                          <a:effectLst/>
                          <a:latin typeface="Arial" panose="020B0604020202020204" pitchFamily="34" charset="0"/>
                          <a:cs typeface="Arial" panose="020B0604020202020204" pitchFamily="34" charset="0"/>
                        </a:rPr>
                        <a:t>,</a:t>
                      </a:r>
                      <a:r>
                        <a:rPr lang="en-US" altLang="zh-CN" sz="1100" b="1" dirty="0">
                          <a:solidFill>
                            <a:srgbClr val="269DD8"/>
                          </a:solidFill>
                          <a:effectLst/>
                          <a:latin typeface="Arial" panose="020B0604020202020204" pitchFamily="34" charset="0"/>
                          <a:cs typeface="Arial" panose="020B0604020202020204" pitchFamily="34" charset="0"/>
                        </a:rPr>
                        <a:t>309</a:t>
                      </a:r>
                      <a:r>
                        <a:rPr lang="en-US" sz="1100" b="1" dirty="0">
                          <a:solidFill>
                            <a:srgbClr val="269DD8"/>
                          </a:solidFill>
                          <a:effectLst/>
                          <a:latin typeface="Arial" panose="020B0604020202020204" pitchFamily="34" charset="0"/>
                          <a:cs typeface="Arial" panose="020B0604020202020204" pitchFamily="34" charset="0"/>
                        </a:rPr>
                        <a:t>)</a:t>
                      </a:r>
                    </a:p>
                  </a:txBody>
                  <a:tcPr marL="0" marR="0" marT="0" marB="0">
                    <a:lnL w="12700" cap="flat" cmpd="sng" algn="ctr">
                      <a:noFill/>
                      <a:prstDash val="dash"/>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1868">
                <a:tc>
                  <a:txBody>
                    <a:bodyPr/>
                    <a:lstStyle/>
                    <a:p>
                      <a:pPr algn="l" rtl="0" fontAlgn="ctr"/>
                      <a:r>
                        <a:rPr lang="en-US" sz="1100" b="1" i="0" u="none" strike="noStrike">
                          <a:solidFill>
                            <a:srgbClr val="269DD8"/>
                          </a:solidFill>
                          <a:effectLst/>
                          <a:latin typeface="Arial" panose="020B0604020202020204" pitchFamily="34" charset="0"/>
                          <a:cs typeface="Arial" panose="020B0604020202020204" pitchFamily="34" charset="0"/>
                        </a:rPr>
                        <a:t>  EBITDA Margin</a:t>
                      </a:r>
                    </a:p>
                  </a:txBody>
                  <a:tcPr marL="4676" marR="4676" marT="4676" marB="0" anchor="ctr">
                    <a:lnL>
                      <a:noFill/>
                    </a:lnL>
                    <a:lnR>
                      <a:noFill/>
                    </a:lnR>
                    <a:lnT>
                      <a:noFill/>
                    </a:lnT>
                    <a:lnB>
                      <a:noFill/>
                    </a:lnB>
                  </a:tcPr>
                </a:tc>
                <a:tc>
                  <a:txBody>
                    <a:bodyPr/>
                    <a:lstStyle/>
                    <a:p>
                      <a:pPr algn="l" fontAlgn="ct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4676" marR="4676" marT="4676" marB="0" anchor="ctr">
                    <a:lnL>
                      <a:noFill/>
                    </a:lnL>
                    <a:lnR>
                      <a:noFill/>
                    </a:lnR>
                    <a:lnT>
                      <a:noFill/>
                    </a:lnT>
                    <a:lnB>
                      <a:noFill/>
                    </a:lnB>
                  </a:tcPr>
                </a:tc>
                <a:tc>
                  <a:txBody>
                    <a:bodyPr/>
                    <a:lstStyle/>
                    <a:p>
                      <a:pPr algn="ctr" fontAlgn="ctr">
                        <a:buNone/>
                      </a:pPr>
                      <a:r>
                        <a:rPr lang="en-US" sz="1100" b="1">
                          <a:solidFill>
                            <a:srgbClr val="269DD8"/>
                          </a:solidFill>
                          <a:effectLst/>
                          <a:latin typeface="Arial" panose="020B0604020202020204" pitchFamily="34" charset="0"/>
                          <a:cs typeface="Arial" panose="020B0604020202020204" pitchFamily="34" charset="0"/>
                        </a:rPr>
                        <a:t>(17.5%)</a:t>
                      </a:r>
                    </a:p>
                  </a:txBody>
                  <a:tcPr marL="0" marR="0" marT="0" marB="0" anchor="ctr">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100" b="1" i="0" u="none" strike="noStrike">
                        <a:solidFill>
                          <a:srgbClr val="269DD8"/>
                        </a:solidFill>
                        <a:effectLst/>
                        <a:latin typeface="Arial" panose="020B0604020202020204" pitchFamily="34" charset="0"/>
                        <a:cs typeface="Arial" panose="020B0604020202020204" pitchFamily="34" charset="0"/>
                      </a:endParaRPr>
                    </a:p>
                  </a:txBody>
                  <a:tcPr marL="4676" marR="4676" marT="4676" marB="0"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ClrTx/>
                        <a:buSzTx/>
                        <a:buFontTx/>
                        <a:buNone/>
                      </a:pPr>
                      <a:r>
                        <a:rPr lang="en-US" sz="1100" b="1" dirty="0">
                          <a:solidFill>
                            <a:srgbClr val="269DD8"/>
                          </a:solidFill>
                          <a:effectLst/>
                          <a:latin typeface="Arial" panose="020B0604020202020204" pitchFamily="34" charset="0"/>
                          <a:cs typeface="Arial" panose="020B0604020202020204" pitchFamily="34" charset="0"/>
                        </a:rPr>
                        <a:t>(10.</a:t>
                      </a:r>
                      <a:r>
                        <a:rPr lang="en-US" altLang="zh-CN" sz="1100" b="1" dirty="0">
                          <a:solidFill>
                            <a:srgbClr val="269DD8"/>
                          </a:solidFill>
                          <a:effectLst/>
                          <a:latin typeface="Arial" panose="020B0604020202020204" pitchFamily="34" charset="0"/>
                          <a:cs typeface="Arial" panose="020B0604020202020204" pitchFamily="34" charset="0"/>
                        </a:rPr>
                        <a:t>2</a:t>
                      </a:r>
                      <a:r>
                        <a:rPr lang="en-US" sz="1100" b="1" dirty="0">
                          <a:solidFill>
                            <a:srgbClr val="269DD8"/>
                          </a:solidFill>
                          <a:effectLst/>
                          <a:latin typeface="Arial" panose="020B0604020202020204" pitchFamily="34" charset="0"/>
                          <a:cs typeface="Arial" panose="020B0604020202020204" pitchFamily="34" charset="0"/>
                        </a:rPr>
                        <a:t>%)</a:t>
                      </a: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7" name="TextBox 13"/>
          <p:cNvSpPr txBox="1"/>
          <p:nvPr/>
        </p:nvSpPr>
        <p:spPr bwMode="gray">
          <a:xfrm>
            <a:off x="418612" y="6373852"/>
            <a:ext cx="7623419" cy="323165"/>
          </a:xfrm>
          <a:prstGeom prst="rect">
            <a:avLst/>
          </a:prstGeom>
          <a:noFill/>
        </p:spPr>
        <p:txBody>
          <a:bodyPr wrap="square" lIns="0" tIns="0" rIns="0" bIns="0" rtlCol="0">
            <a:spAutoFit/>
          </a:bodyPr>
          <a:lstStyle/>
          <a:p>
            <a:pPr marL="0" marR="0" indent="0" algn="l" defTabSz="914400" eaLnBrk="1" latinLnBrk="0" hangingPunct="1">
              <a:lnSpc>
                <a:spcPct val="100000"/>
              </a:lnSpc>
              <a:buClrTx/>
              <a:buSzTx/>
              <a:buFontTx/>
              <a:buNone/>
              <a:defRPr/>
            </a:pPr>
            <a:r>
              <a:rPr kumimoji="0" lang="en-US" altLang="ja-JP" sz="700" b="0" i="0" kern="0" cap="none" spc="0" normalizeH="0" baseline="0" noProof="0">
                <a:solidFill>
                  <a:srgbClr val="53565A"/>
                </a:solidFill>
                <a:latin typeface="Arial" panose="020B0604020202020204"/>
                <a:ea typeface="MS PGothic" pitchFamily="34" charset="-128"/>
                <a:cs typeface="+mn-cs"/>
              </a:rPr>
              <a:t>Note: </a:t>
            </a:r>
          </a:p>
          <a:p>
            <a:pPr marL="0" marR="0" indent="0" algn="l" defTabSz="914400" eaLnBrk="1" latinLnBrk="0" hangingPunct="1">
              <a:lnSpc>
                <a:spcPct val="100000"/>
              </a:lnSpc>
              <a:buClrTx/>
              <a:buSzTx/>
              <a:buFontTx/>
              <a:buNone/>
              <a:defRPr/>
            </a:pPr>
            <a:r>
              <a:rPr kumimoji="0" lang="en-US" altLang="ja-JP" sz="700" b="0" i="0" kern="0" cap="none" spc="0" normalizeH="0" baseline="0" noProof="0">
                <a:solidFill>
                  <a:srgbClr val="53565A"/>
                </a:solidFill>
                <a:latin typeface="Arial" panose="020B0604020202020204"/>
                <a:ea typeface="MS PGothic" pitchFamily="34" charset="-128"/>
                <a:cs typeface="+mn-cs"/>
              </a:rPr>
              <a:t>EBITDA refers to net loss excluding income tax expenses, interest expense, interest income, depreciation and amortization expenses, but including all the professional expenses in relation to initial public offering. EBITDA is a Non-</a:t>
            </a:r>
            <a:r>
              <a:rPr kumimoji="0" lang="en-US" altLang="ja-JP" sz="700" b="0" i="0" kern="0" cap="none" spc="0" normalizeH="0" baseline="0" noProof="0" err="1">
                <a:solidFill>
                  <a:srgbClr val="53565A"/>
                </a:solidFill>
                <a:latin typeface="Arial" panose="020B0604020202020204"/>
                <a:ea typeface="MS PGothic" pitchFamily="34" charset="-128"/>
                <a:cs typeface="+mn-cs"/>
              </a:rPr>
              <a:t>GAAP</a:t>
            </a:r>
            <a:r>
              <a:rPr kumimoji="0" lang="en-US" altLang="ja-JP" sz="700" b="0" i="0" kern="0" cap="none" spc="0" normalizeH="0" baseline="0" noProof="0">
                <a:solidFill>
                  <a:srgbClr val="53565A"/>
                </a:solidFill>
                <a:latin typeface="Arial" panose="020B0604020202020204"/>
                <a:ea typeface="MS PGothic" pitchFamily="34" charset="-128"/>
                <a:cs typeface="+mn-cs"/>
              </a:rPr>
              <a:t> financial measurement. Please refer to “Non-</a:t>
            </a:r>
            <a:r>
              <a:rPr kumimoji="0" lang="en-US" altLang="ja-JP" sz="700" b="0" i="0" kern="0" cap="none" spc="0" normalizeH="0" baseline="0" noProof="0" err="1">
                <a:solidFill>
                  <a:srgbClr val="53565A"/>
                </a:solidFill>
                <a:latin typeface="Arial" panose="020B0604020202020204"/>
                <a:ea typeface="MS PGothic" pitchFamily="34" charset="-128"/>
                <a:cs typeface="+mn-cs"/>
              </a:rPr>
              <a:t>GAAP</a:t>
            </a:r>
            <a:r>
              <a:rPr kumimoji="0" lang="en-US" altLang="ja-JP" sz="700" b="0" i="0" kern="0" cap="none" spc="0" normalizeH="0" baseline="0" noProof="0">
                <a:solidFill>
                  <a:srgbClr val="53565A"/>
                </a:solidFill>
                <a:latin typeface="Arial" panose="020B0604020202020204"/>
                <a:ea typeface="MS PGothic" pitchFamily="34" charset="-128"/>
                <a:cs typeface="+mn-cs"/>
              </a:rPr>
              <a:t> financial measurement”.</a:t>
            </a:r>
            <a:endParaRPr kumimoji="0" lang="en-US" altLang="ja-JP" sz="700" b="0" i="0" kern="0" cap="none" spc="0" normalizeH="0" baseline="0" noProof="0">
              <a:solidFill>
                <a:srgbClr val="53565A"/>
              </a:solidFill>
              <a:highlight>
                <a:srgbClr val="FFFF00"/>
              </a:highlight>
              <a:latin typeface="Arial" panose="020B0604020202020204"/>
              <a:ea typeface="MS PGothic" pitchFamily="34" charset="-128"/>
              <a:cs typeface="+mn-cs"/>
            </a:endParaRPr>
          </a:p>
        </p:txBody>
      </p:sp>
      <p:sp>
        <p:nvSpPr>
          <p:cNvPr id="6" name="灯片编号占位符 5"/>
          <p:cNvSpPr>
            <a:spLocks noGrp="1"/>
          </p:cNvSpPr>
          <p:nvPr>
            <p:ph type="sldNum" sz="quarter" idx="4"/>
          </p:nvPr>
        </p:nvSpPr>
        <p:spPr>
          <a:xfrm>
            <a:off x="0" y="6629401"/>
            <a:ext cx="304800" cy="14550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75C8BA-6B78-4C03-8697-F97FF6E5FC61}" type="slidenum">
              <a:rPr kumimoji="0" lang="en-US" sz="800" b="0" i="0" u="none" strike="noStrike" kern="1200" cap="none" spc="0" normalizeH="0" baseline="0" noProof="0" smtClean="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rPr>
              <a:t>14</a:t>
            </a:fld>
            <a:endParaRPr kumimoji="0" lang="en-US" sz="800" b="0" i="0" u="none" strike="noStrike" kern="1200" cap="none" spc="0" normalizeH="0" baseline="0" noProof="0">
              <a:ln>
                <a:noFill/>
              </a:ln>
              <a:solidFill>
                <a:srgbClr val="53565A">
                  <a:tint val="75000"/>
                </a:srgbClr>
              </a:solidFill>
              <a:effectLst/>
              <a:uLnTx/>
              <a:uFillTx/>
              <a:latin typeface="Arial" panose="020B0604020202020204" pitchFamily="34" charset="0"/>
              <a:ea typeface="ヒラギノ角ゴ Pro W3" panose="020B0300000000000000" pitchFamily="124" charset="-128"/>
              <a:cs typeface="+mn-cs"/>
            </a:endParaRPr>
          </a:p>
        </p:txBody>
      </p:sp>
    </p:spTree>
    <p:custDataLst>
      <p:tags r:id="rId1"/>
    </p:custDataLst>
    <p:extLst>
      <p:ext uri="{BB962C8B-B14F-4D97-AF65-F5344CB8AC3E}">
        <p14:creationId xmlns:p14="http://schemas.microsoft.com/office/powerpoint/2010/main" val="68910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p:cNvPicPr>
          <p:nvPr/>
        </p:nvPicPr>
        <p:blipFill>
          <a:blip r:embed="rId3" cstate="screen"/>
          <a:stretch>
            <a:fillRect/>
          </a:stretch>
        </p:blipFill>
        <p:spPr>
          <a:xfrm>
            <a:off x="0" y="-17780"/>
            <a:ext cx="9906000" cy="6858000"/>
          </a:xfrm>
          <a:prstGeom prst="rect">
            <a:avLst/>
          </a:prstGeom>
        </p:spPr>
      </p:pic>
      <p:sp>
        <p:nvSpPr>
          <p:cNvPr id="14" name="Rectangle 13"/>
          <p:cNvSpPr/>
          <p:nvPr/>
        </p:nvSpPr>
        <p:spPr bwMode="gray">
          <a:xfrm>
            <a:off x="0" y="4854389"/>
            <a:ext cx="5092700" cy="1338599"/>
          </a:xfrm>
          <a:prstGeom prst="rect">
            <a:avLst/>
          </a:prstGeom>
          <a:solidFill>
            <a:schemeClr val="bg1">
              <a:alpha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a:ea typeface="STKaiti" panose="02010600040101010101" pitchFamily="2" charset="-122"/>
              <a:cs typeface="+mn-cs"/>
            </a:endParaRPr>
          </a:p>
        </p:txBody>
      </p:sp>
      <p:sp>
        <p:nvSpPr>
          <p:cNvPr id="3" name="Rectangle 2"/>
          <p:cNvSpPr/>
          <p:nvPr/>
        </p:nvSpPr>
        <p:spPr bwMode="gray">
          <a:xfrm>
            <a:off x="0" y="3398501"/>
            <a:ext cx="5092700" cy="1338599"/>
          </a:xfrm>
          <a:prstGeom prst="rect">
            <a:avLst/>
          </a:prstGeom>
          <a:solidFill>
            <a:schemeClr val="bg1">
              <a:alpha val="60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a:ea typeface="STKaiti" panose="02010600040101010101" pitchFamily="2" charset="-122"/>
              <a:cs typeface="+mn-cs"/>
            </a:endParaRPr>
          </a:p>
        </p:txBody>
      </p:sp>
      <p:sp>
        <p:nvSpPr>
          <p:cNvPr id="17" name="Title 3"/>
          <p:cNvSpPr txBox="1"/>
          <p:nvPr/>
        </p:nvSpPr>
        <p:spPr bwMode="gray">
          <a:xfrm>
            <a:off x="208848" y="3436601"/>
            <a:ext cx="4309812" cy="925894"/>
          </a:xfrm>
          <a:prstGeom prst="rect">
            <a:avLst/>
          </a:prstGeom>
          <a:noFill/>
          <a:ln w="12700">
            <a:noFill/>
            <a:miter lim="800000"/>
          </a:ln>
          <a:effectLst/>
        </p:spPr>
        <p:txBody>
          <a:bodyPr vert="horz" wrap="square" lIns="45720" tIns="45720" rIns="45720" bIns="45720" numCol="1" anchor="t" anchorCtr="0" compatLnSpc="1">
            <a:spAutoFit/>
          </a:bodyPr>
          <a:lstStyle>
            <a:lvl1pPr algn="l" rtl="0" eaLnBrk="1" fontAlgn="base" hangingPunct="1">
              <a:spcBef>
                <a:spcPct val="0"/>
              </a:spcBef>
              <a:spcAft>
                <a:spcPct val="0"/>
              </a:spcAft>
              <a:defRPr sz="2400">
                <a:solidFill>
                  <a:schemeClr val="accent1"/>
                </a:solidFill>
                <a:latin typeface="Franklin Gothic Medium Cond" panose="020B0606030402020204" pitchFamily="34" charset="0"/>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2pPr>
            <a:lvl3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3pPr>
            <a:lvl4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4pPr>
            <a:lvl5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9pPr>
          </a:lstStyle>
          <a:p>
            <a:pPr marL="0" marR="0" lvl="0" indent="0" algn="l" defTabSz="914400" rtl="0" eaLnBrk="1" fontAlgn="base" latinLnBrk="0" hangingPunct="1">
              <a:lnSpc>
                <a:spcPct val="100000"/>
              </a:lnSpc>
              <a:spcBef>
                <a:spcPts val="500"/>
              </a:spcBef>
              <a:spcAft>
                <a:spcPct val="0"/>
              </a:spcAft>
              <a:buClrTx/>
              <a:buSzTx/>
              <a:buFontTx/>
              <a:buNone/>
              <a:defRPr/>
            </a:pPr>
            <a:r>
              <a:rPr kumimoji="0" lang="en-US" altLang="zh-CN" sz="2400" b="1" i="1" u="none" strike="noStrike" kern="0" cap="none" spc="0" normalizeH="0" baseline="0" noProof="0">
                <a:ln>
                  <a:noFill/>
                </a:ln>
                <a:solidFill>
                  <a:srgbClr val="F04F24"/>
                </a:solidFill>
                <a:uLnTx/>
                <a:uFillTx/>
                <a:latin typeface="+mn-lt"/>
                <a:ea typeface="STKaiti" panose="02010600040101010101" pitchFamily="2" charset="-122"/>
                <a:cs typeface="+mj-cs"/>
              </a:rPr>
              <a:t>Our </a:t>
            </a:r>
            <a:r>
              <a:rPr kumimoji="0" lang="en-US" altLang="zh-CN" sz="3200" b="1" i="1" u="none" strike="noStrike" kern="0" cap="none" spc="0" normalizeH="0" baseline="0" noProof="0">
                <a:ln>
                  <a:noFill/>
                </a:ln>
                <a:solidFill>
                  <a:srgbClr val="F04F24"/>
                </a:solidFill>
                <a:uLnTx/>
                <a:uFillTx/>
                <a:latin typeface="+mn-lt"/>
                <a:ea typeface="STKaiti" panose="02010600040101010101" pitchFamily="2" charset="-122"/>
                <a:cs typeface="+mj-cs"/>
              </a:rPr>
              <a:t>Vision</a:t>
            </a:r>
            <a:endParaRPr kumimoji="0" lang="en-US" altLang="zh-CN" sz="2400" b="1" i="1" u="none" strike="noStrike" kern="0" cap="none" spc="0" normalizeH="0" baseline="0" noProof="0">
              <a:ln>
                <a:noFill/>
              </a:ln>
              <a:solidFill>
                <a:srgbClr val="F04F24"/>
              </a:solidFill>
              <a:uLnTx/>
              <a:uFillTx/>
              <a:latin typeface="+mn-lt"/>
              <a:ea typeface="STKaiti" panose="02010600040101010101" pitchFamily="2" charset="-122"/>
              <a:cs typeface="+mj-cs"/>
            </a:endParaRPr>
          </a:p>
          <a:p>
            <a:pPr marL="0" marR="0" lvl="0" indent="0" algn="l" defTabSz="914400" rtl="0" eaLnBrk="1" fontAlgn="base" latinLnBrk="0" hangingPunct="1">
              <a:lnSpc>
                <a:spcPct val="100000"/>
              </a:lnSpc>
              <a:spcBef>
                <a:spcPts val="500"/>
              </a:spcBef>
              <a:spcAft>
                <a:spcPct val="0"/>
              </a:spcAft>
              <a:buClrTx/>
              <a:buSzTx/>
              <a:buFontTx/>
              <a:buNone/>
              <a:defRPr/>
            </a:pPr>
            <a:r>
              <a:rPr kumimoji="0" lang="en-US" altLang="zh-CN" sz="1800" b="0" i="0" u="none" strike="noStrike" kern="0" cap="none" spc="0" normalizeH="0" baseline="0" noProof="0">
                <a:ln>
                  <a:noFill/>
                </a:ln>
                <a:solidFill>
                  <a:srgbClr val="53565A"/>
                </a:solidFill>
                <a:effectLst/>
                <a:uLnTx/>
                <a:uFillTx/>
                <a:latin typeface="+mn-lt"/>
                <a:ea typeface="STKaiti" panose="02010600040101010101" pitchFamily="2" charset="-122"/>
                <a:cs typeface="+mj-cs"/>
              </a:rPr>
              <a:t>Connecting people and pets</a:t>
            </a:r>
            <a:endParaRPr kumimoji="0" lang="zh-CN" altLang="en-US" sz="1800" b="0" i="0" u="none" strike="noStrike" kern="0" cap="none" spc="0" normalizeH="0" baseline="0" noProof="0">
              <a:ln>
                <a:noFill/>
              </a:ln>
              <a:solidFill>
                <a:srgbClr val="53565A"/>
              </a:solidFill>
              <a:effectLst/>
              <a:uLnTx/>
              <a:uFillTx/>
              <a:latin typeface="+mn-lt"/>
              <a:ea typeface="STKaiti" panose="02010600040101010101" pitchFamily="2" charset="-122"/>
              <a:cs typeface="+mj-cs"/>
            </a:endParaRPr>
          </a:p>
        </p:txBody>
      </p:sp>
      <p:sp>
        <p:nvSpPr>
          <p:cNvPr id="20" name="TextBox 19"/>
          <p:cNvSpPr txBox="1"/>
          <p:nvPr/>
        </p:nvSpPr>
        <p:spPr bwMode="gray">
          <a:xfrm>
            <a:off x="208848" y="5038815"/>
            <a:ext cx="4614612" cy="1110560"/>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500"/>
              </a:spcBef>
              <a:spcAft>
                <a:spcPct val="0"/>
              </a:spcAft>
              <a:buClrTx/>
              <a:buSzTx/>
              <a:buFontTx/>
              <a:buNone/>
              <a:defRPr/>
            </a:pPr>
            <a:r>
              <a:rPr kumimoji="0" lang="en-US" altLang="ja-JP" sz="2400" b="1" i="1" u="none" strike="noStrike" kern="0" cap="none" spc="0" normalizeH="0" baseline="0" noProof="0">
                <a:ln>
                  <a:noFill/>
                </a:ln>
                <a:solidFill>
                  <a:srgbClr val="F04F24"/>
                </a:solidFill>
                <a:uLnTx/>
                <a:uFillTx/>
                <a:latin typeface="+mn-lt"/>
                <a:ea typeface="MS PGothic" pitchFamily="34" charset="-128"/>
                <a:cs typeface="+mn-cs"/>
              </a:rPr>
              <a:t>Our </a:t>
            </a:r>
            <a:r>
              <a:rPr kumimoji="0" lang="en-US" altLang="ja-JP" sz="3200" b="1" i="1" u="none" strike="noStrike" kern="0" cap="none" spc="0" normalizeH="0" baseline="0" noProof="0">
                <a:ln>
                  <a:noFill/>
                </a:ln>
                <a:solidFill>
                  <a:srgbClr val="F04F24"/>
                </a:solidFill>
                <a:uLnTx/>
                <a:uFillTx/>
                <a:latin typeface="+mn-lt"/>
                <a:ea typeface="MS PGothic" pitchFamily="34" charset="-128"/>
                <a:cs typeface="+mn-cs"/>
              </a:rPr>
              <a:t>M</a:t>
            </a:r>
            <a:r>
              <a:rPr kumimoji="0" lang="en-US" altLang="zh-CN" sz="3200" b="1" i="1" u="none" strike="noStrike" kern="0" cap="none" spc="0" normalizeH="0" baseline="0" noProof="0">
                <a:ln>
                  <a:noFill/>
                </a:ln>
                <a:solidFill>
                  <a:srgbClr val="F04F24"/>
                </a:solidFill>
                <a:uLnTx/>
                <a:uFillTx/>
                <a:latin typeface="+mn-lt"/>
                <a:ea typeface="MS PGothic" pitchFamily="34" charset="-128"/>
                <a:cs typeface="+mn-cs"/>
              </a:rPr>
              <a:t>ission</a:t>
            </a:r>
            <a:endParaRPr kumimoji="0" lang="en-US" altLang="zh-CN" sz="2400" b="0" i="1" u="none" strike="noStrike" kern="0" cap="none" spc="0" normalizeH="0" baseline="0" noProof="0">
              <a:ln>
                <a:noFill/>
              </a:ln>
              <a:solidFill>
                <a:srgbClr val="F04F24"/>
              </a:solidFill>
              <a:uLnTx/>
              <a:uFillTx/>
              <a:latin typeface="+mn-lt"/>
              <a:cs typeface="+mn-cs"/>
            </a:endParaRPr>
          </a:p>
          <a:p>
            <a:pPr lvl="0" algn="l">
              <a:spcBef>
                <a:spcPts val="500"/>
              </a:spcBef>
              <a:defRPr/>
            </a:pPr>
            <a:r>
              <a:rPr lang="en-US" altLang="ja-JP" sz="1800" kern="0">
                <a:solidFill>
                  <a:srgbClr val="53565A"/>
                </a:solidFill>
                <a:latin typeface="+mn-lt"/>
                <a:ea typeface="MS PGothic" pitchFamily="34" charset="-128"/>
              </a:rPr>
              <a:t>Empower the pet ecosystem and                     instill love and trust into pet parenting</a:t>
            </a:r>
          </a:p>
        </p:txBody>
      </p:sp>
      <p:pic>
        <p:nvPicPr>
          <p:cNvPr id="13" name="图片 12"/>
          <p:cNvPicPr>
            <a:picLocks noChangeAspect="1"/>
          </p:cNvPicPr>
          <p:nvPr/>
        </p:nvPicPr>
        <p:blipFill>
          <a:blip r:embed="rId4"/>
          <a:stretch>
            <a:fillRect/>
          </a:stretch>
        </p:blipFill>
        <p:spPr>
          <a:xfrm>
            <a:off x="-612322" y="-641681"/>
            <a:ext cx="5955847" cy="3102813"/>
          </a:xfrm>
          <a:prstGeom prst="rect">
            <a:avLst/>
          </a:prstGeom>
        </p:spPr>
      </p:pic>
      <p:sp>
        <p:nvSpPr>
          <p:cNvPr id="4" name="灯片编号占位符 3"/>
          <p:cNvSpPr>
            <a:spLocks noGrp="1"/>
          </p:cNvSpPr>
          <p:nvPr>
            <p:ph type="sldNum" sz="quarter" idx="4"/>
          </p:nvPr>
        </p:nvSpPr>
        <p:spPr/>
        <p:txBody>
          <a:bodyPr/>
          <a:lstStyle/>
          <a:p>
            <a:fld id="{DE75C8BA-6B78-4C03-8697-F97FF6E5FC61}" type="slidenum">
              <a:rPr lang="en-US" smtClean="0"/>
              <a:t>2</a:t>
            </a:fld>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5"/>
          <p:cNvSpPr>
            <a:spLocks noGrp="1" noChangeArrowheads="1"/>
          </p:cNvSpPr>
          <p:nvPr>
            <p:ph type="title"/>
          </p:nvPr>
        </p:nvSpPr>
        <p:spPr>
          <a:xfrm>
            <a:off x="152400" y="193278"/>
            <a:ext cx="9598025" cy="430887"/>
          </a:xfrm>
        </p:spPr>
        <p:txBody>
          <a:bodyPr/>
          <a:lstStyle/>
          <a:p>
            <a:r>
              <a:rPr lang="en-US" sz="2800"/>
              <a:t>Disclaimer</a:t>
            </a:r>
          </a:p>
        </p:txBody>
      </p:sp>
      <p:sp>
        <p:nvSpPr>
          <p:cNvPr id="7" name="TextBox 6"/>
          <p:cNvSpPr txBox="1"/>
          <p:nvPr/>
        </p:nvSpPr>
        <p:spPr>
          <a:xfrm>
            <a:off x="100704" y="1037120"/>
            <a:ext cx="9701416" cy="4657685"/>
          </a:xfrm>
          <a:prstGeom prst="rect">
            <a:avLst/>
          </a:prstGeom>
          <a:noFill/>
        </p:spPr>
        <p:txBody>
          <a:bodyPr wrap="square" rtlCol="0">
            <a:spAutoFit/>
          </a:bodyPr>
          <a:lstStyle/>
          <a:p>
            <a:pPr algn="l">
              <a:spcBef>
                <a:spcPts val="200"/>
              </a:spcBef>
              <a:spcAft>
                <a:spcPts val="200"/>
              </a:spcAft>
            </a:pPr>
            <a:r>
              <a:rPr lang="en-US" sz="900">
                <a:ea typeface="+mj-ea"/>
              </a:rPr>
              <a:t>This presentation has been prepared by </a:t>
            </a:r>
            <a:r>
              <a:rPr lang="en-US" sz="900" err="1"/>
              <a:t>Boqii</a:t>
            </a:r>
            <a:r>
              <a:rPr lang="en-US" sz="900"/>
              <a:t> Holding Limited </a:t>
            </a:r>
            <a:r>
              <a:rPr lang="en-US" sz="900">
                <a:ea typeface="+mj-ea"/>
              </a:rPr>
              <a:t>(the “Company”) solely for informational purposes. The information included herein in this presentation has not been independently verified. No representations, warranties or undertakings, express or implied, are made by the Company or any of its affiliates, advisers or representatives or the underwriters as to, and no reliance should be placed upon, the accuracy, fairness, completeness or correctness of the information or opinions presented or contained in this presentation. By viewing or accessing the information contained in this presentation, you acknowledge and agree that none of the Company or any of its affiliates, advisers or representatives or the underwriters accept any responsibility whatsoever (in negligence or otherwise) for any loss howsoever arising from any information presented or contained in this presentation or otherwise arising in connection with the presentation. The information presented or contained in this presentation is subject to change without notice and its accuracy is not guaranteed. None of the Company or any of its affiliates, advisers or representatives or the underwriters make any undertaking to update any such information subsequent to the date hereof. This presentation should not be construed as legal, tax, investment or other advice.</a:t>
            </a:r>
          </a:p>
          <a:p>
            <a:pPr algn="l">
              <a:spcBef>
                <a:spcPts val="200"/>
              </a:spcBef>
              <a:spcAft>
                <a:spcPts val="200"/>
              </a:spcAft>
            </a:pPr>
            <a:endParaRPr lang="en-US" sz="900">
              <a:ea typeface="+mj-ea"/>
            </a:endParaRPr>
          </a:p>
          <a:p>
            <a:pPr algn="l">
              <a:spcBef>
                <a:spcPts val="200"/>
              </a:spcBef>
              <a:spcAft>
                <a:spcPts val="200"/>
              </a:spcAft>
            </a:pPr>
            <a:r>
              <a:rPr lang="en-US" sz="900">
                <a:ea typeface="+mj-ea"/>
              </a:rPr>
              <a:t>This presentation contains statements that reflect the Company’s intent, beliefs or current expectations about the future. These statements can be recognized by the use of words such as “expects,” “plans,” “will,” “estimates,” “projects,” “intends,” or words of similar meaning. These forward-looking statements are not guarantees of future performance and are based on a number of assumptions about the Company’s operations and other factors, many of which are beyond the Company’s control, and accordingly, actual results may differ materially from these forward-looking statements. Caution should be taken with respect to such statements and you should not place undue reliance on any such forward-looking statements. The Company or any of its affiliates, advisers or representatives or the underwriters has no obligation and does not undertake to revise forward-looking statements to reflect newly available information, future events or circumstances.</a:t>
            </a:r>
          </a:p>
          <a:p>
            <a:pPr algn="l">
              <a:spcBef>
                <a:spcPts val="200"/>
              </a:spcBef>
              <a:spcAft>
                <a:spcPts val="200"/>
              </a:spcAft>
            </a:pPr>
            <a:endParaRPr lang="en-US" sz="900">
              <a:ea typeface="+mj-ea"/>
            </a:endParaRPr>
          </a:p>
          <a:p>
            <a:pPr algn="l">
              <a:spcBef>
                <a:spcPts val="200"/>
              </a:spcBef>
              <a:spcAft>
                <a:spcPts val="200"/>
              </a:spcAft>
            </a:pPr>
            <a:r>
              <a:rPr lang="en-US" sz="900">
                <a:ea typeface="+mj-ea"/>
              </a:rPr>
              <a:t>This presentation does not constitute an offer to sell or an invitation to purchase or subscribe for any securities of the Company for sale in the United States or anywhere else. No part of this presentation shall form the basis of or be relied upon in connection with any contract or commitment whatsoever. Specifically, these materials do not constitute a “prospectus” within the meaning of the U.S. Securities Act of 1933, as amended, and the regulations enacted thereunder. This presentation does not contain all relevant information relating to the Company or its securities, particularly with respect to the risks and special considerations involved with an investment in the securities of the Company. In evaluating its business, the Company uses certain non-GAAP measures as supplemental measures to review and assess its operating and financial performance. These non-GAAP financial measures have limitations as analytical tools, and when assessing the Company’s operating and financial performances, investors should not consider them in isolation, or as a substitute for any consolidated statement of operations data prepared in accordance with U.S. GAAP.</a:t>
            </a:r>
          </a:p>
          <a:p>
            <a:pPr algn="l">
              <a:spcBef>
                <a:spcPts val="200"/>
              </a:spcBef>
              <a:spcAft>
                <a:spcPts val="200"/>
              </a:spcAft>
            </a:pPr>
            <a:endParaRPr lang="en-US" sz="900">
              <a:ea typeface="+mj-ea"/>
            </a:endParaRPr>
          </a:p>
          <a:p>
            <a:pPr algn="l">
              <a:spcBef>
                <a:spcPts val="200"/>
              </a:spcBef>
              <a:spcAft>
                <a:spcPts val="200"/>
              </a:spcAft>
            </a:pPr>
            <a:r>
              <a:rPr lang="en-US" sz="900">
                <a:ea typeface="+mj-ea"/>
              </a:rPr>
              <a:t>THE INFORMATION CONTAINED IN THIS DOCUMENT IS HIGHLY CONFIDENTIAL AND IS BEING GIVEN SOLELY FOR YOUR INFORMATION AND ONLY FOR YOUR USE IN CONNECTION WITH THIS PRESENTATION. THE INFORMATION CONTAINED HEREIN MAY NOT BE COPIED, REPRODUCED, REDISTRIBUTED, OR OTHERWISE DISCLOSED, IN WHOLE OR IN PART, TO ANY OTHER PERSON IN ANY MANNER. Any forwarding, distribution or reproduction of this presentation in whole or in part is unauthorized.</a:t>
            </a:r>
          </a:p>
          <a:p>
            <a:pPr algn="l">
              <a:spcBef>
                <a:spcPts val="200"/>
              </a:spcBef>
              <a:spcAft>
                <a:spcPts val="200"/>
              </a:spcAft>
            </a:pPr>
            <a:endParaRPr lang="en-US" sz="900">
              <a:ea typeface="+mj-ea"/>
            </a:endParaRPr>
          </a:p>
          <a:p>
            <a:pPr algn="l">
              <a:spcBef>
                <a:spcPts val="200"/>
              </a:spcBef>
              <a:spcAft>
                <a:spcPts val="200"/>
              </a:spcAft>
            </a:pPr>
            <a:r>
              <a:rPr lang="en-US" sz="900">
                <a:ea typeface="+mj-ea"/>
              </a:rPr>
              <a:t>As participants of this presentation, you agree not to photograph, copy or otherwise reproduce this presentation in any form or pass on this presentation to any other person for any purpose.</a:t>
            </a:r>
          </a:p>
        </p:txBody>
      </p:sp>
      <p:sp>
        <p:nvSpPr>
          <p:cNvPr id="4" name="灯片编号占位符 3"/>
          <p:cNvSpPr>
            <a:spLocks noGrp="1"/>
          </p:cNvSpPr>
          <p:nvPr>
            <p:ph type="sldNum" sz="quarter" idx="4"/>
          </p:nvPr>
        </p:nvSpPr>
        <p:spPr/>
        <p:txBody>
          <a:bodyPr/>
          <a:lstStyle/>
          <a:p>
            <a:fld id="{DE75C8BA-6B78-4C03-8697-F97FF6E5FC61}" type="slidenum">
              <a:rPr lang="en-US" smtClean="0"/>
              <a:t>3</a:t>
            </a:fld>
            <a:endParaRPr 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92"/>
          <p:cNvSpPr/>
          <p:nvPr/>
        </p:nvSpPr>
        <p:spPr bwMode="auto">
          <a:xfrm>
            <a:off x="10923" y="5498111"/>
            <a:ext cx="9895077" cy="515036"/>
          </a:xfrm>
          <a:prstGeom prst="roundRect">
            <a:avLst/>
          </a:prstGeom>
          <a:solidFill>
            <a:schemeClr val="tx2">
              <a:alpha val="80000"/>
            </a:schemeClr>
          </a:solidFill>
          <a:ln w="25400" cap="flat" cmpd="sng" algn="ctr">
            <a:solidFill>
              <a:schemeClr val="bg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marL="0" marR="0" lvl="0" indent="0" defTabSz="914400" rtl="0" eaLnBrk="1" fontAlgn="base"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FFFFFF"/>
              </a:solidFill>
              <a:effectLst/>
              <a:uLnTx/>
              <a:uFillTx/>
              <a:latin typeface="Arial" panose="020B0604020202020204"/>
              <a:ea typeface="STKaiti" panose="02010600040101010101" pitchFamily="2" charset="-122"/>
              <a:cs typeface="+mn-cs"/>
            </a:endParaRPr>
          </a:p>
        </p:txBody>
      </p:sp>
      <p:pic>
        <p:nvPicPr>
          <p:cNvPr id="28" name="Picture 8" descr="WeAreBetterWithPets – Navarino Pet Community spreads the word | Journey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744" y="710437"/>
            <a:ext cx="3663523" cy="2447119"/>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2933700" y="646337"/>
            <a:ext cx="3667813" cy="2447119"/>
          </a:xfrm>
          <a:prstGeom prst="rect">
            <a:avLst/>
          </a:prstGeom>
        </p:spPr>
      </p:pic>
      <p:pic>
        <p:nvPicPr>
          <p:cNvPr id="18" name="Picture 2"/>
          <p:cNvPicPr>
            <a:picLocks noChangeAspect="1"/>
          </p:cNvPicPr>
          <p:nvPr/>
        </p:nvPicPr>
        <p:blipFill>
          <a:blip r:embed="rId4"/>
          <a:stretch>
            <a:fillRect/>
          </a:stretch>
        </p:blipFill>
        <p:spPr>
          <a:xfrm>
            <a:off x="10923" y="646337"/>
            <a:ext cx="3197545" cy="2828784"/>
          </a:xfrm>
          <a:prstGeom prst="rect">
            <a:avLst/>
          </a:prstGeom>
        </p:spPr>
      </p:pic>
      <p:sp>
        <p:nvSpPr>
          <p:cNvPr id="95" name="Rounded Rectangle 92"/>
          <p:cNvSpPr/>
          <p:nvPr/>
        </p:nvSpPr>
        <p:spPr bwMode="auto">
          <a:xfrm>
            <a:off x="913651" y="2869733"/>
            <a:ext cx="8078698" cy="2331361"/>
          </a:xfrm>
          <a:prstGeom prst="roundRect">
            <a:avLst/>
          </a:prstGeom>
          <a:solidFill>
            <a:srgbClr val="F04F24">
              <a:alpha val="80000"/>
            </a:srgb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marL="0" marR="0" lvl="0" indent="0" defTabSz="914400" rtl="0" eaLnBrk="1" fontAlgn="base"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FFFFFF"/>
              </a:solidFill>
              <a:effectLst/>
              <a:uLnTx/>
              <a:uFillTx/>
              <a:latin typeface="Arial" panose="020B0604020202020204"/>
              <a:ea typeface="STKaiti" panose="02010600040101010101" pitchFamily="2" charset="-122"/>
              <a:cs typeface="+mn-cs"/>
            </a:endParaRPr>
          </a:p>
        </p:txBody>
      </p:sp>
      <p:sp>
        <p:nvSpPr>
          <p:cNvPr id="14" name="object 14"/>
          <p:cNvSpPr txBox="1"/>
          <p:nvPr/>
        </p:nvSpPr>
        <p:spPr>
          <a:xfrm>
            <a:off x="1053646" y="3970901"/>
            <a:ext cx="2742314" cy="849111"/>
          </a:xfrm>
          <a:prstGeom prst="rect">
            <a:avLst/>
          </a:prstGeom>
        </p:spPr>
        <p:txBody>
          <a:bodyPr vert="horz" wrap="square" lIns="0" tIns="10319" rIns="0" bIns="0" rtlCol="0">
            <a:spAutoFit/>
          </a:bodyPr>
          <a:lstStyle/>
          <a:p>
            <a:pPr marL="293370" marR="4445" indent="-285750" algn="l">
              <a:spcBef>
                <a:spcPts val="80"/>
              </a:spcBef>
              <a:buSzPct val="50000"/>
              <a:buFont typeface="Wingdings" panose="05000000000000000000" pitchFamily="2" charset="2"/>
              <a:buChar char="u"/>
            </a:pPr>
            <a:r>
              <a:rPr lang="en-US" sz="1300" spc="-4">
                <a:solidFill>
                  <a:srgbClr val="FFFFFF"/>
                </a:solidFill>
                <a:cs typeface="Arial" panose="020B0604020202020204" pitchFamily="34" charset="0"/>
              </a:rPr>
              <a:t>Food </a:t>
            </a:r>
            <a:r>
              <a:rPr lang="en-US" altLang="zh-CN" sz="1300" spc="-4">
                <a:solidFill>
                  <a:srgbClr val="FFFFFF"/>
                </a:solidFill>
                <a:cs typeface="Arial" panose="020B0604020202020204" pitchFamily="34" charset="0"/>
              </a:rPr>
              <a:t>and</a:t>
            </a:r>
            <a:r>
              <a:rPr lang="zh-CN" altLang="en-US" sz="1300" spc="-4">
                <a:solidFill>
                  <a:srgbClr val="FFFFFF"/>
                </a:solidFill>
                <a:cs typeface="Arial" panose="020B0604020202020204" pitchFamily="34" charset="0"/>
              </a:rPr>
              <a:t> </a:t>
            </a:r>
            <a:r>
              <a:rPr lang="en-US" sz="1300" spc="-4">
                <a:solidFill>
                  <a:srgbClr val="FFFFFF"/>
                </a:solidFill>
                <a:cs typeface="Arial" panose="020B0604020202020204" pitchFamily="34" charset="0"/>
              </a:rPr>
              <a:t>Treats</a:t>
            </a:r>
          </a:p>
          <a:p>
            <a:pPr marL="293370" marR="4445" indent="-285750" algn="l">
              <a:spcBef>
                <a:spcPts val="80"/>
              </a:spcBef>
              <a:buSzPct val="50000"/>
              <a:buFont typeface="Wingdings" panose="05000000000000000000" pitchFamily="2" charset="2"/>
              <a:buChar char="u"/>
            </a:pPr>
            <a:r>
              <a:rPr lang="en-US" altLang="zh-CN" sz="1300" spc="-4">
                <a:solidFill>
                  <a:srgbClr val="FFFFFF"/>
                </a:solidFill>
                <a:cs typeface="Arial" panose="020B0604020202020204" pitchFamily="34" charset="0"/>
              </a:rPr>
              <a:t>S</a:t>
            </a:r>
            <a:r>
              <a:rPr lang="en-US" sz="1300" spc="-4">
                <a:solidFill>
                  <a:srgbClr val="FFFFFF"/>
                </a:solidFill>
                <a:cs typeface="Arial" panose="020B0604020202020204" pitchFamily="34" charset="0"/>
              </a:rPr>
              <a:t>hampoos, </a:t>
            </a:r>
            <a:r>
              <a:rPr lang="en-US" altLang="zh-CN" sz="1300" spc="-4">
                <a:solidFill>
                  <a:srgbClr val="FFFFFF"/>
                </a:solidFill>
                <a:cs typeface="Arial" panose="020B0604020202020204" pitchFamily="34" charset="0"/>
              </a:rPr>
              <a:t>C</a:t>
            </a:r>
            <a:r>
              <a:rPr lang="en-US" sz="1300" spc="-4">
                <a:solidFill>
                  <a:srgbClr val="FFFFFF"/>
                </a:solidFill>
                <a:cs typeface="Arial" panose="020B0604020202020204" pitchFamily="34" charset="0"/>
              </a:rPr>
              <a:t>ages, </a:t>
            </a:r>
            <a:r>
              <a:rPr lang="en-US" altLang="zh-CN" sz="1300" spc="-4">
                <a:solidFill>
                  <a:srgbClr val="FFFFFF"/>
                </a:solidFill>
                <a:cs typeface="Arial" panose="020B0604020202020204" pitchFamily="34" charset="0"/>
              </a:rPr>
              <a:t>T</a:t>
            </a:r>
            <a:r>
              <a:rPr lang="en-US" sz="1300" spc="-4">
                <a:solidFill>
                  <a:srgbClr val="FFFFFF"/>
                </a:solidFill>
                <a:cs typeface="Arial" panose="020B0604020202020204" pitchFamily="34" charset="0"/>
              </a:rPr>
              <a:t>oys</a:t>
            </a:r>
            <a:r>
              <a:rPr lang="en-US" altLang="zh-CN" sz="1300" spc="-4">
                <a:solidFill>
                  <a:srgbClr val="FFFFFF"/>
                </a:solidFill>
                <a:cs typeface="Arial" panose="020B0604020202020204" pitchFamily="34" charset="0"/>
              </a:rPr>
              <a:t>…</a:t>
            </a:r>
            <a:endParaRPr lang="en-US" sz="1300" spc="-4">
              <a:solidFill>
                <a:srgbClr val="FFFFFF"/>
              </a:solidFill>
              <a:cs typeface="Arial" panose="020B0604020202020204" pitchFamily="34" charset="0"/>
            </a:endParaRPr>
          </a:p>
          <a:p>
            <a:pPr marL="293370" marR="4445" indent="-285750" algn="l">
              <a:spcBef>
                <a:spcPts val="80"/>
              </a:spcBef>
              <a:buSzPct val="50000"/>
              <a:buFont typeface="Wingdings" panose="05000000000000000000" pitchFamily="2" charset="2"/>
              <a:buChar char="u"/>
            </a:pPr>
            <a:r>
              <a:rPr lang="en-US" altLang="zh-CN" sz="1300" spc="-4">
                <a:solidFill>
                  <a:srgbClr val="FFFFFF"/>
                </a:solidFill>
                <a:cs typeface="Arial" panose="020B0604020202020204" pitchFamily="34" charset="0"/>
              </a:rPr>
              <a:t>Nutritional Supplements </a:t>
            </a:r>
          </a:p>
          <a:p>
            <a:pPr marL="293370" marR="4445" indent="-285750" algn="l">
              <a:spcBef>
                <a:spcPts val="80"/>
              </a:spcBef>
              <a:buSzPct val="50000"/>
              <a:buFont typeface="Wingdings" panose="05000000000000000000" pitchFamily="2" charset="2"/>
              <a:buChar char="u"/>
            </a:pPr>
            <a:r>
              <a:rPr lang="en-US" altLang="zh-CN" sz="1300" spc="-4">
                <a:solidFill>
                  <a:srgbClr val="FFFFFF"/>
                </a:solidFill>
                <a:cs typeface="Arial" panose="020B0604020202020204" pitchFamily="34" charset="0"/>
              </a:rPr>
              <a:t>OTC</a:t>
            </a:r>
            <a:r>
              <a:rPr lang="zh-CN" altLang="en-US" sz="1300" spc="-4">
                <a:solidFill>
                  <a:srgbClr val="FFFFFF"/>
                </a:solidFill>
                <a:cs typeface="Arial" panose="020B0604020202020204" pitchFamily="34" charset="0"/>
              </a:rPr>
              <a:t> </a:t>
            </a:r>
            <a:r>
              <a:rPr lang="en-US" altLang="zh-CN" sz="1300" spc="-4">
                <a:solidFill>
                  <a:srgbClr val="FFFFFF"/>
                </a:solidFill>
                <a:cs typeface="Arial" panose="020B0604020202020204" pitchFamily="34" charset="0"/>
              </a:rPr>
              <a:t>Pharmacy</a:t>
            </a:r>
          </a:p>
        </p:txBody>
      </p:sp>
      <p:sp>
        <p:nvSpPr>
          <p:cNvPr id="17" name="object 17"/>
          <p:cNvSpPr txBox="1"/>
          <p:nvPr/>
        </p:nvSpPr>
        <p:spPr>
          <a:xfrm>
            <a:off x="9760764" y="6126589"/>
            <a:ext cx="123825" cy="148968"/>
          </a:xfrm>
          <a:prstGeom prst="rect">
            <a:avLst/>
          </a:prstGeom>
        </p:spPr>
        <p:txBody>
          <a:bodyPr vert="horz" wrap="square" lIns="0" tIns="17542" rIns="0" bIns="0" rtlCol="0">
            <a:spAutoFit/>
          </a:bodyPr>
          <a:lstStyle/>
          <a:p>
            <a:pPr marL="31115">
              <a:spcBef>
                <a:spcPts val="140"/>
              </a:spcBef>
            </a:pPr>
            <a:fld id="{81D60167-4931-47E6-BA6A-407CBD079E47}" type="slidenum">
              <a:rPr sz="855" b="1" spc="-8" dirty="0">
                <a:solidFill>
                  <a:srgbClr val="FFFFFF"/>
                </a:solidFill>
                <a:cs typeface="Arial" panose="020B0604020202020204" pitchFamily="34" charset="0"/>
              </a:rPr>
              <a:t>4</a:t>
            </a:fld>
            <a:endParaRPr sz="855">
              <a:cs typeface="Arial" panose="020B0604020202020204" pitchFamily="34" charset="0"/>
            </a:endParaRPr>
          </a:p>
        </p:txBody>
      </p:sp>
      <p:sp>
        <p:nvSpPr>
          <p:cNvPr id="15" name="object 15"/>
          <p:cNvSpPr txBox="1"/>
          <p:nvPr/>
        </p:nvSpPr>
        <p:spPr>
          <a:xfrm>
            <a:off x="3878371" y="3923475"/>
            <a:ext cx="2329273" cy="1274868"/>
          </a:xfrm>
          <a:prstGeom prst="rect">
            <a:avLst/>
          </a:prstGeom>
        </p:spPr>
        <p:txBody>
          <a:bodyPr vert="horz" wrap="square" lIns="0" tIns="10319" rIns="0" bIns="0" rtlCol="0">
            <a:spAutoFit/>
          </a:bodyPr>
          <a:lstStyle/>
          <a:p>
            <a:pPr marL="295910" marR="4445" indent="-285750" algn="l">
              <a:spcBef>
                <a:spcPts val="80"/>
              </a:spcBef>
              <a:buSzPct val="50000"/>
              <a:buFont typeface="Wingdings" panose="05000000000000000000" pitchFamily="2" charset="2"/>
              <a:buChar char="u"/>
            </a:pPr>
            <a:r>
              <a:rPr lang="en-US" altLang="zh-CN" sz="1300" spc="-12">
                <a:solidFill>
                  <a:srgbClr val="FFFFFF"/>
                </a:solidFill>
                <a:cs typeface="Arial" panose="020B0604020202020204" pitchFamily="34" charset="0"/>
              </a:rPr>
              <a:t>Pet</a:t>
            </a:r>
            <a:r>
              <a:rPr lang="zh-CN" altLang="en-US" sz="1300" spc="-12">
                <a:solidFill>
                  <a:srgbClr val="FFFFFF"/>
                </a:solidFill>
                <a:cs typeface="Arial" panose="020B0604020202020204" pitchFamily="34" charset="0"/>
              </a:rPr>
              <a:t> </a:t>
            </a:r>
            <a:r>
              <a:rPr lang="en-US" altLang="zh-CN" sz="1300" spc="-12">
                <a:solidFill>
                  <a:srgbClr val="FFFFFF"/>
                </a:solidFill>
                <a:cs typeface="Arial" panose="020B0604020202020204" pitchFamily="34" charset="0"/>
              </a:rPr>
              <a:t>Adoption/Acquisition</a:t>
            </a:r>
            <a:endParaRPr lang="en-US" sz="1300" spc="-12">
              <a:solidFill>
                <a:srgbClr val="FFFFFF"/>
              </a:solidFill>
              <a:cs typeface="Arial" panose="020B0604020202020204" pitchFamily="34" charset="0"/>
            </a:endParaRPr>
          </a:p>
          <a:p>
            <a:pPr marL="295910" marR="4445" indent="-285750" algn="l">
              <a:spcBef>
                <a:spcPts val="80"/>
              </a:spcBef>
              <a:buSzPct val="50000"/>
              <a:buFont typeface="Wingdings" panose="05000000000000000000" pitchFamily="2" charset="2"/>
              <a:buChar char="u"/>
            </a:pPr>
            <a:r>
              <a:rPr lang="en-US" sz="1300" spc="-12">
                <a:solidFill>
                  <a:srgbClr val="FFFFFF"/>
                </a:solidFill>
                <a:cs typeface="Arial" panose="020B0604020202020204" pitchFamily="34" charset="0"/>
              </a:rPr>
              <a:t>Grooming</a:t>
            </a:r>
          </a:p>
          <a:p>
            <a:pPr marL="295910" marR="4445" indent="-285750" algn="l">
              <a:spcBef>
                <a:spcPts val="80"/>
              </a:spcBef>
              <a:buSzPct val="50000"/>
              <a:buFont typeface="Wingdings" panose="05000000000000000000" pitchFamily="2" charset="2"/>
              <a:buChar char="u"/>
            </a:pPr>
            <a:r>
              <a:rPr lang="en-US" altLang="zh-CN" sz="1300" spc="-12">
                <a:solidFill>
                  <a:srgbClr val="FFFFFF"/>
                </a:solidFill>
                <a:cs typeface="Arial" panose="020B0604020202020204" pitchFamily="34" charset="0"/>
              </a:rPr>
              <a:t>Pet</a:t>
            </a:r>
            <a:r>
              <a:rPr lang="zh-CN" altLang="en-US" sz="1300" spc="-12">
                <a:solidFill>
                  <a:srgbClr val="FFFFFF"/>
                </a:solidFill>
                <a:cs typeface="Arial" panose="020B0604020202020204" pitchFamily="34" charset="0"/>
              </a:rPr>
              <a:t> </a:t>
            </a:r>
            <a:r>
              <a:rPr lang="en-US" sz="1300" spc="-12">
                <a:solidFill>
                  <a:srgbClr val="FFFFFF"/>
                </a:solidFill>
                <a:cs typeface="Arial" panose="020B0604020202020204" pitchFamily="34" charset="0"/>
              </a:rPr>
              <a:t>Boarding</a:t>
            </a:r>
            <a:r>
              <a:rPr lang="en-US" altLang="zh-CN" sz="1300" spc="-12">
                <a:solidFill>
                  <a:srgbClr val="FFFFFF"/>
                </a:solidFill>
                <a:cs typeface="Arial" panose="020B0604020202020204" pitchFamily="34" charset="0"/>
              </a:rPr>
              <a:t>/Training</a:t>
            </a:r>
          </a:p>
          <a:p>
            <a:pPr marL="295910" marR="4445" indent="-285750" algn="l">
              <a:spcBef>
                <a:spcPts val="80"/>
              </a:spcBef>
              <a:buSzPct val="50000"/>
              <a:buFont typeface="Wingdings" panose="05000000000000000000" pitchFamily="2" charset="2"/>
              <a:buChar char="u"/>
            </a:pPr>
            <a:r>
              <a:rPr lang="en-US" altLang="zh-CN" sz="1300" spc="-4">
                <a:solidFill>
                  <a:srgbClr val="FFFFFF"/>
                </a:solidFill>
                <a:cs typeface="Arial" panose="020B0604020202020204" pitchFamily="34" charset="0"/>
              </a:rPr>
              <a:t>Veterinary</a:t>
            </a:r>
            <a:r>
              <a:rPr lang="zh-CN" altLang="en-US" sz="1300" spc="-4">
                <a:solidFill>
                  <a:srgbClr val="FFFFFF"/>
                </a:solidFill>
                <a:cs typeface="Arial" panose="020B0604020202020204" pitchFamily="34" charset="0"/>
              </a:rPr>
              <a:t> </a:t>
            </a:r>
            <a:r>
              <a:rPr lang="en-US" altLang="zh-CN" sz="1300" spc="-4">
                <a:solidFill>
                  <a:srgbClr val="FFFFFF"/>
                </a:solidFill>
                <a:cs typeface="Arial" panose="020B0604020202020204" pitchFamily="34" charset="0"/>
              </a:rPr>
              <a:t>Services</a:t>
            </a:r>
            <a:endParaRPr lang="en-US" sz="1300" spc="-12">
              <a:solidFill>
                <a:srgbClr val="FFFFFF"/>
              </a:solidFill>
              <a:cs typeface="Arial" panose="020B0604020202020204" pitchFamily="34" charset="0"/>
            </a:endParaRPr>
          </a:p>
          <a:p>
            <a:pPr marL="10160" marR="4445" algn="l">
              <a:spcBef>
                <a:spcPts val="80"/>
              </a:spcBef>
              <a:buSzPct val="50000"/>
            </a:pPr>
            <a:endParaRPr lang="en-US" sz="1300" spc="-12">
              <a:solidFill>
                <a:srgbClr val="FFFFFF"/>
              </a:solidFill>
              <a:cs typeface="Arial" panose="020B0604020202020204" pitchFamily="34" charset="0"/>
            </a:endParaRPr>
          </a:p>
          <a:p>
            <a:pPr marL="10160" marR="4445" indent="3175" algn="l">
              <a:spcBef>
                <a:spcPts val="80"/>
              </a:spcBef>
            </a:pPr>
            <a:endParaRPr lang="en-US" sz="1300" spc="-12">
              <a:solidFill>
                <a:srgbClr val="FFFFFF"/>
              </a:solidFill>
              <a:cs typeface="Arial" panose="020B0604020202020204" pitchFamily="34" charset="0"/>
            </a:endParaRPr>
          </a:p>
        </p:txBody>
      </p:sp>
      <p:sp>
        <p:nvSpPr>
          <p:cNvPr id="16" name="object 16"/>
          <p:cNvSpPr txBox="1"/>
          <p:nvPr/>
        </p:nvSpPr>
        <p:spPr>
          <a:xfrm>
            <a:off x="7025743" y="3884132"/>
            <a:ext cx="1682570" cy="849111"/>
          </a:xfrm>
          <a:prstGeom prst="rect">
            <a:avLst/>
          </a:prstGeom>
        </p:spPr>
        <p:txBody>
          <a:bodyPr vert="horz" wrap="square" lIns="0" tIns="10319" rIns="0" bIns="0" rtlCol="0">
            <a:spAutoFit/>
          </a:bodyPr>
          <a:lstStyle/>
          <a:p>
            <a:pPr marL="295910" marR="4445" indent="-285750" algn="l">
              <a:spcBef>
                <a:spcPts val="80"/>
              </a:spcBef>
              <a:buSzPct val="50000"/>
              <a:buFont typeface="Wingdings" panose="05000000000000000000" pitchFamily="2" charset="2"/>
              <a:buChar char="u"/>
            </a:pPr>
            <a:r>
              <a:rPr lang="en-US" altLang="zh-CN" sz="1300" spc="-8">
                <a:solidFill>
                  <a:srgbClr val="FFFFFF"/>
                </a:solidFill>
                <a:cs typeface="Arial" panose="020B0604020202020204" pitchFamily="34" charset="0"/>
              </a:rPr>
              <a:t>Sharing </a:t>
            </a:r>
          </a:p>
          <a:p>
            <a:pPr marL="295910" marR="4445" indent="-285750" algn="l">
              <a:spcBef>
                <a:spcPts val="80"/>
              </a:spcBef>
              <a:buSzPct val="50000"/>
              <a:buFont typeface="Wingdings" panose="05000000000000000000" pitchFamily="2" charset="2"/>
              <a:buChar char="u"/>
            </a:pPr>
            <a:r>
              <a:rPr lang="en-US" altLang="zh-CN" sz="1300" spc="-8">
                <a:solidFill>
                  <a:srgbClr val="FFFFFF"/>
                </a:solidFill>
                <a:cs typeface="Arial" panose="020B0604020202020204" pitchFamily="34" charset="0"/>
              </a:rPr>
              <a:t>Educating</a:t>
            </a:r>
            <a:r>
              <a:rPr lang="en-US" sz="1300" spc="-8">
                <a:solidFill>
                  <a:srgbClr val="FFFFFF"/>
                </a:solidFill>
                <a:cs typeface="Arial" panose="020B0604020202020204" pitchFamily="34" charset="0"/>
              </a:rPr>
              <a:t> </a:t>
            </a:r>
          </a:p>
          <a:p>
            <a:pPr marL="295910" marR="4445" indent="-285750" algn="l">
              <a:spcBef>
                <a:spcPts val="80"/>
              </a:spcBef>
              <a:buSzPct val="50000"/>
              <a:buFont typeface="Wingdings" panose="05000000000000000000" pitchFamily="2" charset="2"/>
              <a:buChar char="u"/>
            </a:pPr>
            <a:r>
              <a:rPr lang="en-US" sz="1300" spc="-8">
                <a:solidFill>
                  <a:srgbClr val="FFFFFF"/>
                </a:solidFill>
                <a:cs typeface="Arial" panose="020B0604020202020204" pitchFamily="34" charset="0"/>
              </a:rPr>
              <a:t>Social</a:t>
            </a:r>
            <a:r>
              <a:rPr lang="zh-CN" altLang="en-US" sz="1300" spc="-8">
                <a:solidFill>
                  <a:srgbClr val="FFFFFF"/>
                </a:solidFill>
                <a:cs typeface="Arial" panose="020B0604020202020204" pitchFamily="34" charset="0"/>
              </a:rPr>
              <a:t> </a:t>
            </a:r>
            <a:r>
              <a:rPr lang="en-US" altLang="zh-CN" sz="1300" spc="-8">
                <a:solidFill>
                  <a:srgbClr val="FFFFFF"/>
                </a:solidFill>
                <a:cs typeface="Arial" panose="020B0604020202020204" pitchFamily="34" charset="0"/>
              </a:rPr>
              <a:t>Networking</a:t>
            </a:r>
            <a:endParaRPr lang="en-US" sz="1300" spc="-8">
              <a:solidFill>
                <a:srgbClr val="FFFFFF"/>
              </a:solidFill>
              <a:cs typeface="Arial" panose="020B0604020202020204" pitchFamily="34" charset="0"/>
            </a:endParaRPr>
          </a:p>
          <a:p>
            <a:pPr marL="295910" marR="4445" indent="-285750" algn="l">
              <a:spcBef>
                <a:spcPts val="80"/>
              </a:spcBef>
              <a:buSzPct val="50000"/>
              <a:buFont typeface="Wingdings" panose="05000000000000000000" pitchFamily="2" charset="2"/>
              <a:buChar char="u"/>
            </a:pPr>
            <a:r>
              <a:rPr lang="en-US" altLang="zh-CN" sz="1300" spc="-8">
                <a:solidFill>
                  <a:srgbClr val="FFFFFF"/>
                </a:solidFill>
                <a:cs typeface="Arial" panose="020B0604020202020204" pitchFamily="34" charset="0"/>
              </a:rPr>
              <a:t>Promoting</a:t>
            </a:r>
            <a:endParaRPr lang="en-US" sz="1300" spc="-8">
              <a:solidFill>
                <a:srgbClr val="FFFFFF"/>
              </a:solidFill>
              <a:cs typeface="Arial" panose="020B0604020202020204" pitchFamily="34" charset="0"/>
            </a:endParaRPr>
          </a:p>
        </p:txBody>
      </p:sp>
      <p:sp>
        <p:nvSpPr>
          <p:cNvPr id="23" name="矩形 22"/>
          <p:cNvSpPr/>
          <p:nvPr/>
        </p:nvSpPr>
        <p:spPr>
          <a:xfrm>
            <a:off x="956759" y="3026514"/>
            <a:ext cx="2105994" cy="856645"/>
          </a:xfrm>
          <a:prstGeom prst="rect">
            <a:avLst/>
          </a:prstGeom>
          <a:noFill/>
        </p:spPr>
        <p:txBody>
          <a:bodyPr wrap="square">
            <a:spAutoFit/>
          </a:bodyPr>
          <a:lstStyle/>
          <a:p>
            <a:pPr marL="9525" marR="4445" indent="-1905">
              <a:spcBef>
                <a:spcPts val="80"/>
              </a:spcBef>
            </a:pPr>
            <a:r>
              <a:rPr lang="en-US" altLang="zh-CN" sz="1600" b="1" spc="-8">
                <a:solidFill>
                  <a:schemeClr val="bg1"/>
                </a:solidFill>
                <a:cs typeface="Arial" panose="020B0604020202020204" pitchFamily="34" charset="0"/>
              </a:rPr>
              <a:t>High Frequency</a:t>
            </a:r>
          </a:p>
          <a:p>
            <a:pPr marL="9525" marR="4445" indent="-1905">
              <a:spcBef>
                <a:spcPts val="80"/>
              </a:spcBef>
            </a:pPr>
            <a:r>
              <a:rPr lang="en-US" altLang="zh-CN" sz="1600" b="1" spc="-8">
                <a:solidFill>
                  <a:schemeClr val="bg1"/>
                </a:solidFill>
                <a:cs typeface="Arial" panose="020B0604020202020204" pitchFamily="34" charset="0"/>
              </a:rPr>
              <a:t>&amp;</a:t>
            </a:r>
            <a:r>
              <a:rPr lang="zh-CN" altLang="en-US" sz="1600" b="1" spc="-8">
                <a:solidFill>
                  <a:schemeClr val="bg1"/>
                </a:solidFill>
                <a:cs typeface="Arial" panose="020B0604020202020204" pitchFamily="34" charset="0"/>
              </a:rPr>
              <a:t> </a:t>
            </a:r>
            <a:r>
              <a:rPr lang="en-US" altLang="zh-CN" sz="1600" b="1" spc="-8">
                <a:solidFill>
                  <a:schemeClr val="bg1"/>
                </a:solidFill>
                <a:cs typeface="Arial" panose="020B0604020202020204" pitchFamily="34" charset="0"/>
              </a:rPr>
              <a:t>High Volume</a:t>
            </a:r>
          </a:p>
          <a:p>
            <a:pPr marL="9525" marR="4445" indent="-1905">
              <a:spcBef>
                <a:spcPts val="80"/>
              </a:spcBef>
            </a:pPr>
            <a:r>
              <a:rPr lang="en-US" altLang="zh-CN" sz="1600" b="1" spc="-8">
                <a:solidFill>
                  <a:srgbClr val="BAD981"/>
                </a:solidFill>
                <a:cs typeface="Arial" panose="020B0604020202020204" pitchFamily="34" charset="0"/>
              </a:rPr>
              <a:t>Product</a:t>
            </a:r>
            <a:r>
              <a:rPr lang="zh-CN" altLang="en-US" sz="1600" b="1" spc="-8">
                <a:solidFill>
                  <a:srgbClr val="BAD981"/>
                </a:solidFill>
                <a:cs typeface="Arial" panose="020B0604020202020204" pitchFamily="34" charset="0"/>
              </a:rPr>
              <a:t> </a:t>
            </a:r>
            <a:r>
              <a:rPr lang="en-US" altLang="zh-CN" sz="1600" b="1" spc="-8">
                <a:solidFill>
                  <a:srgbClr val="BAD981"/>
                </a:solidFill>
                <a:cs typeface="Arial" panose="020B0604020202020204" pitchFamily="34" charset="0"/>
              </a:rPr>
              <a:t>Purchases</a:t>
            </a:r>
          </a:p>
        </p:txBody>
      </p:sp>
      <p:sp>
        <p:nvSpPr>
          <p:cNvPr id="24" name="矩形 23"/>
          <p:cNvSpPr/>
          <p:nvPr/>
        </p:nvSpPr>
        <p:spPr>
          <a:xfrm>
            <a:off x="3795960" y="3008580"/>
            <a:ext cx="2467814" cy="843821"/>
          </a:xfrm>
          <a:prstGeom prst="rect">
            <a:avLst/>
          </a:prstGeom>
        </p:spPr>
        <p:txBody>
          <a:bodyPr wrap="square">
            <a:spAutoFit/>
          </a:bodyPr>
          <a:lstStyle/>
          <a:p>
            <a:pPr marL="10160" marR="4445" indent="3175">
              <a:spcBef>
                <a:spcPts val="80"/>
              </a:spcBef>
            </a:pPr>
            <a:r>
              <a:rPr lang="en-US" altLang="zh-CN" sz="1600" b="1" spc="-8">
                <a:solidFill>
                  <a:schemeClr val="bg1"/>
                </a:solidFill>
                <a:cs typeface="Arial" panose="020B0604020202020204" pitchFamily="34" charset="0"/>
              </a:rPr>
              <a:t>Low Frequency </a:t>
            </a:r>
          </a:p>
          <a:p>
            <a:pPr marL="10160" marR="4445" indent="3175">
              <a:spcBef>
                <a:spcPts val="80"/>
              </a:spcBef>
            </a:pPr>
            <a:r>
              <a:rPr lang="en-US" altLang="zh-CN" sz="1600" b="1" spc="-8">
                <a:solidFill>
                  <a:schemeClr val="bg1"/>
                </a:solidFill>
                <a:cs typeface="Arial" panose="020B0604020202020204" pitchFamily="34" charset="0"/>
              </a:rPr>
              <a:t>&amp; High Value-Added</a:t>
            </a:r>
            <a:r>
              <a:rPr lang="en-US" altLang="zh-CN" sz="1600" b="1" spc="-8">
                <a:solidFill>
                  <a:srgbClr val="BAD981"/>
                </a:solidFill>
                <a:cs typeface="Arial" panose="020B0604020202020204" pitchFamily="34" charset="0"/>
              </a:rPr>
              <a:t> Services</a:t>
            </a:r>
          </a:p>
        </p:txBody>
      </p:sp>
      <p:sp>
        <p:nvSpPr>
          <p:cNvPr id="25" name="矩形 24"/>
          <p:cNvSpPr/>
          <p:nvPr/>
        </p:nvSpPr>
        <p:spPr>
          <a:xfrm>
            <a:off x="7025743" y="2999996"/>
            <a:ext cx="1498290" cy="843821"/>
          </a:xfrm>
          <a:prstGeom prst="rect">
            <a:avLst/>
          </a:prstGeom>
        </p:spPr>
        <p:txBody>
          <a:bodyPr wrap="square">
            <a:spAutoFit/>
          </a:bodyPr>
          <a:lstStyle/>
          <a:p>
            <a:pPr marL="10160" marR="4445" indent="635">
              <a:spcBef>
                <a:spcPts val="80"/>
              </a:spcBef>
            </a:pPr>
            <a:r>
              <a:rPr lang="en-US" altLang="zh-CN" sz="1600" b="1" spc="-8">
                <a:solidFill>
                  <a:schemeClr val="bg1"/>
                </a:solidFill>
                <a:cs typeface="Arial" panose="020B0604020202020204" pitchFamily="34" charset="0"/>
              </a:rPr>
              <a:t>Trusted</a:t>
            </a:r>
            <a:r>
              <a:rPr lang="en-US" altLang="zh-CN" sz="1600" b="1" spc="-8">
                <a:solidFill>
                  <a:srgbClr val="BAD981"/>
                </a:solidFill>
                <a:cs typeface="Arial" panose="020B0604020202020204" pitchFamily="34" charset="0"/>
              </a:rPr>
              <a:t> </a:t>
            </a:r>
            <a:r>
              <a:rPr lang="en-US" altLang="zh-CN" sz="1600" b="1" spc="-8">
                <a:solidFill>
                  <a:schemeClr val="bg1"/>
                </a:solidFill>
                <a:cs typeface="Arial" panose="020B0604020202020204" pitchFamily="34" charset="0"/>
              </a:rPr>
              <a:t>Online</a:t>
            </a:r>
            <a:r>
              <a:rPr lang="en-US" altLang="zh-CN" sz="1600" b="1" spc="-8">
                <a:solidFill>
                  <a:srgbClr val="BAD981"/>
                </a:solidFill>
                <a:cs typeface="Arial" panose="020B0604020202020204" pitchFamily="34" charset="0"/>
              </a:rPr>
              <a:t> </a:t>
            </a:r>
          </a:p>
          <a:p>
            <a:pPr marL="10160" marR="4445" indent="635">
              <a:spcBef>
                <a:spcPts val="80"/>
              </a:spcBef>
            </a:pPr>
            <a:r>
              <a:rPr lang="en-US" altLang="zh-CN" sz="1600" b="1" spc="-8">
                <a:solidFill>
                  <a:srgbClr val="BAD981"/>
                </a:solidFill>
                <a:cs typeface="Arial" panose="020B0604020202020204" pitchFamily="34" charset="0"/>
              </a:rPr>
              <a:t>Community</a:t>
            </a:r>
          </a:p>
        </p:txBody>
      </p:sp>
      <p:sp>
        <p:nvSpPr>
          <p:cNvPr id="26" name="标题 3"/>
          <p:cNvSpPr txBox="1"/>
          <p:nvPr/>
        </p:nvSpPr>
        <p:spPr bwMode="gray">
          <a:xfrm>
            <a:off x="142881" y="123217"/>
            <a:ext cx="9598025" cy="307777"/>
          </a:xfrm>
          <a:prstGeom prst="rect">
            <a:avLst/>
          </a:prstGeom>
          <a:noFill/>
          <a:ln w="12700">
            <a:noFill/>
            <a:miter lim="800000"/>
          </a:ln>
        </p:spPr>
        <p:txBody>
          <a:bodyPr vert="horz" wrap="square" lIns="0" tIns="0" rIns="0" bIns="0" numCol="1" anchor="t" anchorCtr="0" compatLnSpc="1">
            <a:sp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2pPr>
            <a:lvl3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3pPr>
            <a:lvl4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4pPr>
            <a:lvl5pPr algn="l" rtl="0" eaLnBrk="1" fontAlgn="base" hangingPunct="1">
              <a:spcBef>
                <a:spcPct val="0"/>
              </a:spcBef>
              <a:spcAft>
                <a:spcPct val="0"/>
              </a:spcAft>
              <a:defRPr sz="2400">
                <a:solidFill>
                  <a:schemeClr val="accent1"/>
                </a:solidFill>
                <a:latin typeface="Arial" panose="020B0604020202020204" pitchFamily="34" charset="0"/>
                <a:ea typeface="STKaiti" panose="02010600040101010101" pitchFamily="2" charset="-122"/>
                <a:cs typeface="Geneva" panose="020B0503030404040204" pitchFamily="34" charset="0"/>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ヒラギノ角ゴ Pro W3" panose="020B0300000000000000" pitchFamily="124" charset="-128"/>
                <a:cs typeface="Geneva" panose="020B0503030404040204" pitchFamily="34" charset="0"/>
              </a:defRPr>
            </a:lvl9pPr>
          </a:lstStyle>
          <a:p>
            <a:r>
              <a:rPr lang="en-US" altLang="zh-CN" sz="2000" kern="0">
                <a:latin typeface="Arial" panose="020B0604020202020204" pitchFamily="34" charset="0"/>
                <a:cs typeface="Arial" panose="020B0604020202020204" pitchFamily="34" charset="0"/>
              </a:rPr>
              <a:t>Who We Are</a:t>
            </a:r>
            <a:endParaRPr kumimoji="1" lang="zh-CN" altLang="en-US" sz="2000" kern="0">
              <a:latin typeface="Arial" panose="020B0604020202020204" pitchFamily="34" charset="0"/>
              <a:cs typeface="Arial" panose="020B0604020202020204" pitchFamily="34" charset="0"/>
            </a:endParaRPr>
          </a:p>
        </p:txBody>
      </p:sp>
      <p:sp>
        <p:nvSpPr>
          <p:cNvPr id="93" name="object 9"/>
          <p:cNvSpPr txBox="1">
            <a:spLocks noGrp="1"/>
          </p:cNvSpPr>
          <p:nvPr>
            <p:ph type="title" idx="4294967295"/>
          </p:nvPr>
        </p:nvSpPr>
        <p:spPr>
          <a:xfrm>
            <a:off x="565499" y="5558354"/>
            <a:ext cx="8990907" cy="376608"/>
          </a:xfrm>
          <a:prstGeom prst="rect">
            <a:avLst/>
          </a:prstGeom>
        </p:spPr>
        <p:txBody>
          <a:bodyPr vert="horz" wrap="square" lIns="0" tIns="47465" rIns="0" bIns="0" numCol="1" rtlCol="0" anchor="t" anchorCtr="0" compatLnSpc="1">
            <a:spAutoFit/>
          </a:bodyPr>
          <a:lstStyle/>
          <a:p>
            <a:pPr marL="10160" marR="4445" algn="ctr">
              <a:lnSpc>
                <a:spcPct val="89000"/>
              </a:lnSpc>
              <a:spcBef>
                <a:spcPts val="375"/>
              </a:spcBef>
            </a:pPr>
            <a:r>
              <a:rPr lang="en-US" sz="2275" spc="-49">
                <a:solidFill>
                  <a:schemeClr val="tx1"/>
                </a:solidFill>
                <a:latin typeface="Arial" panose="020B0604020202020204" pitchFamily="34" charset="0"/>
                <a:cs typeface="Arial" panose="020B0604020202020204" pitchFamily="34" charset="0"/>
              </a:rPr>
              <a:t>We are the </a:t>
            </a:r>
            <a:r>
              <a:rPr lang="en-US" kern="1200" spc="-8">
                <a:solidFill>
                  <a:srgbClr val="BAD981"/>
                </a:solidFill>
                <a:latin typeface="Arial" panose="020B0604020202020204" pitchFamily="34" charset="0"/>
                <a:ea typeface="ヒラギノ角ゴ Pro W3" panose="020B0300000000000000" pitchFamily="124" charset="-128"/>
                <a:cs typeface="Arial" panose="020B0604020202020204" pitchFamily="34" charset="0"/>
              </a:rPr>
              <a:t>One-Stop Service Platform </a:t>
            </a:r>
            <a:r>
              <a:rPr lang="en-US" sz="2275" spc="-49">
                <a:solidFill>
                  <a:schemeClr val="tx1"/>
                </a:solidFill>
                <a:latin typeface="Arial" panose="020B0604020202020204" pitchFamily="34" charset="0"/>
                <a:cs typeface="Arial" panose="020B0604020202020204" pitchFamily="34" charset="0"/>
              </a:rPr>
              <a:t>for Pets and Pet Parents</a:t>
            </a:r>
          </a:p>
        </p:txBody>
      </p:sp>
      <p:sp>
        <p:nvSpPr>
          <p:cNvPr id="2" name="文本框 1"/>
          <p:cNvSpPr txBox="1"/>
          <p:nvPr/>
        </p:nvSpPr>
        <p:spPr>
          <a:xfrm>
            <a:off x="9371675" y="3909060"/>
            <a:ext cx="184731" cy="307777"/>
          </a:xfrm>
          <a:prstGeom prst="rect">
            <a:avLst/>
          </a:prstGeom>
          <a:noFill/>
        </p:spPr>
        <p:txBody>
          <a:bodyPr wrap="none" rtlCol="0">
            <a:spAutoFit/>
          </a:bodyPr>
          <a:lstStyle/>
          <a:p>
            <a:endParaRPr kumimoji="1" lang="zh-CN" altLang="en-US" baseline="0">
              <a:ea typeface="+mj-ea"/>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4"/>
          <p:cNvGraphicFramePr/>
          <p:nvPr>
            <p:extLst>
              <p:ext uri="{D42A27DB-BD31-4B8C-83A1-F6EECF244321}">
                <p14:modId xmlns:p14="http://schemas.microsoft.com/office/powerpoint/2010/main" val="3454368082"/>
              </p:ext>
            </p:extLst>
          </p:nvPr>
        </p:nvGraphicFramePr>
        <p:xfrm>
          <a:off x="5167189" y="1512466"/>
          <a:ext cx="4057527" cy="4334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4"/>
          <p:cNvGraphicFramePr/>
          <p:nvPr>
            <p:extLst>
              <p:ext uri="{D42A27DB-BD31-4B8C-83A1-F6EECF244321}">
                <p14:modId xmlns:p14="http://schemas.microsoft.com/office/powerpoint/2010/main" val="2154285258"/>
              </p:ext>
            </p:extLst>
          </p:nvPr>
        </p:nvGraphicFramePr>
        <p:xfrm>
          <a:off x="266065" y="1807210"/>
          <a:ext cx="4058285" cy="40392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 y="204215"/>
            <a:ext cx="9598025" cy="377825"/>
          </a:xfrm>
        </p:spPr>
        <p:txBody>
          <a:bodyPr/>
          <a:lstStyle/>
          <a:p>
            <a:r>
              <a:rPr lang="en-US"/>
              <a:t>Strong </a:t>
            </a:r>
            <a:r>
              <a:rPr lang="en-US" err="1"/>
              <a:t>GMV</a:t>
            </a:r>
            <a:r>
              <a:rPr lang="en-US"/>
              <a:t> </a:t>
            </a:r>
            <a:r>
              <a:rPr lang="en-US" sz="2400"/>
              <a:t>and Revenue Growth</a:t>
            </a:r>
            <a:endParaRPr lang="en-US"/>
          </a:p>
        </p:txBody>
      </p:sp>
      <p:sp>
        <p:nvSpPr>
          <p:cNvPr id="10" name="Content Placeholder 40"/>
          <p:cNvSpPr txBox="1"/>
          <p:nvPr/>
        </p:nvSpPr>
        <p:spPr bwMode="gray">
          <a:xfrm>
            <a:off x="416641" y="765741"/>
            <a:ext cx="884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altLang="zh-CN" sz="14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Total GMV</a:t>
            </a:r>
            <a:endParaRPr kumimoji="0" lang="zh-CN" altLang="en-US" sz="14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endParaRPr>
          </a:p>
        </p:txBody>
      </p:sp>
      <p:sp>
        <p:nvSpPr>
          <p:cNvPr id="30" name="TextBox 29"/>
          <p:cNvSpPr txBox="1"/>
          <p:nvPr/>
        </p:nvSpPr>
        <p:spPr bwMode="gray">
          <a:xfrm>
            <a:off x="371720" y="6114110"/>
            <a:ext cx="7663262" cy="600164"/>
          </a:xfrm>
          <a:prstGeom prst="rect">
            <a:avLst/>
          </a:prstGeom>
          <a:noFill/>
        </p:spPr>
        <p:txBody>
          <a:bodyPr wrap="square" lIns="0" tIns="0" rIns="0" bIns="0" rtlCol="0">
            <a:spAutoFit/>
          </a:bodyPr>
          <a:lstStyle/>
          <a:p>
            <a:pPr algn="l">
              <a:defRPr/>
            </a:pPr>
            <a:r>
              <a:rPr kumimoji="0" lang="en-US" altLang="ja-JP" sz="650" b="0" i="0" u="none" strike="noStrike" kern="0" cap="none" spc="0" normalizeH="0" baseline="0" noProof="0">
                <a:ln>
                  <a:noFill/>
                </a:ln>
                <a:solidFill>
                  <a:srgbClr val="53565A"/>
                </a:solidFill>
                <a:effectLst/>
                <a:uLnTx/>
                <a:uFillTx/>
                <a:latin typeface="Arial" panose="020B0604020202020204"/>
                <a:ea typeface="MS PGothic" pitchFamily="34" charset="-128"/>
                <a:cs typeface="+mn-cs"/>
              </a:rPr>
              <a:t>Note:</a:t>
            </a:r>
            <a:r>
              <a:rPr kumimoji="0" lang="en-US" altLang="ja-JP" sz="650" b="0" i="0" u="none" strike="noStrike" kern="0" cap="none" spc="0" normalizeH="0" baseline="0" noProof="0">
                <a:ln>
                  <a:noFill/>
                </a:ln>
                <a:solidFill>
                  <a:srgbClr val="53565A"/>
                </a:solidFill>
                <a:effectLst/>
                <a:uLnTx/>
                <a:uFillTx/>
                <a:latin typeface="Arial" panose="020B0604020202020204" pitchFamily="34" charset="0"/>
                <a:ea typeface="ヒラギノ角ゴ Pro W3" panose="020B0300000000000000" pitchFamily="124" charset="-128"/>
                <a:cs typeface="+mn-cs"/>
              </a:rPr>
              <a:t> </a:t>
            </a:r>
          </a:p>
          <a:p>
            <a:pPr algn="l">
              <a:defRPr/>
            </a:pPr>
            <a:r>
              <a:rPr lang="en-US" altLang="ja-JP" sz="650" kern="0">
                <a:solidFill>
                  <a:srgbClr val="53565A"/>
                </a:solidFill>
              </a:rPr>
              <a:t>(1) GMV refers to gross merchandise volume, which is the total value of confirmed orders placed with us and sold through distribution model or drop shipping model where we act as a principal in the transaction regardless of whether the products are delivered or returned, calculated based on the listed prices of the ordered products without taking into consideration any discounts. The total GMV amount (</a:t>
            </a:r>
            <a:r>
              <a:rPr lang="en-US" altLang="ja-JP" sz="650" kern="0" err="1">
                <a:solidFill>
                  <a:srgbClr val="53565A"/>
                </a:solidFill>
              </a:rPr>
              <a:t>i</a:t>
            </a:r>
            <a:r>
              <a:rPr lang="en-US" altLang="ja-JP" sz="650" kern="0">
                <a:solidFill>
                  <a:srgbClr val="53565A"/>
                </a:solidFill>
              </a:rPr>
              <a:t>) includes GMV of products sold by </a:t>
            </a:r>
            <a:r>
              <a:rPr lang="en-US" altLang="ja-JP" sz="650" kern="0" err="1">
                <a:solidFill>
                  <a:srgbClr val="53565A"/>
                </a:solidFill>
              </a:rPr>
              <a:t>Xingmu</a:t>
            </a:r>
            <a:r>
              <a:rPr lang="en-US" altLang="ja-JP" sz="650" kern="0">
                <a:solidFill>
                  <a:srgbClr val="53565A"/>
                </a:solidFill>
              </a:rPr>
              <a:t>, (ii) excludes products sold through consignment model and (iii) excludes the value of services offered by us. GMV is subject to future adjustments (such as refunds) and represents only one measure of the Company’s performance and should not be relied on as an indicator of our financial results, which depend on a variety of factors.</a:t>
            </a:r>
          </a:p>
          <a:p>
            <a:pPr algn="l">
              <a:defRPr/>
            </a:pPr>
            <a:r>
              <a:rPr lang="en-US" altLang="ja-JP" sz="650" kern="0">
                <a:solidFill>
                  <a:srgbClr val="53565A"/>
                </a:solidFill>
              </a:rPr>
              <a:t>(2) Fiscal year ends on March 31</a:t>
            </a:r>
            <a:r>
              <a:rPr lang="en-US" altLang="ja-JP" sz="650" kern="0">
                <a:solidFill>
                  <a:srgbClr val="53565A"/>
                </a:solidFill>
                <a:latin typeface="Arial" panose="020B0604020202020204"/>
              </a:rPr>
              <a:t>.</a:t>
            </a:r>
            <a:endParaRPr lang="en-US" altLang="ja-JP" sz="650" kern="0">
              <a:solidFill>
                <a:srgbClr val="53565A"/>
              </a:solidFill>
            </a:endParaRPr>
          </a:p>
        </p:txBody>
      </p:sp>
      <p:cxnSp>
        <p:nvCxnSpPr>
          <p:cNvPr id="4" name="直接连接符 3"/>
          <p:cNvCxnSpPr/>
          <p:nvPr/>
        </p:nvCxnSpPr>
        <p:spPr bwMode="auto">
          <a:xfrm>
            <a:off x="2285365" y="1704340"/>
            <a:ext cx="25400" cy="3826153"/>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Content Placeholder 40"/>
          <p:cNvSpPr txBox="1"/>
          <p:nvPr/>
        </p:nvSpPr>
        <p:spPr bwMode="gray">
          <a:xfrm>
            <a:off x="5387168" y="745371"/>
            <a:ext cx="13208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altLang="zh-CN" sz="14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rPr>
              <a:t>Total Revenues</a:t>
            </a:r>
            <a:endParaRPr kumimoji="0" lang="zh-CN" altLang="en-US" sz="14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endParaRPr>
          </a:p>
        </p:txBody>
      </p:sp>
      <p:sp>
        <p:nvSpPr>
          <p:cNvPr id="11" name="TextBox 11"/>
          <p:cNvSpPr txBox="1"/>
          <p:nvPr/>
        </p:nvSpPr>
        <p:spPr bwMode="gray">
          <a:xfrm>
            <a:off x="416641" y="1003574"/>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a:t>
            </a:r>
            <a:r>
              <a:rPr kumimoji="0" lang="en-US" sz="1100" b="1" i="0" u="none" strike="noStrike" kern="0" cap="none" spc="0" normalizeH="0" baseline="0" noProof="0" err="1">
                <a:ln>
                  <a:noFill/>
                </a:ln>
                <a:solidFill>
                  <a:srgbClr val="6DCEE5"/>
                </a:solidFill>
                <a:effectLst/>
                <a:uLnTx/>
                <a:uFillTx/>
                <a:latin typeface="Arial" panose="020B0604020202020204"/>
                <a:ea typeface="STKaiti" panose="02010600040101010101" pitchFamily="2" charset="-122"/>
                <a:cs typeface="+mn-cs"/>
              </a:rPr>
              <a:t>mn</a:t>
            </a: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a:t>
            </a:r>
          </a:p>
        </p:txBody>
      </p:sp>
      <p:sp>
        <p:nvSpPr>
          <p:cNvPr id="29" name="TextBox 11"/>
          <p:cNvSpPr txBox="1"/>
          <p:nvPr/>
        </p:nvSpPr>
        <p:spPr bwMode="gray">
          <a:xfrm>
            <a:off x="5431832" y="979483"/>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a:t>
            </a:r>
            <a:r>
              <a:rPr kumimoji="0" lang="en-US" sz="1100" b="1" i="0" u="none" strike="noStrike" kern="0" cap="none" spc="0" normalizeH="0" baseline="0" noProof="0" err="1">
                <a:ln>
                  <a:noFill/>
                </a:ln>
                <a:solidFill>
                  <a:srgbClr val="6DCEE5"/>
                </a:solidFill>
                <a:effectLst/>
                <a:uLnTx/>
                <a:uFillTx/>
                <a:latin typeface="Arial" panose="020B0604020202020204"/>
                <a:ea typeface="STKaiti" panose="02010600040101010101" pitchFamily="2" charset="-122"/>
                <a:cs typeface="+mn-cs"/>
              </a:rPr>
              <a:t>mn</a:t>
            </a: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a:t>
            </a:r>
          </a:p>
        </p:txBody>
      </p:sp>
      <p:cxnSp>
        <p:nvCxnSpPr>
          <p:cNvPr id="37" name="直接连接符 36"/>
          <p:cNvCxnSpPr/>
          <p:nvPr/>
        </p:nvCxnSpPr>
        <p:spPr bwMode="auto">
          <a:xfrm>
            <a:off x="7182998" y="1963783"/>
            <a:ext cx="14515" cy="3566710"/>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椭圆 19"/>
          <p:cNvSpPr/>
          <p:nvPr/>
        </p:nvSpPr>
        <p:spPr bwMode="gray">
          <a:xfrm>
            <a:off x="2782564" y="1308299"/>
            <a:ext cx="944049" cy="265069"/>
          </a:xfrm>
          <a:prstGeom prst="ellipse">
            <a:avLst/>
          </a:prstGeom>
          <a:solidFill>
            <a:srgbClr val="269DD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lvl="0">
              <a:spcBef>
                <a:spcPts val="0"/>
              </a:spcBef>
              <a:defRPr/>
            </a:pPr>
            <a:r>
              <a:rPr lang="en-US" altLang="zh-CN" sz="1100" b="1" dirty="0">
                <a:solidFill>
                  <a:schemeClr val="bg1"/>
                </a:solidFill>
              </a:rPr>
              <a:t>YoY: 9.4% </a:t>
            </a:r>
          </a:p>
        </p:txBody>
      </p:sp>
      <p:sp>
        <p:nvSpPr>
          <p:cNvPr id="22" name="椭圆 21"/>
          <p:cNvSpPr/>
          <p:nvPr/>
        </p:nvSpPr>
        <p:spPr bwMode="gray">
          <a:xfrm>
            <a:off x="7646781" y="1308299"/>
            <a:ext cx="944049" cy="265069"/>
          </a:xfrm>
          <a:prstGeom prst="ellipse">
            <a:avLst/>
          </a:prstGeom>
          <a:solidFill>
            <a:srgbClr val="269DD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lvl="0">
              <a:spcBef>
                <a:spcPts val="0"/>
              </a:spcBef>
              <a:defRPr/>
            </a:pPr>
            <a:r>
              <a:rPr lang="en-US" altLang="zh-CN" sz="1100" b="1">
                <a:solidFill>
                  <a:schemeClr val="bg1"/>
                </a:solidFill>
              </a:rPr>
              <a:t>YoY: 8.4% </a:t>
            </a:r>
          </a:p>
        </p:txBody>
      </p:sp>
      <p:sp>
        <p:nvSpPr>
          <p:cNvPr id="6" name="灯片编号占位符 5"/>
          <p:cNvSpPr>
            <a:spLocks noGrp="1"/>
          </p:cNvSpPr>
          <p:nvPr>
            <p:ph type="sldNum" sz="quarter" idx="4"/>
          </p:nvPr>
        </p:nvSpPr>
        <p:spPr/>
        <p:txBody>
          <a:bodyPr/>
          <a:lstStyle/>
          <a:p>
            <a:fld id="{DE75C8BA-6B78-4C03-8697-F97FF6E5FC61}" type="slidenum">
              <a:rPr lang="en-US" smtClean="0"/>
              <a:t>5</a:t>
            </a:fld>
            <a:endParaRPr lang="en-US"/>
          </a:p>
        </p:txBody>
      </p:sp>
      <p:sp>
        <p:nvSpPr>
          <p:cNvPr id="24" name="椭圆 23"/>
          <p:cNvSpPr/>
          <p:nvPr/>
        </p:nvSpPr>
        <p:spPr bwMode="gray">
          <a:xfrm>
            <a:off x="5768275" y="1324521"/>
            <a:ext cx="944049" cy="248847"/>
          </a:xfrm>
          <a:prstGeom prst="ellipse">
            <a:avLst/>
          </a:prstGeom>
          <a:solidFill>
            <a:srgbClr val="76C03A"/>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lvl="0">
              <a:spcBef>
                <a:spcPts val="0"/>
              </a:spcBef>
              <a:defRPr/>
            </a:pPr>
            <a:r>
              <a:rPr lang="en-US" altLang="zh-CN" sz="1100" b="1">
                <a:solidFill>
                  <a:schemeClr val="bg1"/>
                </a:solidFill>
              </a:rPr>
              <a:t>YoY: 17.4% </a:t>
            </a:r>
          </a:p>
        </p:txBody>
      </p:sp>
      <p:sp>
        <p:nvSpPr>
          <p:cNvPr id="16" name="椭圆 15"/>
          <p:cNvSpPr/>
          <p:nvPr/>
        </p:nvSpPr>
        <p:spPr bwMode="gray">
          <a:xfrm>
            <a:off x="873760" y="1309370"/>
            <a:ext cx="944245" cy="264795"/>
          </a:xfrm>
          <a:prstGeom prst="ellipse">
            <a:avLst/>
          </a:prstGeom>
          <a:solidFill>
            <a:srgbClr val="76C03A"/>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lvl="0">
              <a:spcBef>
                <a:spcPts val="0"/>
              </a:spcBef>
              <a:defRPr/>
            </a:pPr>
            <a:r>
              <a:rPr lang="en-US" altLang="zh-CN" sz="1100" b="1">
                <a:solidFill>
                  <a:schemeClr val="bg1"/>
                </a:solidFill>
              </a:rPr>
              <a:t>YoY:19.4% </a:t>
            </a:r>
          </a:p>
        </p:txBody>
      </p:sp>
      <p:cxnSp>
        <p:nvCxnSpPr>
          <p:cNvPr id="5" name="接點: 肘形 4"/>
          <p:cNvCxnSpPr/>
          <p:nvPr/>
        </p:nvCxnSpPr>
        <p:spPr bwMode="auto">
          <a:xfrm flipV="1">
            <a:off x="873480" y="1704339"/>
            <a:ext cx="944049" cy="566831"/>
          </a:xfrm>
          <a:prstGeom prst="bentConnector3">
            <a:avLst>
              <a:gd name="adj1" fmla="val -652"/>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接點 11"/>
          <p:cNvCxnSpPr/>
          <p:nvPr/>
        </p:nvCxnSpPr>
        <p:spPr bwMode="auto">
          <a:xfrm>
            <a:off x="1817304" y="1710689"/>
            <a:ext cx="0" cy="125571"/>
          </a:xfrm>
          <a:prstGeom prst="line">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接點: 肘形 22"/>
          <p:cNvCxnSpPr/>
          <p:nvPr/>
        </p:nvCxnSpPr>
        <p:spPr bwMode="auto">
          <a:xfrm rot="5400000" flipH="1" flipV="1">
            <a:off x="2270379" y="2215035"/>
            <a:ext cx="2022869" cy="944046"/>
          </a:xfrm>
          <a:prstGeom prst="bentConnector3">
            <a:avLst>
              <a:gd name="adj1" fmla="val 99560"/>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接點 24"/>
          <p:cNvCxnSpPr/>
          <p:nvPr/>
        </p:nvCxnSpPr>
        <p:spPr bwMode="auto">
          <a:xfrm>
            <a:off x="3781858" y="1671671"/>
            <a:ext cx="0" cy="1753519"/>
          </a:xfrm>
          <a:prstGeom prst="line">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接點: 肘形 25"/>
          <p:cNvCxnSpPr/>
          <p:nvPr/>
        </p:nvCxnSpPr>
        <p:spPr bwMode="auto">
          <a:xfrm flipV="1">
            <a:off x="5771491" y="1682114"/>
            <a:ext cx="944049" cy="566831"/>
          </a:xfrm>
          <a:prstGeom prst="bentConnector3">
            <a:avLst>
              <a:gd name="adj1" fmla="val -652"/>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接點 26"/>
          <p:cNvCxnSpPr/>
          <p:nvPr/>
        </p:nvCxnSpPr>
        <p:spPr bwMode="auto">
          <a:xfrm>
            <a:off x="6708330" y="1682114"/>
            <a:ext cx="0" cy="125571"/>
          </a:xfrm>
          <a:prstGeom prst="line">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接點: 肘形 45"/>
          <p:cNvCxnSpPr/>
          <p:nvPr/>
        </p:nvCxnSpPr>
        <p:spPr bwMode="auto">
          <a:xfrm rot="5400000" flipH="1" flipV="1">
            <a:off x="7100757" y="2214893"/>
            <a:ext cx="2022869" cy="944046"/>
          </a:xfrm>
          <a:prstGeom prst="bentConnector3">
            <a:avLst>
              <a:gd name="adj1" fmla="val 99560"/>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接點 46"/>
          <p:cNvCxnSpPr/>
          <p:nvPr/>
        </p:nvCxnSpPr>
        <p:spPr bwMode="auto">
          <a:xfrm>
            <a:off x="8591694" y="1672164"/>
            <a:ext cx="0" cy="1753519"/>
          </a:xfrm>
          <a:prstGeom prst="line">
            <a:avLst/>
          </a:prstGeom>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p:custDataLst>
              <p:tags r:id="rId3"/>
            </p:custDataLst>
            <p:extLst>
              <p:ext uri="{D42A27DB-BD31-4B8C-83A1-F6EECF244321}">
                <p14:modId xmlns:p14="http://schemas.microsoft.com/office/powerpoint/2010/main" val="1959140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 name="think-cell 幻灯片" r:id="rId6" imgW="473" imgH="476" progId="TCLayout.ActiveDocument.1">
                  <p:embed/>
                </p:oleObj>
              </mc:Choice>
              <mc:Fallback>
                <p:oleObj name="think-cell 幻灯片"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59" name="Title 358"/>
          <p:cNvSpPr>
            <a:spLocks noGrp="1"/>
          </p:cNvSpPr>
          <p:nvPr>
            <p:ph type="title"/>
          </p:nvPr>
        </p:nvSpPr>
        <p:spPr>
          <a:xfrm>
            <a:off x="154305" y="224187"/>
            <a:ext cx="9598025" cy="369332"/>
          </a:xfrm>
        </p:spPr>
        <p:txBody>
          <a:bodyPr vert="horz"/>
          <a:lstStyle/>
          <a:p>
            <a:r>
              <a:rPr lang="en-US" altLang="zh-CN"/>
              <a:t>Healthy Revenue Breakdown</a:t>
            </a:r>
          </a:p>
        </p:txBody>
      </p:sp>
      <p:sp>
        <p:nvSpPr>
          <p:cNvPr id="7" name="TextBox 6"/>
          <p:cNvSpPr txBox="1"/>
          <p:nvPr/>
        </p:nvSpPr>
        <p:spPr>
          <a:xfrm>
            <a:off x="582492" y="6556944"/>
            <a:ext cx="2996872" cy="200055"/>
          </a:xfrm>
          <a:prstGeom prst="rect">
            <a:avLst/>
          </a:prstGeom>
          <a:noFill/>
        </p:spPr>
        <p:txBody>
          <a:bodyPr wrap="square">
            <a:spAutoFit/>
          </a:bodyPr>
          <a:lstStyle/>
          <a:p>
            <a:pPr algn="l">
              <a:defRPr/>
            </a:pPr>
            <a:r>
              <a:rPr lang="en-US" altLang="ja-JP" sz="700" kern="0">
                <a:solidFill>
                  <a:srgbClr val="53565A"/>
                </a:solidFill>
              </a:rPr>
              <a:t>Note: Fiscal year ends on March 31</a:t>
            </a:r>
            <a:r>
              <a:rPr lang="en-US" altLang="ja-JP" sz="700" kern="0">
                <a:solidFill>
                  <a:srgbClr val="53565A"/>
                </a:solidFill>
                <a:latin typeface="Arial" panose="020B0604020202020204"/>
              </a:rPr>
              <a:t>.</a:t>
            </a:r>
            <a:endParaRPr lang="en-US" altLang="ja-JP" sz="700" kern="0">
              <a:solidFill>
                <a:srgbClr val="53565A"/>
              </a:solidFill>
            </a:endParaRPr>
          </a:p>
        </p:txBody>
      </p:sp>
      <p:sp>
        <p:nvSpPr>
          <p:cNvPr id="3" name="灯片编号占位符 2"/>
          <p:cNvSpPr>
            <a:spLocks noGrp="1"/>
          </p:cNvSpPr>
          <p:nvPr>
            <p:ph type="sldNum" sz="quarter" idx="4"/>
          </p:nvPr>
        </p:nvSpPr>
        <p:spPr/>
        <p:txBody>
          <a:bodyPr/>
          <a:lstStyle/>
          <a:p>
            <a:fld id="{DE75C8BA-6B78-4C03-8697-F97FF6E5FC61}" type="slidenum">
              <a:rPr lang="en-US" smtClean="0"/>
              <a:t>6</a:t>
            </a:fld>
            <a:endParaRPr lang="en-US"/>
          </a:p>
        </p:txBody>
      </p:sp>
      <p:sp>
        <p:nvSpPr>
          <p:cNvPr id="21" name="Content Placeholder 40"/>
          <p:cNvSpPr txBox="1"/>
          <p:nvPr/>
        </p:nvSpPr>
        <p:spPr bwMode="gray">
          <a:xfrm>
            <a:off x="555455" y="787543"/>
            <a:ext cx="1809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lgn="l">
              <a:defRPr/>
            </a:pPr>
            <a:r>
              <a:rPr lang="en-US" altLang="zh-HK" sz="1400">
                <a:ea typeface="+mj-ea"/>
                <a:cs typeface="Arial" panose="020B0604020202020204" pitchFamily="34" charset="0"/>
              </a:rPr>
              <a:t>Revenue by S</a:t>
            </a:r>
            <a:r>
              <a:rPr lang="en-US" altLang="zh-CN" sz="1400">
                <a:ea typeface="+mj-ea"/>
                <a:cs typeface="Arial" panose="020B0604020202020204" pitchFamily="34" charset="0"/>
              </a:rPr>
              <a:t>egment</a:t>
            </a:r>
            <a:endParaRPr lang="en-US" altLang="zh-HK" sz="1400">
              <a:ea typeface="+mj-ea"/>
              <a:cs typeface="Arial" panose="020B0604020202020204" pitchFamily="34" charset="0"/>
            </a:endParaRPr>
          </a:p>
        </p:txBody>
      </p:sp>
      <p:sp>
        <p:nvSpPr>
          <p:cNvPr id="12" name="Content Placeholder 40"/>
          <p:cNvSpPr txBox="1"/>
          <p:nvPr/>
        </p:nvSpPr>
        <p:spPr bwMode="gray">
          <a:xfrm>
            <a:off x="5585933" y="766162"/>
            <a:ext cx="38566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lgn="l">
              <a:spcBef>
                <a:spcPts val="0"/>
              </a:spcBef>
              <a:defRPr/>
            </a:pPr>
            <a:r>
              <a:rPr lang="en-US" altLang="zh-HK" sz="1400">
                <a:ea typeface="+mj-ea"/>
                <a:cs typeface="Arial" panose="020B0604020202020204" pitchFamily="34" charset="0"/>
              </a:rPr>
              <a:t>Revenue from Online Marketing </a:t>
            </a:r>
          </a:p>
          <a:p>
            <a:pPr lvl="0" algn="l">
              <a:spcBef>
                <a:spcPts val="0"/>
              </a:spcBef>
              <a:defRPr/>
            </a:pPr>
            <a:r>
              <a:rPr lang="en-US" altLang="zh-HK" sz="1400">
                <a:ea typeface="+mj-ea"/>
                <a:cs typeface="Arial" panose="020B0604020202020204" pitchFamily="34" charset="0"/>
              </a:rPr>
              <a:t>and Information Services</a:t>
            </a:r>
          </a:p>
        </p:txBody>
      </p:sp>
      <p:sp>
        <p:nvSpPr>
          <p:cNvPr id="13" name="TextBox 11"/>
          <p:cNvSpPr txBox="1"/>
          <p:nvPr/>
        </p:nvSpPr>
        <p:spPr bwMode="gray">
          <a:xfrm>
            <a:off x="8504515" y="808575"/>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a:t>
            </a:r>
            <a:r>
              <a:rPr kumimoji="0" lang="en-US" sz="1100" b="1" i="0" u="none" strike="noStrike" kern="0" cap="none" spc="0" normalizeH="0" baseline="0" noProof="0" err="1">
                <a:ln>
                  <a:noFill/>
                </a:ln>
                <a:solidFill>
                  <a:srgbClr val="6DCEE5"/>
                </a:solidFill>
                <a:effectLst/>
                <a:uLnTx/>
                <a:uFillTx/>
                <a:latin typeface="Arial" panose="020B0604020202020204"/>
                <a:ea typeface="STKaiti" panose="02010600040101010101" pitchFamily="2" charset="-122"/>
                <a:cs typeface="+mn-cs"/>
              </a:rPr>
              <a:t>mn</a:t>
            </a: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a:t>
            </a:r>
          </a:p>
        </p:txBody>
      </p:sp>
      <p:graphicFrame>
        <p:nvGraphicFramePr>
          <p:cNvPr id="6" name="图表 5"/>
          <p:cNvGraphicFramePr/>
          <p:nvPr>
            <p:extLst>
              <p:ext uri="{D42A27DB-BD31-4B8C-83A1-F6EECF244321}">
                <p14:modId xmlns:p14="http://schemas.microsoft.com/office/powerpoint/2010/main" val="1828243732"/>
              </p:ext>
            </p:extLst>
          </p:nvPr>
        </p:nvGraphicFramePr>
        <p:xfrm>
          <a:off x="-446298" y="1288877"/>
          <a:ext cx="6235700" cy="2364101"/>
        </p:xfrm>
        <a:graphic>
          <a:graphicData uri="http://schemas.openxmlformats.org/drawingml/2006/chart">
            <c:chart xmlns:c="http://schemas.openxmlformats.org/drawingml/2006/chart" xmlns:r="http://schemas.openxmlformats.org/officeDocument/2006/relationships" r:id="rId8"/>
          </a:graphicData>
        </a:graphic>
      </p:graphicFrame>
      <p:sp>
        <p:nvSpPr>
          <p:cNvPr id="8" name="文本框 7"/>
          <p:cNvSpPr txBox="1"/>
          <p:nvPr/>
        </p:nvSpPr>
        <p:spPr>
          <a:xfrm>
            <a:off x="2959699" y="1210056"/>
            <a:ext cx="1546919" cy="252730"/>
          </a:xfrm>
          <a:prstGeom prst="rect">
            <a:avLst/>
          </a:prstGeom>
          <a:noFill/>
        </p:spPr>
        <p:txBody>
          <a:bodyPr wrap="square" rtlCol="0">
            <a:spAutoFit/>
          </a:bodyPr>
          <a:lstStyle/>
          <a:p>
            <a:r>
              <a:rPr kumimoji="1" lang="en-US" altLang="zh-CN" sz="1050" b="1">
                <a:ea typeface="+mj-ea"/>
              </a:rPr>
              <a:t>FY22</a:t>
            </a:r>
          </a:p>
        </p:txBody>
      </p:sp>
      <p:sp>
        <p:nvSpPr>
          <p:cNvPr id="24" name="文本框 23"/>
          <p:cNvSpPr txBox="1"/>
          <p:nvPr/>
        </p:nvSpPr>
        <p:spPr>
          <a:xfrm>
            <a:off x="2680956" y="2410203"/>
            <a:ext cx="1203767" cy="252730"/>
          </a:xfrm>
          <a:prstGeom prst="rect">
            <a:avLst/>
          </a:prstGeom>
          <a:noFill/>
        </p:spPr>
        <p:txBody>
          <a:bodyPr wrap="square" rtlCol="0">
            <a:spAutoFit/>
          </a:bodyPr>
          <a:lstStyle/>
          <a:p>
            <a:pPr>
              <a:defRPr kumimoji="1" lang="en-US" altLang="zh-HK" sz="1050" b="1" i="0" u="none" strike="noStrike" kern="1200" baseline="0">
                <a:solidFill>
                  <a:srgbClr val="53565A"/>
                </a:solidFill>
                <a:latin typeface="Arial" panose="020B0604020202020204" pitchFamily="34" charset="0"/>
                <a:ea typeface="+mj-ea"/>
                <a:cs typeface="+mn-cs"/>
              </a:defRPr>
            </a:pPr>
            <a:r>
              <a:rPr kumimoji="1" lang="en-US" altLang="zh-CN" sz="1050" b="1">
                <a:solidFill>
                  <a:srgbClr val="53565A"/>
                </a:solidFill>
                <a:ea typeface="+mj-ea"/>
              </a:rPr>
              <a:t>95.9%</a:t>
            </a:r>
          </a:p>
        </p:txBody>
      </p:sp>
      <p:sp>
        <p:nvSpPr>
          <p:cNvPr id="25" name="文本框 24"/>
          <p:cNvSpPr txBox="1"/>
          <p:nvPr/>
        </p:nvSpPr>
        <p:spPr>
          <a:xfrm>
            <a:off x="4173970" y="1981525"/>
            <a:ext cx="1203767" cy="252730"/>
          </a:xfrm>
          <a:prstGeom prst="rect">
            <a:avLst/>
          </a:prstGeom>
          <a:noFill/>
        </p:spPr>
        <p:txBody>
          <a:bodyPr wrap="square" rtlCol="0">
            <a:spAutoFit/>
          </a:bodyPr>
          <a:lstStyle/>
          <a:p>
            <a:pPr>
              <a:defRPr kumimoji="1" lang="en-US" altLang="zh-HK" sz="1050" b="1" i="0" u="none" strike="noStrike" kern="1200" baseline="0">
                <a:solidFill>
                  <a:srgbClr val="53565A"/>
                </a:solidFill>
                <a:latin typeface="Arial" panose="020B0604020202020204" pitchFamily="34" charset="0"/>
                <a:ea typeface="+mj-ea"/>
                <a:cs typeface="+mn-cs"/>
              </a:defRPr>
            </a:pPr>
            <a:r>
              <a:rPr kumimoji="1" lang="en-US" altLang="zh-CN" sz="1050" b="1">
                <a:solidFill>
                  <a:srgbClr val="53565A"/>
                </a:solidFill>
                <a:ea typeface="+mj-ea"/>
              </a:rPr>
              <a:t>4.1%</a:t>
            </a:r>
          </a:p>
        </p:txBody>
      </p:sp>
      <p:sp>
        <p:nvSpPr>
          <p:cNvPr id="22" name="TextBox 11"/>
          <p:cNvSpPr txBox="1"/>
          <p:nvPr/>
        </p:nvSpPr>
        <p:spPr bwMode="gray">
          <a:xfrm>
            <a:off x="2429961" y="808575"/>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a:t>
            </a:r>
            <a:r>
              <a:rPr kumimoji="0" lang="en-US" sz="1100" b="1" i="0" u="none" strike="noStrike" kern="0" cap="none" spc="0" normalizeH="0" baseline="0" noProof="0" err="1">
                <a:ln>
                  <a:noFill/>
                </a:ln>
                <a:solidFill>
                  <a:srgbClr val="6DCEE5"/>
                </a:solidFill>
                <a:effectLst/>
                <a:uLnTx/>
                <a:uFillTx/>
                <a:latin typeface="Arial" panose="020B0604020202020204"/>
                <a:ea typeface="STKaiti" panose="02010600040101010101" pitchFamily="2" charset="-122"/>
                <a:cs typeface="+mn-cs"/>
              </a:rPr>
              <a:t>mn</a:t>
            </a: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a:t>
            </a:r>
          </a:p>
        </p:txBody>
      </p:sp>
      <p:graphicFrame>
        <p:nvGraphicFramePr>
          <p:cNvPr id="11" name="圖表 10"/>
          <p:cNvGraphicFramePr/>
          <p:nvPr>
            <p:extLst>
              <p:ext uri="{D42A27DB-BD31-4B8C-83A1-F6EECF244321}">
                <p14:modId xmlns:p14="http://schemas.microsoft.com/office/powerpoint/2010/main" val="806047666"/>
              </p:ext>
            </p:extLst>
          </p:nvPr>
        </p:nvGraphicFramePr>
        <p:xfrm>
          <a:off x="326416" y="3681822"/>
          <a:ext cx="6949864" cy="28204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图表 5"/>
          <p:cNvGraphicFramePr/>
          <p:nvPr>
            <p:extLst>
              <p:ext uri="{D42A27DB-BD31-4B8C-83A1-F6EECF244321}">
                <p14:modId xmlns:p14="http://schemas.microsoft.com/office/powerpoint/2010/main" val="1164556876"/>
              </p:ext>
            </p:extLst>
          </p:nvPr>
        </p:nvGraphicFramePr>
        <p:xfrm>
          <a:off x="-673859" y="1208682"/>
          <a:ext cx="4269335" cy="2154050"/>
        </p:xfrm>
        <a:graphic>
          <a:graphicData uri="http://schemas.openxmlformats.org/drawingml/2006/chart">
            <c:chart xmlns:c="http://schemas.openxmlformats.org/drawingml/2006/chart" xmlns:r="http://schemas.openxmlformats.org/officeDocument/2006/relationships" r:id="rId10"/>
          </a:graphicData>
        </a:graphic>
      </p:graphicFrame>
      <p:sp>
        <p:nvSpPr>
          <p:cNvPr id="27" name="文本框 7"/>
          <p:cNvSpPr txBox="1"/>
          <p:nvPr/>
        </p:nvSpPr>
        <p:spPr>
          <a:xfrm>
            <a:off x="614339" y="1207079"/>
            <a:ext cx="1546919" cy="252730"/>
          </a:xfrm>
          <a:prstGeom prst="rect">
            <a:avLst/>
          </a:prstGeom>
          <a:noFill/>
        </p:spPr>
        <p:txBody>
          <a:bodyPr wrap="square" rtlCol="0">
            <a:spAutoFit/>
          </a:bodyPr>
          <a:lstStyle/>
          <a:p>
            <a:r>
              <a:rPr kumimoji="1" lang="en-US" altLang="zh-CN" sz="1050" b="1">
                <a:ea typeface="+mj-ea"/>
              </a:rPr>
              <a:t>FY21</a:t>
            </a:r>
          </a:p>
        </p:txBody>
      </p:sp>
      <p:graphicFrame>
        <p:nvGraphicFramePr>
          <p:cNvPr id="28" name="圖表 27"/>
          <p:cNvGraphicFramePr/>
          <p:nvPr>
            <p:extLst>
              <p:ext uri="{D42A27DB-BD31-4B8C-83A1-F6EECF244321}">
                <p14:modId xmlns:p14="http://schemas.microsoft.com/office/powerpoint/2010/main" val="3831911787"/>
              </p:ext>
            </p:extLst>
          </p:nvPr>
        </p:nvGraphicFramePr>
        <p:xfrm>
          <a:off x="-518795" y="3703320"/>
          <a:ext cx="3829050" cy="2310765"/>
        </p:xfrm>
        <a:graphic>
          <a:graphicData uri="http://schemas.openxmlformats.org/drawingml/2006/chart">
            <c:chart xmlns:c="http://schemas.openxmlformats.org/drawingml/2006/chart" xmlns:r="http://schemas.openxmlformats.org/officeDocument/2006/relationships" r:id="rId11"/>
          </a:graphicData>
        </a:graphic>
      </p:graphicFrame>
      <p:sp>
        <p:nvSpPr>
          <p:cNvPr id="29" name="Content Placeholder 40"/>
          <p:cNvSpPr txBox="1"/>
          <p:nvPr/>
        </p:nvSpPr>
        <p:spPr bwMode="gray">
          <a:xfrm>
            <a:off x="555455" y="3610351"/>
            <a:ext cx="35779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lgn="l">
              <a:defRPr/>
            </a:pPr>
            <a:r>
              <a:rPr lang="en-US" altLang="zh-HK" sz="1400">
                <a:ea typeface="+mj-ea"/>
                <a:cs typeface="Arial" panose="020B0604020202020204" pitchFamily="34" charset="0"/>
              </a:rPr>
              <a:t>Revenue by Channel (as in Product Sales)</a:t>
            </a:r>
          </a:p>
        </p:txBody>
      </p:sp>
      <p:sp>
        <p:nvSpPr>
          <p:cNvPr id="30" name="TextBox 11"/>
          <p:cNvSpPr txBox="1"/>
          <p:nvPr/>
        </p:nvSpPr>
        <p:spPr bwMode="gray">
          <a:xfrm>
            <a:off x="4173994" y="3622777"/>
            <a:ext cx="6652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a:t>
            </a:r>
            <a:r>
              <a:rPr kumimoji="0" lang="en-US" sz="1100" b="1" i="0" u="none" strike="noStrike" kern="0" cap="none" spc="0" normalizeH="0" baseline="0" noProof="0" err="1">
                <a:ln>
                  <a:noFill/>
                </a:ln>
                <a:solidFill>
                  <a:srgbClr val="6DCEE5"/>
                </a:solidFill>
                <a:effectLst/>
                <a:uLnTx/>
                <a:uFillTx/>
                <a:latin typeface="Arial" panose="020B0604020202020204"/>
                <a:ea typeface="STKaiti" panose="02010600040101010101" pitchFamily="2" charset="-122"/>
                <a:cs typeface="+mn-cs"/>
              </a:rPr>
              <a:t>mn</a:t>
            </a: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a:t>
            </a:r>
          </a:p>
        </p:txBody>
      </p:sp>
      <p:sp>
        <p:nvSpPr>
          <p:cNvPr id="2" name="AutoShape 2">
            <a:extLst>
              <a:ext uri="{FF2B5EF4-FFF2-40B4-BE49-F238E27FC236}">
                <a16:creationId xmlns:a16="http://schemas.microsoft.com/office/drawing/2014/main" id="{4D057195-7EE0-683B-FC89-1F94334BA283}"/>
              </a:ext>
            </a:extLst>
          </p:cNvPr>
          <p:cNvSpPr>
            <a:spLocks noChangeAspect="1" noChangeArrowheads="1"/>
          </p:cNvSpPr>
          <p:nvPr/>
        </p:nvSpPr>
        <p:spPr bwMode="auto">
          <a:xfrm>
            <a:off x="3376613" y="0"/>
            <a:ext cx="3151187"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graphicFrame>
        <p:nvGraphicFramePr>
          <p:cNvPr id="19" name="圖表 10"/>
          <p:cNvGraphicFramePr/>
          <p:nvPr>
            <p:extLst>
              <p:ext uri="{D42A27DB-BD31-4B8C-83A1-F6EECF244321}">
                <p14:modId xmlns:p14="http://schemas.microsoft.com/office/powerpoint/2010/main" val="3574527977"/>
              </p:ext>
            </p:extLst>
          </p:nvPr>
        </p:nvGraphicFramePr>
        <p:xfrm>
          <a:off x="5363150" y="1673209"/>
          <a:ext cx="4110474" cy="5113489"/>
        </p:xfrm>
        <a:graphic>
          <a:graphicData uri="http://schemas.openxmlformats.org/drawingml/2006/chart">
            <c:chart xmlns:c="http://schemas.openxmlformats.org/drawingml/2006/chart" xmlns:r="http://schemas.openxmlformats.org/officeDocument/2006/relationships" r:id="rId12"/>
          </a:graphicData>
        </a:graphic>
      </p:graphicFrame>
      <p:sp>
        <p:nvSpPr>
          <p:cNvPr id="26" name="椭圆 25"/>
          <p:cNvSpPr/>
          <p:nvPr/>
        </p:nvSpPr>
        <p:spPr bwMode="gray">
          <a:xfrm>
            <a:off x="6958878" y="3964884"/>
            <a:ext cx="944049" cy="265069"/>
          </a:xfrm>
          <a:prstGeom prst="ellipse">
            <a:avLst/>
          </a:prstGeom>
          <a:solidFill>
            <a:srgbClr val="BAD98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lvl="0">
              <a:spcBef>
                <a:spcPts val="0"/>
              </a:spcBef>
              <a:defRPr/>
            </a:pPr>
            <a:r>
              <a:rPr lang="en-US" altLang="zh-CN" sz="1100" b="1" dirty="0">
                <a:solidFill>
                  <a:schemeClr val="bg1"/>
                </a:solidFill>
              </a:rPr>
              <a:t>YoY: </a:t>
            </a:r>
            <a:r>
              <a:rPr lang="en-US" altLang="zh-CN" sz="1100" b="1" dirty="0" smtClean="0">
                <a:solidFill>
                  <a:schemeClr val="bg1"/>
                </a:solidFill>
              </a:rPr>
              <a:t>184% </a:t>
            </a:r>
            <a:endParaRPr lang="en-US" altLang="zh-CN" sz="1100" b="1" dirty="0">
              <a:solidFill>
                <a:schemeClr val="bg1"/>
              </a:solidFill>
            </a:endParaRPr>
          </a:p>
        </p:txBody>
      </p:sp>
      <p:sp>
        <p:nvSpPr>
          <p:cNvPr id="31" name="椭圆 30"/>
          <p:cNvSpPr/>
          <p:nvPr/>
        </p:nvSpPr>
        <p:spPr bwMode="gray">
          <a:xfrm>
            <a:off x="8273754" y="1825131"/>
            <a:ext cx="944049" cy="265069"/>
          </a:xfrm>
          <a:prstGeom prst="ellipse">
            <a:avLst/>
          </a:prstGeom>
          <a:solidFill>
            <a:srgbClr val="76C03A"/>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lvl="0">
              <a:spcBef>
                <a:spcPts val="0"/>
              </a:spcBef>
              <a:defRPr/>
            </a:pPr>
            <a:r>
              <a:rPr lang="en-US" altLang="zh-CN" sz="1100" b="1" dirty="0">
                <a:solidFill>
                  <a:schemeClr val="bg1"/>
                </a:solidFill>
              </a:rPr>
              <a:t>YoY: </a:t>
            </a:r>
            <a:r>
              <a:rPr lang="en-US" altLang="zh-CN" sz="1100" b="1" dirty="0" smtClean="0">
                <a:solidFill>
                  <a:schemeClr val="bg1"/>
                </a:solidFill>
              </a:rPr>
              <a:t>530% </a:t>
            </a:r>
            <a:endParaRPr lang="en-US" altLang="zh-CN" sz="1100" b="1" dirty="0">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358279513"/>
              </p:ext>
            </p:extLst>
          </p:nvPr>
        </p:nvGraphicFramePr>
        <p:xfrm>
          <a:off x="5252794" y="2437293"/>
          <a:ext cx="4162363" cy="28420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altLang="zh-CN"/>
              <a:t>Rewarded by Our Customers</a:t>
            </a:r>
            <a:endParaRPr lang="en-US"/>
          </a:p>
        </p:txBody>
      </p:sp>
      <p:sp>
        <p:nvSpPr>
          <p:cNvPr id="10" name="Content Placeholder 40"/>
          <p:cNvSpPr txBox="1"/>
          <p:nvPr/>
        </p:nvSpPr>
        <p:spPr bwMode="gray">
          <a:xfrm>
            <a:off x="228600" y="1064806"/>
            <a:ext cx="11942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defRPr/>
            </a:pPr>
            <a:r>
              <a:rPr lang="en-US" altLang="zh-CN" sz="1400" dirty="0">
                <a:solidFill>
                  <a:srgbClr val="269DD8"/>
                </a:solidFill>
              </a:rPr>
              <a:t>Active Buyers</a:t>
            </a:r>
            <a:endParaRPr kumimoji="0" lang="zh-CN" altLang="en-US" sz="1400" b="1" i="0" u="none" strike="noStrike" kern="0" cap="none" spc="0" normalizeH="0" baseline="0" noProof="0" dirty="0">
              <a:ln>
                <a:noFill/>
              </a:ln>
              <a:solidFill>
                <a:srgbClr val="269DD8"/>
              </a:solidFill>
              <a:effectLst/>
              <a:uLnTx/>
              <a:uFillTx/>
              <a:latin typeface="Arial" panose="020B0604020202020204"/>
              <a:ea typeface="STKaiti" panose="02010600040101010101" pitchFamily="2" charset="-122"/>
              <a:cs typeface="+mn-cs"/>
            </a:endParaRPr>
          </a:p>
        </p:txBody>
      </p:sp>
      <p:graphicFrame>
        <p:nvGraphicFramePr>
          <p:cNvPr id="14" name="图表 13"/>
          <p:cNvGraphicFramePr/>
          <p:nvPr>
            <p:extLst>
              <p:ext uri="{D42A27DB-BD31-4B8C-83A1-F6EECF244321}">
                <p14:modId xmlns:p14="http://schemas.microsoft.com/office/powerpoint/2010/main" val="231104242"/>
              </p:ext>
            </p:extLst>
          </p:nvPr>
        </p:nvGraphicFramePr>
        <p:xfrm>
          <a:off x="170529" y="1921186"/>
          <a:ext cx="4292599" cy="351714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9"/>
          <p:cNvSpPr txBox="1"/>
          <p:nvPr/>
        </p:nvSpPr>
        <p:spPr bwMode="gray">
          <a:xfrm>
            <a:off x="371720" y="6285784"/>
            <a:ext cx="7663262" cy="400110"/>
          </a:xfrm>
          <a:prstGeom prst="rect">
            <a:avLst/>
          </a:prstGeom>
          <a:noFill/>
        </p:spPr>
        <p:txBody>
          <a:bodyPr wrap="square" lIns="0" tIns="0" rIns="0" bIns="0" rtlCol="0">
            <a:spAutoFit/>
          </a:bodyPr>
          <a:lstStyle/>
          <a:p>
            <a:pPr algn="l">
              <a:defRPr/>
            </a:pPr>
            <a:r>
              <a:rPr kumimoji="0" lang="en-US" altLang="ja-JP" sz="650" b="0" i="0" u="none" strike="noStrike" kern="0" cap="none" spc="0" normalizeH="0" baseline="0" noProof="0" dirty="0">
                <a:ln>
                  <a:noFill/>
                </a:ln>
                <a:solidFill>
                  <a:srgbClr val="53565A"/>
                </a:solidFill>
                <a:effectLst/>
                <a:uLnTx/>
                <a:uFillTx/>
                <a:latin typeface="Arial" panose="020B0604020202020204"/>
                <a:ea typeface="MS PGothic" pitchFamily="34" charset="-128"/>
                <a:cs typeface="+mn-cs"/>
              </a:rPr>
              <a:t>Note:</a:t>
            </a:r>
            <a:r>
              <a:rPr kumimoji="0" lang="en-US" altLang="ja-JP" sz="650" b="0" i="0" u="none" strike="noStrike" kern="0" cap="none" spc="0" normalizeH="0" baseline="0" noProof="0" dirty="0">
                <a:ln>
                  <a:noFill/>
                </a:ln>
                <a:solidFill>
                  <a:srgbClr val="53565A"/>
                </a:solidFill>
                <a:effectLst/>
                <a:uLnTx/>
                <a:uFillTx/>
                <a:latin typeface="Arial" panose="020B0604020202020204" pitchFamily="34" charset="0"/>
                <a:ea typeface="ヒラギノ角ゴ Pro W3" panose="020B0300000000000000" pitchFamily="124" charset="-128"/>
                <a:cs typeface="+mn-cs"/>
              </a:rPr>
              <a:t> </a:t>
            </a:r>
          </a:p>
          <a:p>
            <a:pPr algn="l">
              <a:defRPr/>
            </a:pPr>
            <a:r>
              <a:rPr lang="en-US" altLang="ja-JP" sz="650" kern="0" dirty="0">
                <a:solidFill>
                  <a:srgbClr val="53565A"/>
                </a:solidFill>
              </a:rPr>
              <a:t>(1) Active Buyer refers to a registered account, identified by a phone number, or, in the case of </a:t>
            </a:r>
            <a:r>
              <a:rPr lang="en-US" altLang="ja-JP" sz="650" kern="0" dirty="0" err="1">
                <a:solidFill>
                  <a:srgbClr val="53565A"/>
                </a:solidFill>
              </a:rPr>
              <a:t>Xingmu</a:t>
            </a:r>
            <a:r>
              <a:rPr lang="en-US" altLang="ja-JP" sz="650" kern="0" dirty="0">
                <a:solidFill>
                  <a:srgbClr val="53565A"/>
                </a:solidFill>
              </a:rPr>
              <a:t>, by a name, that confirmed one or more shipped orders on our online sales platforms; for the avoidance of doubt, our active buyers include both individual customers and small and medium pet businesses.</a:t>
            </a:r>
          </a:p>
          <a:p>
            <a:pPr algn="l">
              <a:defRPr/>
            </a:pPr>
            <a:r>
              <a:rPr lang="en-US" altLang="ja-JP" sz="650" kern="0" dirty="0">
                <a:solidFill>
                  <a:srgbClr val="53565A"/>
                </a:solidFill>
              </a:rPr>
              <a:t>(2) Fiscal year ends on March 31</a:t>
            </a:r>
            <a:r>
              <a:rPr lang="en-US" altLang="ja-JP" sz="650" kern="0" dirty="0">
                <a:solidFill>
                  <a:srgbClr val="53565A"/>
                </a:solidFill>
                <a:latin typeface="Arial" panose="020B0604020202020204"/>
              </a:rPr>
              <a:t>.</a:t>
            </a:r>
            <a:endParaRPr lang="en-US" altLang="ja-JP" sz="650" kern="0" dirty="0">
              <a:solidFill>
                <a:srgbClr val="53565A"/>
              </a:solidFill>
            </a:endParaRPr>
          </a:p>
        </p:txBody>
      </p:sp>
      <p:sp>
        <p:nvSpPr>
          <p:cNvPr id="3" name="矩形 2"/>
          <p:cNvSpPr/>
          <p:nvPr/>
        </p:nvSpPr>
        <p:spPr>
          <a:xfrm>
            <a:off x="1422838" y="1036638"/>
            <a:ext cx="528350" cy="276999"/>
          </a:xfrm>
          <a:prstGeom prst="rect">
            <a:avLst/>
          </a:prstGeom>
        </p:spPr>
        <p:txBody>
          <a:bodyPr wrap="none">
            <a:spAutoFit/>
          </a:bodyPr>
          <a:lstStyle/>
          <a:p>
            <a:pPr>
              <a:defRPr sz="1200" b="0" i="0" u="none" strike="noStrike" kern="1200" cap="none" spc="20" baseline="0">
                <a:solidFill>
                  <a:srgbClr val="53565A"/>
                </a:solidFill>
                <a:latin typeface="+mn-lt"/>
                <a:ea typeface="+mn-ea"/>
                <a:cs typeface="+mn-cs"/>
              </a:defRPr>
            </a:pPr>
            <a:r>
              <a:rPr lang="en-GB" altLang="zh-CN" b="1" spc="20" dirty="0">
                <a:solidFill>
                  <a:schemeClr val="accent2"/>
                </a:solidFill>
              </a:rPr>
              <a:t>(</a:t>
            </a:r>
            <a:r>
              <a:rPr lang="en-GB" altLang="zh-CN" b="1" spc="20" dirty="0" err="1">
                <a:solidFill>
                  <a:schemeClr val="accent2"/>
                </a:solidFill>
              </a:rPr>
              <a:t>mn</a:t>
            </a:r>
            <a:r>
              <a:rPr lang="en-GB" altLang="zh-CN" b="1" spc="20" dirty="0">
                <a:solidFill>
                  <a:schemeClr val="accent2"/>
                </a:solidFill>
              </a:rPr>
              <a:t>)</a:t>
            </a:r>
          </a:p>
        </p:txBody>
      </p:sp>
      <p:cxnSp>
        <p:nvCxnSpPr>
          <p:cNvPr id="41" name="直接连接符 40"/>
          <p:cNvCxnSpPr/>
          <p:nvPr/>
        </p:nvCxnSpPr>
        <p:spPr bwMode="auto">
          <a:xfrm>
            <a:off x="7341880" y="2886075"/>
            <a:ext cx="0" cy="2208802"/>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灯片编号占位符 5"/>
          <p:cNvSpPr>
            <a:spLocks noGrp="1"/>
          </p:cNvSpPr>
          <p:nvPr>
            <p:ph type="sldNum" sz="quarter" idx="4"/>
          </p:nvPr>
        </p:nvSpPr>
        <p:spPr/>
        <p:txBody>
          <a:bodyPr/>
          <a:lstStyle/>
          <a:p>
            <a:fld id="{DE75C8BA-6B78-4C03-8697-F97FF6E5FC61}" type="slidenum">
              <a:rPr lang="en-US" smtClean="0"/>
              <a:t>7</a:t>
            </a:fld>
            <a:endParaRPr lang="en-US"/>
          </a:p>
        </p:txBody>
      </p:sp>
      <p:sp>
        <p:nvSpPr>
          <p:cNvPr id="29" name="Content Placeholder 40"/>
          <p:cNvSpPr txBox="1"/>
          <p:nvPr/>
        </p:nvSpPr>
        <p:spPr bwMode="gray">
          <a:xfrm>
            <a:off x="5252794" y="1054556"/>
            <a:ext cx="509755" cy="215444"/>
          </a:xfrm>
          <a:prstGeom prst="rect">
            <a:avLst/>
          </a:prstGeom>
          <a:noFill/>
          <a:ln>
            <a:noFill/>
          </a:ln>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defRPr/>
            </a:pPr>
            <a:r>
              <a:rPr lang="en-US" altLang="zh-CN" sz="1400">
                <a:solidFill>
                  <a:srgbClr val="269DD8"/>
                </a:solidFill>
              </a:rPr>
              <a:t>ARPU</a:t>
            </a:r>
            <a:endParaRPr kumimoji="0" lang="zh-CN" altLang="en-US" sz="1400" b="1" i="0" u="none" strike="noStrike" kern="0" cap="none" spc="0" normalizeH="0" baseline="0" noProof="0">
              <a:ln>
                <a:noFill/>
              </a:ln>
              <a:solidFill>
                <a:srgbClr val="269DD8"/>
              </a:solidFill>
              <a:effectLst/>
              <a:uLnTx/>
              <a:uFillTx/>
              <a:latin typeface="Arial" panose="020B0604020202020204"/>
              <a:ea typeface="STKaiti" panose="02010600040101010101" pitchFamily="2" charset="-122"/>
              <a:cs typeface="+mn-cs"/>
            </a:endParaRPr>
          </a:p>
        </p:txBody>
      </p:sp>
      <p:sp>
        <p:nvSpPr>
          <p:cNvPr id="30" name="TextBox 11"/>
          <p:cNvSpPr txBox="1"/>
          <p:nvPr/>
        </p:nvSpPr>
        <p:spPr bwMode="gray">
          <a:xfrm>
            <a:off x="5882689" y="1070655"/>
            <a:ext cx="4151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a:t>
            </a:r>
          </a:p>
        </p:txBody>
      </p:sp>
      <p:sp>
        <p:nvSpPr>
          <p:cNvPr id="32" name="文字方塊 31">
            <a:extLst>
              <a:ext uri="{FF2B5EF4-FFF2-40B4-BE49-F238E27FC236}">
                <a16:creationId xmlns:a16="http://schemas.microsoft.com/office/drawing/2014/main" id="{0EBB1CEA-6AED-86A6-FF6B-AEA1C3CB30D6}"/>
              </a:ext>
            </a:extLst>
          </p:cNvPr>
          <p:cNvSpPr txBox="1"/>
          <p:nvPr/>
        </p:nvSpPr>
        <p:spPr>
          <a:xfrm>
            <a:off x="5507671" y="2747575"/>
            <a:ext cx="731982" cy="276999"/>
          </a:xfrm>
          <a:prstGeom prst="rect">
            <a:avLst/>
          </a:prstGeom>
          <a:noFill/>
        </p:spPr>
        <p:txBody>
          <a:bodyPr wrap="square" rtlCol="0">
            <a:spAutoFit/>
          </a:bodyPr>
          <a:lstStyle/>
          <a:p>
            <a:r>
              <a:rPr lang="en-US" altLang="zh-HK" sz="1200" b="1">
                <a:ea typeface="+mj-ea"/>
              </a:rPr>
              <a:t>635</a:t>
            </a:r>
            <a:endParaRPr lang="zh-HK" altLang="en-US" sz="1200" b="1" baseline="0">
              <a:ea typeface="+mj-ea"/>
            </a:endParaRPr>
          </a:p>
        </p:txBody>
      </p:sp>
      <p:graphicFrame>
        <p:nvGraphicFramePr>
          <p:cNvPr id="13" name="图表 12"/>
          <p:cNvGraphicFramePr/>
          <p:nvPr>
            <p:extLst>
              <p:ext uri="{D42A27DB-BD31-4B8C-83A1-F6EECF244321}">
                <p14:modId xmlns:p14="http://schemas.microsoft.com/office/powerpoint/2010/main" val="2087230382"/>
              </p:ext>
            </p:extLst>
          </p:nvPr>
        </p:nvGraphicFramePr>
        <p:xfrm>
          <a:off x="594617" y="1921186"/>
          <a:ext cx="4292599" cy="3517143"/>
        </p:xfrm>
        <a:graphic>
          <a:graphicData uri="http://schemas.openxmlformats.org/drawingml/2006/chart">
            <c:chart xmlns:c="http://schemas.openxmlformats.org/drawingml/2006/chart" xmlns:r="http://schemas.openxmlformats.org/officeDocument/2006/relationships" r:id="rId5"/>
          </a:graphicData>
        </a:graphic>
      </p:graphicFrame>
      <p:sp>
        <p:nvSpPr>
          <p:cNvPr id="15" name="矩形 14"/>
          <p:cNvSpPr/>
          <p:nvPr/>
        </p:nvSpPr>
        <p:spPr bwMode="gray">
          <a:xfrm>
            <a:off x="1954575" y="2080572"/>
            <a:ext cx="82550" cy="82550"/>
          </a:xfrm>
          <a:prstGeom prst="rect">
            <a:avLst/>
          </a:prstGeom>
          <a:solidFill>
            <a:srgbClr val="6DCEE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a:ln>
                <a:noFill/>
              </a:ln>
              <a:solidFill>
                <a:srgbClr val="FFFFFF"/>
              </a:solidFill>
              <a:effectLst/>
              <a:latin typeface="+mn-lt"/>
              <a:ea typeface="+mn-ea"/>
            </a:endParaRPr>
          </a:p>
        </p:txBody>
      </p:sp>
      <p:sp>
        <p:nvSpPr>
          <p:cNvPr id="4" name="文本框 3"/>
          <p:cNvSpPr txBox="1"/>
          <p:nvPr/>
        </p:nvSpPr>
        <p:spPr>
          <a:xfrm>
            <a:off x="1971917" y="1974029"/>
            <a:ext cx="551754" cy="276999"/>
          </a:xfrm>
          <a:prstGeom prst="rect">
            <a:avLst/>
          </a:prstGeom>
          <a:noFill/>
        </p:spPr>
        <p:txBody>
          <a:bodyPr wrap="none" rtlCol="0">
            <a:spAutoFit/>
          </a:bodyPr>
          <a:lstStyle/>
          <a:p>
            <a:r>
              <a:rPr lang="en-US" altLang="zh-CN" sz="1200" baseline="0" dirty="0" smtClean="0">
                <a:solidFill>
                  <a:schemeClr val="tx1">
                    <a:lumMod val="60000"/>
                    <a:lumOff val="40000"/>
                  </a:schemeClr>
                </a:solidFill>
                <a:latin typeface="+mn-lt"/>
                <a:ea typeface="+mn-ea"/>
              </a:rPr>
              <a:t>FY21</a:t>
            </a:r>
            <a:endParaRPr lang="zh-CN" altLang="en-US" sz="1200" baseline="0" dirty="0">
              <a:solidFill>
                <a:schemeClr val="tx1">
                  <a:lumMod val="60000"/>
                  <a:lumOff val="40000"/>
                </a:schemeClr>
              </a:solidFill>
              <a:latin typeface="+mn-lt"/>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p:custDataLst>
              <p:tags r:id="rId2"/>
            </p:custDataLst>
            <p:extLst>
              <p:ext uri="{D42A27DB-BD31-4B8C-83A1-F6EECF244321}">
                <p14:modId xmlns:p14="http://schemas.microsoft.com/office/powerpoint/2010/main" val="3659889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think-cell 幻灯片" r:id="rId4" imgW="473" imgH="476" progId="TCLayout.ActiveDocument.1">
                  <p:embed/>
                </p:oleObj>
              </mc:Choice>
              <mc:Fallback>
                <p:oleObj name="think-cell 幻灯片"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p:txBody>
          <a:bodyPr vert="horz"/>
          <a:lstStyle/>
          <a:p>
            <a:r>
              <a:rPr lang="en-US" altLang="zh-CN" dirty="0"/>
              <a:t>Margin Improvement</a:t>
            </a:r>
            <a:r>
              <a:rPr lang="zh-CN" altLang="en-US" dirty="0"/>
              <a:t> </a:t>
            </a:r>
            <a:r>
              <a:rPr lang="en-US" altLang="zh-CN" dirty="0"/>
              <a:t>&amp;</a:t>
            </a:r>
            <a:r>
              <a:rPr lang="zh-CN" altLang="en-US" dirty="0"/>
              <a:t> </a:t>
            </a:r>
            <a:r>
              <a:rPr lang="en-US" altLang="zh-CN" dirty="0" smtClean="0"/>
              <a:t>Expense</a:t>
            </a:r>
            <a:r>
              <a:rPr lang="en-US" altLang="zh-CN" dirty="0"/>
              <a:t>/</a:t>
            </a:r>
            <a:r>
              <a:rPr lang="en-US" altLang="zh-CN" dirty="0" smtClean="0"/>
              <a:t> </a:t>
            </a:r>
            <a:r>
              <a:rPr lang="en-US" altLang="zh-CN" dirty="0"/>
              <a:t>CAC Trends</a:t>
            </a:r>
            <a:endParaRPr lang="zh-CN" altLang="en-US" dirty="0"/>
          </a:p>
        </p:txBody>
      </p:sp>
      <p:sp>
        <p:nvSpPr>
          <p:cNvPr id="3" name="灯片编号占位符 2"/>
          <p:cNvSpPr>
            <a:spLocks noGrp="1"/>
          </p:cNvSpPr>
          <p:nvPr>
            <p:ph type="sldNum" sz="quarter" idx="4"/>
          </p:nvPr>
        </p:nvSpPr>
        <p:spPr/>
        <p:txBody>
          <a:bodyPr/>
          <a:lstStyle/>
          <a:p>
            <a:fld id="{DE75C8BA-6B78-4C03-8697-F97FF6E5FC61}" type="slidenum">
              <a:rPr lang="en-US" smtClean="0"/>
              <a:t>8</a:t>
            </a:fld>
            <a:endParaRPr lang="en-US"/>
          </a:p>
        </p:txBody>
      </p:sp>
      <p:sp>
        <p:nvSpPr>
          <p:cNvPr id="10" name="Content Placeholder 40"/>
          <p:cNvSpPr txBox="1"/>
          <p:nvPr/>
        </p:nvSpPr>
        <p:spPr bwMode="gray">
          <a:xfrm>
            <a:off x="5191257" y="915282"/>
            <a:ext cx="4429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spcBef>
                <a:spcPts val="0"/>
              </a:spcBef>
              <a:defRPr/>
            </a:pPr>
            <a:r>
              <a:rPr lang="en-US" altLang="zh-CN" sz="1400" dirty="0">
                <a:solidFill>
                  <a:srgbClr val="269DD8"/>
                </a:solidFill>
              </a:rPr>
              <a:t>SG&amp;A as % of Revenue</a:t>
            </a:r>
          </a:p>
        </p:txBody>
      </p:sp>
      <p:graphicFrame>
        <p:nvGraphicFramePr>
          <p:cNvPr id="11" name="Chart 4"/>
          <p:cNvGraphicFramePr/>
          <p:nvPr>
            <p:extLst>
              <p:ext uri="{D42A27DB-BD31-4B8C-83A1-F6EECF244321}">
                <p14:modId xmlns:p14="http://schemas.microsoft.com/office/powerpoint/2010/main" val="3163303823"/>
              </p:ext>
            </p:extLst>
          </p:nvPr>
        </p:nvGraphicFramePr>
        <p:xfrm>
          <a:off x="5191257" y="2214854"/>
          <a:ext cx="4264378" cy="4158785"/>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直接连接符 11"/>
          <p:cNvCxnSpPr/>
          <p:nvPr/>
        </p:nvCxnSpPr>
        <p:spPr bwMode="auto">
          <a:xfrm>
            <a:off x="7343392" y="2044581"/>
            <a:ext cx="0" cy="3848466"/>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Chart 4"/>
          <p:cNvGraphicFramePr/>
          <p:nvPr>
            <p:extLst>
              <p:ext uri="{D42A27DB-BD31-4B8C-83A1-F6EECF244321}">
                <p14:modId xmlns:p14="http://schemas.microsoft.com/office/powerpoint/2010/main" val="677032477"/>
              </p:ext>
            </p:extLst>
          </p:nvPr>
        </p:nvGraphicFramePr>
        <p:xfrm>
          <a:off x="5177974" y="1772943"/>
          <a:ext cx="4305792" cy="1359159"/>
        </p:xfrm>
        <a:graphic>
          <a:graphicData uri="http://schemas.openxmlformats.org/drawingml/2006/chart">
            <c:chart xmlns:c="http://schemas.openxmlformats.org/drawingml/2006/chart" xmlns:r="http://schemas.openxmlformats.org/officeDocument/2006/relationships" r:id="rId7"/>
          </a:graphicData>
        </a:graphic>
      </p:graphicFrame>
      <p:sp>
        <p:nvSpPr>
          <p:cNvPr id="14" name="矩形 13"/>
          <p:cNvSpPr/>
          <p:nvPr/>
        </p:nvSpPr>
        <p:spPr bwMode="gray">
          <a:xfrm>
            <a:off x="7719648" y="6089924"/>
            <a:ext cx="82550" cy="82550"/>
          </a:xfrm>
          <a:prstGeom prst="rect">
            <a:avLst/>
          </a:prstGeom>
          <a:solidFill>
            <a:srgbClr val="76C03A"/>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a:ln>
                <a:noFill/>
              </a:ln>
              <a:solidFill>
                <a:srgbClr val="FFFFFF"/>
              </a:solidFill>
              <a:effectLst/>
              <a:latin typeface="+mn-lt"/>
              <a:ea typeface="+mn-ea"/>
            </a:endParaRPr>
          </a:p>
        </p:txBody>
      </p:sp>
      <p:sp>
        <p:nvSpPr>
          <p:cNvPr id="15" name="矩形 14"/>
          <p:cNvSpPr/>
          <p:nvPr/>
        </p:nvSpPr>
        <p:spPr bwMode="gray">
          <a:xfrm>
            <a:off x="7719648" y="6195384"/>
            <a:ext cx="82550" cy="82550"/>
          </a:xfrm>
          <a:prstGeom prst="rect">
            <a:avLst/>
          </a:prstGeom>
          <a:solidFill>
            <a:srgbClr val="269DD8"/>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a:ln>
                <a:noFill/>
              </a:ln>
              <a:solidFill>
                <a:srgbClr val="FFFFFF"/>
              </a:solidFill>
              <a:effectLst/>
              <a:latin typeface="+mn-lt"/>
              <a:ea typeface="+mn-ea"/>
            </a:endParaRPr>
          </a:p>
        </p:txBody>
      </p:sp>
      <p:sp>
        <p:nvSpPr>
          <p:cNvPr id="16" name="矩形 15"/>
          <p:cNvSpPr/>
          <p:nvPr/>
        </p:nvSpPr>
        <p:spPr>
          <a:xfrm>
            <a:off x="7734813" y="6056884"/>
            <a:ext cx="1374775" cy="261610"/>
          </a:xfrm>
          <a:prstGeom prst="rect">
            <a:avLst/>
          </a:prstGeom>
        </p:spPr>
        <p:txBody>
          <a:bodyPr wrap="square">
            <a:spAutoFit/>
          </a:bodyPr>
          <a:lstStyle/>
          <a:p>
            <a:pPr algn="l"/>
            <a:r>
              <a:rPr lang="en-US" altLang="zh-CN" sz="1050">
                <a:solidFill>
                  <a:schemeClr val="accent6"/>
                </a:solidFill>
              </a:rPr>
              <a:t>Sales &amp;Marketing</a:t>
            </a:r>
            <a:endParaRPr lang="zh-CN" altLang="en-US" sz="1050">
              <a:solidFill>
                <a:schemeClr val="accent6"/>
              </a:solidFill>
            </a:endParaRPr>
          </a:p>
        </p:txBody>
      </p:sp>
      <p:sp>
        <p:nvSpPr>
          <p:cNvPr id="17" name="矩形 16"/>
          <p:cNvSpPr/>
          <p:nvPr/>
        </p:nvSpPr>
        <p:spPr bwMode="gray">
          <a:xfrm>
            <a:off x="5728923" y="6089924"/>
            <a:ext cx="82550" cy="82550"/>
          </a:xfrm>
          <a:prstGeom prst="rect">
            <a:avLst/>
          </a:prstGeom>
          <a:solidFill>
            <a:srgbClr val="BAD98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a:ln>
                <a:noFill/>
              </a:ln>
              <a:solidFill>
                <a:srgbClr val="FFFFFF"/>
              </a:solidFill>
              <a:effectLst/>
              <a:latin typeface="+mn-lt"/>
              <a:ea typeface="+mn-ea"/>
            </a:endParaRPr>
          </a:p>
        </p:txBody>
      </p:sp>
      <p:sp>
        <p:nvSpPr>
          <p:cNvPr id="18" name="矩形 17"/>
          <p:cNvSpPr/>
          <p:nvPr/>
        </p:nvSpPr>
        <p:spPr bwMode="gray">
          <a:xfrm>
            <a:off x="5728923" y="6195384"/>
            <a:ext cx="82550" cy="82550"/>
          </a:xfrm>
          <a:prstGeom prst="rect">
            <a:avLst/>
          </a:prstGeom>
          <a:solidFill>
            <a:srgbClr val="6DCEE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a:ln>
                <a:noFill/>
              </a:ln>
              <a:solidFill>
                <a:srgbClr val="FFFFFF"/>
              </a:solidFill>
              <a:effectLst/>
              <a:latin typeface="+mn-lt"/>
              <a:ea typeface="+mn-ea"/>
            </a:endParaRPr>
          </a:p>
        </p:txBody>
      </p:sp>
      <p:sp>
        <p:nvSpPr>
          <p:cNvPr id="19" name="矩形 18"/>
          <p:cNvSpPr/>
          <p:nvPr/>
        </p:nvSpPr>
        <p:spPr>
          <a:xfrm>
            <a:off x="5811473" y="6056884"/>
            <a:ext cx="1895475" cy="261610"/>
          </a:xfrm>
          <a:prstGeom prst="rect">
            <a:avLst/>
          </a:prstGeom>
        </p:spPr>
        <p:txBody>
          <a:bodyPr wrap="square">
            <a:spAutoFit/>
          </a:bodyPr>
          <a:lstStyle/>
          <a:p>
            <a:pPr algn="l"/>
            <a:r>
              <a:rPr lang="en-US" altLang="zh-CN" sz="1050" dirty="0">
                <a:solidFill>
                  <a:schemeClr val="accent6"/>
                </a:solidFill>
              </a:rPr>
              <a:t>General &amp; Administrative</a:t>
            </a:r>
            <a:endParaRPr lang="zh-CN" altLang="en-US" sz="1050" dirty="0">
              <a:solidFill>
                <a:schemeClr val="accent6"/>
              </a:solidFill>
            </a:endParaRPr>
          </a:p>
        </p:txBody>
      </p:sp>
      <p:graphicFrame>
        <p:nvGraphicFramePr>
          <p:cNvPr id="27" name="Chart 4"/>
          <p:cNvGraphicFramePr/>
          <p:nvPr>
            <p:extLst>
              <p:ext uri="{D42A27DB-BD31-4B8C-83A1-F6EECF244321}">
                <p14:modId xmlns:p14="http://schemas.microsoft.com/office/powerpoint/2010/main" val="229731813"/>
              </p:ext>
            </p:extLst>
          </p:nvPr>
        </p:nvGraphicFramePr>
        <p:xfrm>
          <a:off x="330216" y="3573463"/>
          <a:ext cx="4264378" cy="2568358"/>
        </p:xfrm>
        <a:graphic>
          <a:graphicData uri="http://schemas.openxmlformats.org/drawingml/2006/chart">
            <c:chart xmlns:c="http://schemas.openxmlformats.org/drawingml/2006/chart" xmlns:r="http://schemas.openxmlformats.org/officeDocument/2006/relationships" r:id="rId8"/>
          </a:graphicData>
        </a:graphic>
      </p:graphicFrame>
      <p:cxnSp>
        <p:nvCxnSpPr>
          <p:cNvPr id="28" name="直接连接符 27"/>
          <p:cNvCxnSpPr/>
          <p:nvPr/>
        </p:nvCxnSpPr>
        <p:spPr bwMode="auto">
          <a:xfrm>
            <a:off x="2461031" y="3853543"/>
            <a:ext cx="0" cy="2096298"/>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Content Placeholder 40"/>
          <p:cNvSpPr txBox="1"/>
          <p:nvPr/>
        </p:nvSpPr>
        <p:spPr bwMode="gray">
          <a:xfrm>
            <a:off x="330216" y="3743624"/>
            <a:ext cx="4429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spcBef>
                <a:spcPts val="0"/>
              </a:spcBef>
              <a:defRPr/>
            </a:pPr>
            <a:r>
              <a:rPr lang="en-US" altLang="zh-CN" sz="1400" dirty="0">
                <a:solidFill>
                  <a:srgbClr val="269DD8"/>
                </a:solidFill>
              </a:rPr>
              <a:t>CAC</a:t>
            </a:r>
          </a:p>
        </p:txBody>
      </p:sp>
      <p:sp>
        <p:nvSpPr>
          <p:cNvPr id="36" name="TextBox 11"/>
          <p:cNvSpPr txBox="1"/>
          <p:nvPr/>
        </p:nvSpPr>
        <p:spPr bwMode="gray">
          <a:xfrm>
            <a:off x="755874" y="3768600"/>
            <a:ext cx="4151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dirty="0">
                <a:ln>
                  <a:noFill/>
                </a:ln>
                <a:solidFill>
                  <a:srgbClr val="6DCEE5"/>
                </a:solidFill>
                <a:effectLst/>
                <a:uLnTx/>
                <a:uFillTx/>
                <a:latin typeface="Arial" panose="020B0604020202020204"/>
                <a:ea typeface="STKaiti" panose="02010600040101010101" pitchFamily="2" charset="-122"/>
                <a:cs typeface="+mn-cs"/>
              </a:rPr>
              <a:t>(RMB)</a:t>
            </a:r>
          </a:p>
        </p:txBody>
      </p:sp>
      <p:graphicFrame>
        <p:nvGraphicFramePr>
          <p:cNvPr id="24" name="Chart 4"/>
          <p:cNvGraphicFramePr/>
          <p:nvPr>
            <p:extLst>
              <p:ext uri="{D42A27DB-BD31-4B8C-83A1-F6EECF244321}">
                <p14:modId xmlns:p14="http://schemas.microsoft.com/office/powerpoint/2010/main" val="2699540787"/>
              </p:ext>
            </p:extLst>
          </p:nvPr>
        </p:nvGraphicFramePr>
        <p:xfrm>
          <a:off x="351957" y="616281"/>
          <a:ext cx="4218147" cy="2951271"/>
        </p:xfrm>
        <a:graphic>
          <a:graphicData uri="http://schemas.openxmlformats.org/drawingml/2006/chart">
            <c:chart xmlns:c="http://schemas.openxmlformats.org/drawingml/2006/chart" xmlns:r="http://schemas.openxmlformats.org/officeDocument/2006/relationships" r:id="rId9"/>
          </a:graphicData>
        </a:graphic>
      </p:graphicFrame>
      <p:sp>
        <p:nvSpPr>
          <p:cNvPr id="25" name="Content Placeholder 40"/>
          <p:cNvSpPr txBox="1"/>
          <p:nvPr/>
        </p:nvSpPr>
        <p:spPr bwMode="gray">
          <a:xfrm>
            <a:off x="327467" y="923184"/>
            <a:ext cx="4078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spcBef>
                <a:spcPts val="0"/>
              </a:spcBef>
              <a:defRPr/>
            </a:pPr>
            <a:r>
              <a:rPr lang="en-US" altLang="zh-CN" sz="1400" dirty="0">
                <a:solidFill>
                  <a:srgbClr val="269DD8"/>
                </a:solidFill>
              </a:rPr>
              <a:t>Post-fulfillment Margin Trends</a:t>
            </a:r>
          </a:p>
        </p:txBody>
      </p:sp>
    </p:spTree>
    <p:extLst>
      <p:ext uri="{BB962C8B-B14F-4D97-AF65-F5344CB8AC3E}">
        <p14:creationId xmlns:p14="http://schemas.microsoft.com/office/powerpoint/2010/main" val="27173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 y="197445"/>
            <a:ext cx="9528175" cy="369332"/>
          </a:xfrm>
        </p:spPr>
        <p:txBody>
          <a:bodyPr/>
          <a:lstStyle/>
          <a:p>
            <a:r>
              <a:rPr lang="en-US" altLang="zh-CN"/>
              <a:t>Profitability</a:t>
            </a:r>
            <a:endParaRPr lang="en-US"/>
          </a:p>
        </p:txBody>
      </p:sp>
      <p:sp>
        <p:nvSpPr>
          <p:cNvPr id="17" name="Content Placeholder 40"/>
          <p:cNvSpPr txBox="1"/>
          <p:nvPr/>
        </p:nvSpPr>
        <p:spPr bwMode="gray">
          <a:xfrm>
            <a:off x="443133" y="876363"/>
            <a:ext cx="28870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defRPr/>
            </a:pPr>
            <a:r>
              <a:rPr lang="en-US" altLang="zh-CN" sz="1400" dirty="0">
                <a:solidFill>
                  <a:srgbClr val="269DD8"/>
                </a:solidFill>
              </a:rPr>
              <a:t>EBITDA</a:t>
            </a:r>
          </a:p>
        </p:txBody>
      </p:sp>
      <p:cxnSp>
        <p:nvCxnSpPr>
          <p:cNvPr id="27" name="Straight Connector 26"/>
          <p:cNvCxnSpPr/>
          <p:nvPr/>
        </p:nvCxnSpPr>
        <p:spPr bwMode="auto">
          <a:xfrm>
            <a:off x="11991782" y="1975048"/>
            <a:ext cx="0" cy="1097280"/>
          </a:xfrm>
          <a:prstGeom prst="line">
            <a:avLst/>
          </a:prstGeom>
          <a:noFill/>
          <a:ln w="9525" cap="rnd">
            <a:solidFill>
              <a:schemeClr val="accent6"/>
            </a:solidFill>
            <a:prstDash val="sysDot"/>
            <a:round/>
          </a:ln>
          <a:extLst>
            <a:ext uri="{909E8E84-426E-40DD-AFC4-6F175D3DCCD1}">
              <a14:hiddenFill xmlns:a14="http://schemas.microsoft.com/office/drawing/2010/main">
                <a:noFill/>
              </a14:hiddenFill>
            </a:ext>
          </a:extLst>
        </p:spPr>
      </p:cxnSp>
      <p:sp>
        <p:nvSpPr>
          <p:cNvPr id="6" name="TextBox 5"/>
          <p:cNvSpPr txBox="1"/>
          <p:nvPr/>
        </p:nvSpPr>
        <p:spPr>
          <a:xfrm>
            <a:off x="443133" y="6328264"/>
            <a:ext cx="5745970" cy="200055"/>
          </a:xfrm>
          <a:prstGeom prst="rect">
            <a:avLst/>
          </a:prstGeom>
          <a:noFill/>
        </p:spPr>
        <p:txBody>
          <a:bodyPr wrap="square">
            <a:spAutoFit/>
          </a:bodyPr>
          <a:lstStyle/>
          <a:p>
            <a:pPr algn="l">
              <a:defRPr/>
            </a:pPr>
            <a:r>
              <a:rPr lang="en-US" altLang="ja-JP" sz="700" kern="0" dirty="0">
                <a:solidFill>
                  <a:srgbClr val="53565A"/>
                </a:solidFill>
              </a:rPr>
              <a:t>Note: (1)</a:t>
            </a:r>
            <a:r>
              <a:rPr lang="zh-CN" altLang="en-US" sz="700" kern="0" dirty="0">
                <a:solidFill>
                  <a:srgbClr val="53565A"/>
                </a:solidFill>
              </a:rPr>
              <a:t> </a:t>
            </a:r>
            <a:r>
              <a:rPr lang="en-US" altLang="ja-JP" sz="700" kern="0" dirty="0">
                <a:solidFill>
                  <a:srgbClr val="53565A"/>
                </a:solidFill>
              </a:rPr>
              <a:t>Fiscal year ends on March 31.</a:t>
            </a:r>
          </a:p>
        </p:txBody>
      </p:sp>
      <p:sp>
        <p:nvSpPr>
          <p:cNvPr id="20" name="Content Placeholder 40"/>
          <p:cNvSpPr txBox="1"/>
          <p:nvPr/>
        </p:nvSpPr>
        <p:spPr bwMode="gray">
          <a:xfrm>
            <a:off x="5283941" y="876363"/>
            <a:ext cx="25146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200" b="1" i="0" u="none" strike="noStrike" kern="0" cap="none" spc="0" normalizeH="0" baseline="0">
                <a:ln>
                  <a:noFill/>
                </a:ln>
                <a:solidFill>
                  <a:schemeClr val="accent1"/>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lvl="0">
              <a:defRPr/>
            </a:pPr>
            <a:r>
              <a:rPr lang="en-US" altLang="zh-CN" sz="1400">
                <a:solidFill>
                  <a:srgbClr val="269DD8"/>
                </a:solidFill>
              </a:rPr>
              <a:t>Adjusted </a:t>
            </a:r>
            <a:r>
              <a:rPr kumimoji="0" lang="en-US" altLang="zh-CN" sz="1400" b="1" i="0" u="none" strike="noStrike" kern="0" cap="none" spc="0" normalizeH="0" baseline="0" noProof="0">
                <a:ln>
                  <a:noFill/>
                </a:ln>
                <a:solidFill>
                  <a:srgbClr val="269DD8"/>
                </a:solidFill>
                <a:effectLst/>
                <a:uLnTx/>
                <a:uFillTx/>
              </a:rPr>
              <a:t>Net </a:t>
            </a:r>
            <a:r>
              <a:rPr lang="en-US" altLang="zh-CN" sz="1400">
                <a:solidFill>
                  <a:srgbClr val="269DD8"/>
                </a:solidFill>
              </a:rPr>
              <a:t>Loss</a:t>
            </a:r>
            <a:endParaRPr kumimoji="0" lang="zh-CN" altLang="en-US" sz="1400" b="1" i="0" u="none" strike="noStrike" kern="0" cap="none" spc="0" normalizeH="0" baseline="30000" noProof="0">
              <a:ln>
                <a:noFill/>
              </a:ln>
              <a:solidFill>
                <a:srgbClr val="269DD8"/>
              </a:solidFill>
              <a:effectLst/>
              <a:uLnTx/>
              <a:uFillTx/>
            </a:endParaRPr>
          </a:p>
        </p:txBody>
      </p:sp>
      <p:sp>
        <p:nvSpPr>
          <p:cNvPr id="23" name="TextBox 39"/>
          <p:cNvSpPr txBox="1"/>
          <p:nvPr/>
        </p:nvSpPr>
        <p:spPr bwMode="gray">
          <a:xfrm>
            <a:off x="6879273" y="899446"/>
            <a:ext cx="9192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(RMB </a:t>
            </a:r>
            <a:r>
              <a:rPr kumimoji="0" lang="en-US" sz="1100" b="1" i="0" u="none" strike="noStrike" kern="0" cap="none" spc="0" normalizeH="0" baseline="0" noProof="0" err="1">
                <a:ln>
                  <a:noFill/>
                </a:ln>
                <a:solidFill>
                  <a:srgbClr val="6DCEE5"/>
                </a:solidFill>
                <a:effectLst/>
                <a:uLnTx/>
                <a:uFillTx/>
                <a:latin typeface="Arial" panose="020B0604020202020204"/>
                <a:ea typeface="STKaiti" panose="02010600040101010101" pitchFamily="2" charset="-122"/>
                <a:cs typeface="+mn-cs"/>
              </a:rPr>
              <a:t>mn</a:t>
            </a:r>
            <a:r>
              <a:rPr kumimoji="0" lang="en-US" sz="1100" b="1" i="0" u="none" strike="noStrike" kern="0" cap="none" spc="0" normalizeH="0" baseline="0" noProof="0">
                <a:ln>
                  <a:noFill/>
                </a:ln>
                <a:solidFill>
                  <a:srgbClr val="6DCEE5"/>
                </a:solidFill>
                <a:effectLst/>
                <a:uLnTx/>
                <a:uFillTx/>
                <a:latin typeface="Arial" panose="020B0604020202020204"/>
                <a:ea typeface="STKaiti" panose="02010600040101010101" pitchFamily="2" charset="-122"/>
                <a:cs typeface="+mn-cs"/>
              </a:rPr>
              <a:t>)</a:t>
            </a:r>
          </a:p>
        </p:txBody>
      </p:sp>
      <p:graphicFrame>
        <p:nvGraphicFramePr>
          <p:cNvPr id="24" name="图表 23"/>
          <p:cNvGraphicFramePr/>
          <p:nvPr>
            <p:extLst>
              <p:ext uri="{D42A27DB-BD31-4B8C-83A1-F6EECF244321}">
                <p14:modId xmlns:p14="http://schemas.microsoft.com/office/powerpoint/2010/main" val="1534001308"/>
              </p:ext>
            </p:extLst>
          </p:nvPr>
        </p:nvGraphicFramePr>
        <p:xfrm>
          <a:off x="5175792" y="3288150"/>
          <a:ext cx="4211785" cy="2323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Object 16"/>
          <p:cNvGraphicFramePr>
            <a:graphicFrameLocks noChangeAspect="1"/>
          </p:cNvGraphicFramePr>
          <p:nvPr>
            <p:extLst>
              <p:ext uri="{D42A27DB-BD31-4B8C-83A1-F6EECF244321}">
                <p14:modId xmlns:p14="http://schemas.microsoft.com/office/powerpoint/2010/main" val="3625614260"/>
              </p:ext>
            </p:extLst>
          </p:nvPr>
        </p:nvGraphicFramePr>
        <p:xfrm>
          <a:off x="5199737" y="1361349"/>
          <a:ext cx="4187840" cy="288680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39"/>
          <p:cNvSpPr txBox="1"/>
          <p:nvPr/>
        </p:nvSpPr>
        <p:spPr bwMode="gray">
          <a:xfrm>
            <a:off x="1237304" y="899446"/>
            <a:ext cx="9192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marR="0" lvl="0" indent="0" algn="l" defTabSz="1838325" eaLnBrk="1" latinLnBrk="0" hangingPunct="1">
              <a:lnSpc>
                <a:spcPct val="100000"/>
              </a:lnSpc>
              <a:spcBef>
                <a:spcPct val="75000"/>
              </a:spcBef>
              <a:buClr>
                <a:srgbClr val="269DD8"/>
              </a:buClr>
              <a:buSzPct val="100000"/>
              <a:buFont typeface="Symbol"/>
              <a:buNone/>
              <a:defRPr kumimoji="0" sz="1100" b="1" i="0" u="none" strike="noStrike" kern="0" cap="none" spc="0" normalizeH="0" baseline="0">
                <a:ln>
                  <a:noFill/>
                </a:ln>
                <a:solidFill>
                  <a:schemeClr val="accent2"/>
                </a:solidFill>
                <a:effectLst/>
                <a:uLnTx/>
                <a:uFillTx/>
                <a:latin typeface="Arial" panose="020B0604020202020204"/>
                <a:ea typeface="STKaiti" panose="02010600040101010101" pitchFamily="2" charset="-122"/>
              </a:defRPr>
            </a:lvl1pPr>
            <a:lvl2pPr marL="342900" marR="0" indent="-171450" algn="l" defTabSz="1838325" eaLnBrk="1" latinLnBrk="0" hangingPunct="1">
              <a:lnSpc>
                <a:spcPct val="100000"/>
              </a:lnSpc>
              <a:spcBef>
                <a:spcPct val="25000"/>
              </a:spcBef>
              <a:buClr>
                <a:srgbClr val="269DD8"/>
              </a:buClr>
              <a:buSzPct val="100000"/>
              <a:buFont typeface="Arial" panose="020B0604020202020204"/>
              <a:buChar char="–"/>
              <a:defRPr b="0">
                <a:solidFill>
                  <a:srgbClr val="53565A"/>
                </a:solidFill>
                <a:latin typeface="+mn-lt"/>
                <a:ea typeface="+mn-ea"/>
              </a:defRPr>
            </a:lvl2pPr>
            <a:lvl3pPr marL="514350" marR="0" indent="-171450" algn="l" defTabSz="1838325" eaLnBrk="1" latinLnBrk="0" hangingPunct="1">
              <a:lnSpc>
                <a:spcPct val="100000"/>
              </a:lnSpc>
              <a:spcBef>
                <a:spcPct val="25000"/>
              </a:spcBef>
              <a:buClr>
                <a:srgbClr val="269DD8"/>
              </a:buClr>
              <a:buSzPct val="100000"/>
              <a:buFont typeface="Wingdings" panose="05000000000000000000" pitchFamily="2" charset="2"/>
              <a:buChar char=""/>
              <a:defRPr b="0">
                <a:solidFill>
                  <a:srgbClr val="53565A"/>
                </a:solidFill>
                <a:latin typeface="+mn-lt"/>
                <a:ea typeface="+mn-ea"/>
              </a:defRPr>
            </a:lvl3pPr>
            <a:lvl4pPr marL="685800" marR="0" indent="-171450" algn="l" defTabSz="1838325" eaLnBrk="1" latinLnBrk="0" hangingPunct="1">
              <a:lnSpc>
                <a:spcPct val="100000"/>
              </a:lnSpc>
              <a:spcBef>
                <a:spcPct val="25000"/>
              </a:spcBef>
              <a:buClr>
                <a:srgbClr val="269DD8"/>
              </a:buClr>
              <a:buSzPct val="100000"/>
              <a:buFont typeface="Arial" panose="020B0604020202020204" pitchFamily="34" charset="0"/>
              <a:buChar char="○"/>
              <a:defRPr b="0">
                <a:solidFill>
                  <a:srgbClr val="53565A"/>
                </a:solidFill>
                <a:latin typeface="+mn-lt"/>
                <a:ea typeface="+mn-ea"/>
              </a:defRPr>
            </a:lvl4pPr>
            <a:lvl5pPr marL="857250" marR="0" indent="-171450" algn="l" defTabSz="1838325" eaLnBrk="1" latinLnBrk="0" hangingPunct="1">
              <a:lnSpc>
                <a:spcPct val="100000"/>
              </a:lnSpc>
              <a:spcBef>
                <a:spcPct val="25000"/>
              </a:spcBef>
              <a:buClr>
                <a:srgbClr val="269DD8"/>
              </a:buClr>
              <a:buSzPct val="100000"/>
              <a:buFont typeface="Symbol"/>
              <a:buChar char="·"/>
              <a:defRPr b="0">
                <a:solidFill>
                  <a:srgbClr val="53565A"/>
                </a:solidFill>
                <a:latin typeface="+mn-lt"/>
                <a:ea typeface="+mn-ea"/>
              </a:defRPr>
            </a:lvl5pPr>
            <a:lvl6pPr marL="1028700" marR="0" indent="-171450" defTabSz="1838325" fontAlgn="base">
              <a:lnSpc>
                <a:spcPct val="100000"/>
              </a:lnSpc>
              <a:spcBef>
                <a:spcPct val="25000"/>
              </a:spcBef>
              <a:spcAft>
                <a:spcPct val="0"/>
              </a:spcAft>
              <a:buClr>
                <a:srgbClr val="269DD8"/>
              </a:buClr>
              <a:buSzPct val="100000"/>
              <a:buFont typeface="Arial" panose="020B0604020202020204"/>
              <a:buChar char="–"/>
              <a:defRPr b="0">
                <a:solidFill>
                  <a:srgbClr val="53565A"/>
                </a:solidFill>
                <a:latin typeface="+mn-lt"/>
                <a:ea typeface="+mn-ea"/>
              </a:defRPr>
            </a:lvl6pPr>
            <a:lvl7pPr marL="1200150" marR="0" indent="-171450" defTabSz="1838325" fontAlgn="base">
              <a:lnSpc>
                <a:spcPct val="100000"/>
              </a:lnSpc>
              <a:spcBef>
                <a:spcPct val="25000"/>
              </a:spcBef>
              <a:spcAft>
                <a:spcPct val="0"/>
              </a:spcAft>
              <a:buClr>
                <a:srgbClr val="269DD8"/>
              </a:buClr>
              <a:buSzPct val="100000"/>
              <a:buFont typeface="Wingdings" panose="05000000000000000000" pitchFamily="2" charset="2"/>
              <a:buChar char=""/>
              <a:defRPr b="0">
                <a:solidFill>
                  <a:srgbClr val="53565A"/>
                </a:solidFill>
                <a:latin typeface="+mn-lt"/>
                <a:ea typeface="+mn-ea"/>
              </a:defRPr>
            </a:lvl7pPr>
            <a:lvl8pPr marL="1371600" marR="0" indent="-171450" defTabSz="1838325" fontAlgn="base">
              <a:lnSpc>
                <a:spcPct val="100000"/>
              </a:lnSpc>
              <a:spcBef>
                <a:spcPct val="25000"/>
              </a:spcBef>
              <a:spcAft>
                <a:spcPct val="0"/>
              </a:spcAft>
              <a:buClr>
                <a:srgbClr val="269DD8"/>
              </a:buClr>
              <a:buSzPct val="100000"/>
              <a:buFont typeface="Arial" panose="020B0604020202020204" pitchFamily="34" charset="0"/>
              <a:buChar char="○"/>
              <a:defRPr b="0">
                <a:solidFill>
                  <a:srgbClr val="53565A"/>
                </a:solidFill>
                <a:latin typeface="+mn-lt"/>
                <a:ea typeface="+mn-ea"/>
              </a:defRPr>
            </a:lvl8pPr>
            <a:lvl9pPr marL="1543050" marR="0" indent="-171450" defTabSz="1838325" fontAlgn="base">
              <a:lnSpc>
                <a:spcPct val="100000"/>
              </a:lnSpc>
              <a:spcBef>
                <a:spcPct val="25000"/>
              </a:spcBef>
              <a:spcAft>
                <a:spcPct val="0"/>
              </a:spcAft>
              <a:buClr>
                <a:srgbClr val="269DD8"/>
              </a:buClr>
              <a:buSzPct val="100000"/>
              <a:buFont typeface="Symbol"/>
              <a:buChar char="·"/>
              <a:defRPr b="0">
                <a:solidFill>
                  <a:srgbClr val="53565A"/>
                </a:solidFill>
                <a:latin typeface="+mn-lt"/>
                <a:ea typeface="+mn-ea"/>
              </a:defRPr>
            </a:lvl9pPr>
          </a:lstStyle>
          <a:p>
            <a:pPr marL="0" marR="0" lvl="0" indent="0" algn="l" defTabSz="1838325" rtl="0" eaLnBrk="1" fontAlgn="base" latinLnBrk="0" hangingPunct="1">
              <a:lnSpc>
                <a:spcPct val="100000"/>
              </a:lnSpc>
              <a:spcBef>
                <a:spcPct val="75000"/>
              </a:spcBef>
              <a:spcAft>
                <a:spcPct val="0"/>
              </a:spcAft>
              <a:buClr>
                <a:srgbClr val="269DD8"/>
              </a:buClr>
              <a:buSzPct val="100000"/>
              <a:buFont typeface="Symbol"/>
              <a:buNone/>
              <a:defRPr/>
            </a:pPr>
            <a:r>
              <a:rPr kumimoji="0" lang="en-US" sz="1100" b="1" i="0" u="none" strike="noStrike" kern="0" cap="none" spc="0" normalizeH="0" baseline="0" noProof="0" dirty="0">
                <a:ln>
                  <a:noFill/>
                </a:ln>
                <a:solidFill>
                  <a:srgbClr val="6DCEE5"/>
                </a:solidFill>
                <a:effectLst/>
                <a:uLnTx/>
                <a:uFillTx/>
                <a:latin typeface="Arial" panose="020B0604020202020204"/>
                <a:ea typeface="STKaiti" panose="02010600040101010101" pitchFamily="2" charset="-122"/>
                <a:cs typeface="+mn-cs"/>
              </a:rPr>
              <a:t>(RMB </a:t>
            </a:r>
            <a:r>
              <a:rPr kumimoji="0" lang="en-US" sz="1100" b="1" i="0" u="none" strike="noStrike" kern="0" cap="none" spc="0" normalizeH="0" baseline="0" noProof="0" dirty="0" err="1">
                <a:ln>
                  <a:noFill/>
                </a:ln>
                <a:solidFill>
                  <a:srgbClr val="6DCEE5"/>
                </a:solidFill>
                <a:effectLst/>
                <a:uLnTx/>
                <a:uFillTx/>
                <a:latin typeface="Arial" panose="020B0604020202020204"/>
                <a:ea typeface="STKaiti" panose="02010600040101010101" pitchFamily="2" charset="-122"/>
                <a:cs typeface="+mn-cs"/>
              </a:rPr>
              <a:t>mn</a:t>
            </a:r>
            <a:r>
              <a:rPr kumimoji="0" lang="en-US" sz="1100" b="1" i="0" u="none" strike="noStrike" kern="0" cap="none" spc="0" normalizeH="0" baseline="0" noProof="0" dirty="0">
                <a:ln>
                  <a:noFill/>
                </a:ln>
                <a:solidFill>
                  <a:srgbClr val="6DCEE5"/>
                </a:solidFill>
                <a:effectLst/>
                <a:uLnTx/>
                <a:uFillTx/>
                <a:latin typeface="Arial" panose="020B0604020202020204"/>
                <a:ea typeface="STKaiti" panose="02010600040101010101" pitchFamily="2" charset="-122"/>
                <a:cs typeface="+mn-cs"/>
              </a:rPr>
              <a:t>)</a:t>
            </a:r>
          </a:p>
        </p:txBody>
      </p:sp>
      <p:cxnSp>
        <p:nvCxnSpPr>
          <p:cNvPr id="22" name="直接连接符 21"/>
          <p:cNvCxnSpPr/>
          <p:nvPr/>
        </p:nvCxnSpPr>
        <p:spPr bwMode="auto">
          <a:xfrm>
            <a:off x="7336111" y="1664201"/>
            <a:ext cx="27215" cy="3809426"/>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灯片编号占位符 3"/>
          <p:cNvSpPr>
            <a:spLocks noGrp="1"/>
          </p:cNvSpPr>
          <p:nvPr>
            <p:ph type="sldNum" sz="quarter" idx="4"/>
          </p:nvPr>
        </p:nvSpPr>
        <p:spPr>
          <a:xfrm>
            <a:off x="-1" y="6638925"/>
            <a:ext cx="314325" cy="135980"/>
          </a:xfrm>
        </p:spPr>
        <p:txBody>
          <a:bodyPr/>
          <a:lstStyle/>
          <a:p>
            <a:fld id="{DE75C8BA-6B78-4C03-8697-F97FF6E5FC61}" type="slidenum">
              <a:rPr lang="en-US" smtClean="0"/>
              <a:t>9</a:t>
            </a:fld>
            <a:endParaRPr lang="en-US" dirty="0"/>
          </a:p>
        </p:txBody>
      </p:sp>
      <p:graphicFrame>
        <p:nvGraphicFramePr>
          <p:cNvPr id="16" name="图表 15"/>
          <p:cNvGraphicFramePr/>
          <p:nvPr>
            <p:extLst>
              <p:ext uri="{D42A27DB-BD31-4B8C-83A1-F6EECF244321}">
                <p14:modId xmlns:p14="http://schemas.microsoft.com/office/powerpoint/2010/main" val="1792647451"/>
              </p:ext>
            </p:extLst>
          </p:nvPr>
        </p:nvGraphicFramePr>
        <p:xfrm>
          <a:off x="243507" y="3725371"/>
          <a:ext cx="4320689" cy="2315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1736564487"/>
              </p:ext>
            </p:extLst>
          </p:nvPr>
        </p:nvGraphicFramePr>
        <p:xfrm>
          <a:off x="318119" y="1381515"/>
          <a:ext cx="4296877" cy="2551482"/>
        </p:xfrm>
        <a:graphic>
          <a:graphicData uri="http://schemas.openxmlformats.org/drawingml/2006/chart">
            <c:chart xmlns:c="http://schemas.openxmlformats.org/drawingml/2006/chart" xmlns:r="http://schemas.openxmlformats.org/officeDocument/2006/relationships" r:id="rId6"/>
          </a:graphicData>
        </a:graphic>
      </p:graphicFrame>
      <p:cxnSp>
        <p:nvCxnSpPr>
          <p:cNvPr id="25" name="直接连接符 24"/>
          <p:cNvCxnSpPr/>
          <p:nvPr/>
        </p:nvCxnSpPr>
        <p:spPr bwMode="auto">
          <a:xfrm>
            <a:off x="2466557" y="1668239"/>
            <a:ext cx="47669" cy="3761595"/>
          </a:xfrm>
          <a:prstGeom prst="line">
            <a:avLst/>
          </a:prstGeom>
          <a:solidFill>
            <a:schemeClr val="folHlink"/>
          </a:solidFill>
          <a:ln w="6350"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4.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3fda634b-2766-4477-b371-415044b420a8}"/>
  <p:tag name="TABLE_ENDDRAG_ORIGIN_RECT" val="752*391"/>
  <p:tag name="TABLE_ENDDRAG_RECT" val="15*102*752*391"/>
</p:tagLst>
</file>

<file path=ppt/tags/tag16.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3fda634b-2766-4477-b371-415044b420a8}"/>
  <p:tag name="TABLE_ENDDRAG_ORIGIN_RECT" val="752*391"/>
  <p:tag name="TABLE_ENDDRAG_RECT" val="15*102*752*391"/>
</p:tagLst>
</file>

<file path=ppt/tags/tag18.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f4837bd3-76a5-4969-ae54-17d19c14d2d2}"/>
  <p:tag name="TABLE_ENDDRAG_ORIGIN_RECT" val="754*367"/>
  <p:tag name="TABLE_ENDDRAG_RECT" val="13*98*754*36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22dc8608-5794-44b8-aa98-dc4c6d27e05c}"/>
  <p:tag name="TABLE_ENDDRAG_ORIGIN_RECT" val="755*185"/>
  <p:tag name="TABLE_ENDDRAG_RECT" val="11*58*755*185"/>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503b65d8-5376-41f0-973e-71003008b073}"/>
</p:tagLst>
</file>

<file path=ppt/tags/tag23.xml><?xml version="1.0" encoding="utf-8"?>
<p:tagLst xmlns:a="http://schemas.openxmlformats.org/drawingml/2006/main" xmlns:r="http://schemas.openxmlformats.org/officeDocument/2006/relationships" xmlns:p="http://schemas.openxmlformats.org/presentationml/2006/main">
  <p:tag name="TAGS" val="&lt;tags&gt;&lt;tag n=&quot;id&quot; v=&quot;1101&quot; /&gt;&lt;tag n=&quot;name&quot; v=&quot;Title Only&quot; /&gt;&lt;tag n=&quot;layoutInfo&quot; v=&quot;i=1101|t=0|s=True|r=0|c=0|f=12|x=3|m=0|h=False|&quot; /&gt;&lt;/tags&gt;"/>
  <p:tag name="LAYOUT" val="ppLayoutCustom"/>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22dc8608-5794-44b8-aa98-dc4c6d27e05c}"/>
  <p:tag name="TABLE_ENDDRAG_ORIGIN_RECT" val="755*185"/>
  <p:tag name="TABLE_ENDDRAG_RECT" val="11*58*755*185"/>
</p:tagLst>
</file>

<file path=ppt/tags/tag25.xml><?xml version="1.0" encoding="utf-8"?>
<p:tagLst xmlns:a="http://schemas.openxmlformats.org/drawingml/2006/main" xmlns:r="http://schemas.openxmlformats.org/officeDocument/2006/relationships" xmlns:p="http://schemas.openxmlformats.org/presentationml/2006/main">
  <p:tag name="KSO_WM_UNIT_TABLE_BEAUTIFY" val="smartTable{503b65d8-5376-41f0-973e-71003008b07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ISDISCLAIMER" val="Tr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LAYOUT" val="ppLayoutTwoObjects"/>
</p:tagLst>
</file>

<file path=ppt/tags/tag9.xml><?xml version="1.0" encoding="utf-8"?>
<p:tagLst xmlns:a="http://schemas.openxmlformats.org/drawingml/2006/main" xmlns:r="http://schemas.openxmlformats.org/officeDocument/2006/relationships" xmlns:p="http://schemas.openxmlformats.org/presentationml/2006/main">
  <p:tag name="SSB" val="TOC"/>
  <p:tag name="LAYOUT" val="ppLayoutCustom"/>
</p:tagLst>
</file>

<file path=ppt/theme/theme1.xml><?xml version="1.0" encoding="utf-8"?>
<a:theme xmlns:a="http://schemas.openxmlformats.org/drawingml/2006/main" name="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owerPitch">
  <a:themeElements>
    <a:clrScheme name="Custom 2591">
      <a:dk1>
        <a:srgbClr val="000000"/>
      </a:dk1>
      <a:lt1>
        <a:srgbClr val="FFFFFF"/>
      </a:lt1>
      <a:dk2>
        <a:srgbClr val="269DD8"/>
      </a:dk2>
      <a:lt2>
        <a:srgbClr val="DADBDD"/>
      </a:lt2>
      <a:accent1>
        <a:srgbClr val="269DD8"/>
      </a:accent1>
      <a:accent2>
        <a:srgbClr val="F04F24"/>
      </a:accent2>
      <a:accent3>
        <a:srgbClr val="F6891F"/>
      </a:accent3>
      <a:accent4>
        <a:srgbClr val="797979"/>
      </a:accent4>
      <a:accent5>
        <a:srgbClr val="76C044"/>
      </a:accent5>
      <a:accent6>
        <a:srgbClr val="00B0B9"/>
      </a:accent6>
      <a:hlink>
        <a:srgbClr val="C9C9C9"/>
      </a:hlink>
      <a:folHlink>
        <a:srgbClr val="FCDBD3"/>
      </a:folHlink>
    </a:clrScheme>
    <a:fontScheme name="STKaiti &amp; Arial">
      <a:majorFont>
        <a:latin typeface="Arial"/>
        <a:ea typeface="STKaiti"/>
        <a:cs typeface="Arial"/>
      </a:majorFont>
      <a:minorFont>
        <a:latin typeface="Arial"/>
        <a:ea typeface="STKait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extraClrSchemeLst/>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Template">
  <a:themeElements>
    <a:clrScheme name="Custom 13">
      <a:dk1>
        <a:srgbClr val="53565A"/>
      </a:dk1>
      <a:lt1>
        <a:srgbClr val="FFFFFF"/>
      </a:lt1>
      <a:dk2>
        <a:srgbClr val="F68C5C"/>
      </a:dk2>
      <a:lt2>
        <a:srgbClr val="F04F24"/>
      </a:lt2>
      <a:accent1>
        <a:srgbClr val="269DD8"/>
      </a:accent1>
      <a:accent2>
        <a:srgbClr val="6DCEE5"/>
      </a:accent2>
      <a:accent3>
        <a:srgbClr val="76C044"/>
      </a:accent3>
      <a:accent4>
        <a:srgbClr val="BAD981"/>
      </a:accent4>
      <a:accent5>
        <a:srgbClr val="53565A"/>
      </a:accent5>
      <a:accent6>
        <a:srgbClr val="97999B"/>
      </a:accent6>
      <a:hlink>
        <a:srgbClr val="F68C5C"/>
      </a:hlink>
      <a:folHlink>
        <a:srgbClr val="269DD8"/>
      </a:folHlink>
    </a:clrScheme>
    <a:fontScheme name="ICG_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6350" cap="flat" cmpd="sng" algn="ctr">
          <a:no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sz="1200" b="0" i="0" u="none" strike="noStrike" cap="none" normalizeH="0" smtClean="0">
            <a:ln>
              <a:noFill/>
            </a:ln>
            <a:solidFill>
              <a:srgbClr val="FFFFFF"/>
            </a:solidFill>
            <a:effectLst/>
            <a:latin typeface="+mn-lt"/>
            <a:ea typeface="+mn-ea"/>
          </a:defRPr>
        </a:defPPr>
      </a:lstStyle>
    </a:spDef>
    <a:lnDef>
      <a:spPr bwMode="auto">
        <a:solidFill>
          <a:schemeClr val="folHlink"/>
        </a:solidFill>
        <a:ln w="6350" cap="flat" cmpd="sng" algn="ctr">
          <a:solidFill>
            <a:schemeClr val="accent6"/>
          </a:solidFill>
          <a:prstDash val="solid"/>
          <a:round/>
          <a:headEnd type="none" w="med" len="med"/>
          <a:tailEnd type="none" w="med" len="med"/>
        </a:ln>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0bc211-decb-491b-805e-4dd1ad3f9013" xsi:nil="true"/>
    <lcf76f155ced4ddcb4097134ff3c332f xmlns="e91bc3a5-9721-45b3-b406-25b895c278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B52C5114A1CCDE4DBFFE6FF8DB9720A5" ma:contentTypeVersion="17" ma:contentTypeDescription="建立新的文件。" ma:contentTypeScope="" ma:versionID="89f19d7449645e54a4ef1803ce57c219">
  <xsd:schema xmlns:xsd="http://www.w3.org/2001/XMLSchema" xmlns:xs="http://www.w3.org/2001/XMLSchema" xmlns:p="http://schemas.microsoft.com/office/2006/metadata/properties" xmlns:ns2="e91bc3a5-9721-45b3-b406-25b895c2781d" xmlns:ns3="c2924a54-706c-4de9-9c12-91e2ebeadcc9" xmlns:ns4="890bc211-decb-491b-805e-4dd1ad3f9013" targetNamespace="http://schemas.microsoft.com/office/2006/metadata/properties" ma:root="true" ma:fieldsID="1c2edd12c12bb5fc865476e274ef9af7" ns2:_="" ns3:_="" ns4:_="">
    <xsd:import namespace="e91bc3a5-9721-45b3-b406-25b895c2781d"/>
    <xsd:import namespace="c2924a54-706c-4de9-9c12-91e2ebeadcc9"/>
    <xsd:import namespace="890bc211-decb-491b-805e-4dd1ad3f90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bc3a5-9721-45b3-b406-25b895c27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影像標籤" ma:readOnly="false" ma:fieldId="{5cf76f15-5ced-4ddc-b409-7134ff3c332f}" ma:taxonomyMulti="true" ma:sspId="9640141a-2e92-467f-a3d1-84a4290489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924a54-706c-4de9-9c12-91e2ebeadcc9" elementFormDefault="qualified">
    <xsd:import namespace="http://schemas.microsoft.com/office/2006/documentManagement/types"/>
    <xsd:import namespace="http://schemas.microsoft.com/office/infopath/2007/PartnerControls"/>
    <xsd:element name="SharedWithUsers" ma:index="18"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用詳細資料"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bc211-decb-491b-805e-4dd1ad3f901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ac918d5-de7c-4505-a581-a74b90850777}" ma:internalName="TaxCatchAll" ma:showField="CatchAllData" ma:web="890bc211-decb-491b-805e-4dd1ad3f9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19E6D-6524-4D32-8D26-6766918E442C}">
  <ds:schemaRefs>
    <ds:schemaRef ds:uri="http://purl.org/dc/terms/"/>
    <ds:schemaRef ds:uri="http://schemas.microsoft.com/office/2006/documentManagement/types"/>
    <ds:schemaRef ds:uri="c2924a54-706c-4de9-9c12-91e2ebeadcc9"/>
    <ds:schemaRef ds:uri="http://schemas.microsoft.com/office/infopath/2007/PartnerControls"/>
    <ds:schemaRef ds:uri="http://purl.org/dc/elements/1.1/"/>
    <ds:schemaRef ds:uri="e91bc3a5-9721-45b3-b406-25b895c2781d"/>
    <ds:schemaRef ds:uri="http://purl.org/dc/dcmitype/"/>
    <ds:schemaRef ds:uri="890bc211-decb-491b-805e-4dd1ad3f901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E66BE98-54EB-44B8-8D22-572D6C2CAEEB}">
  <ds:schemaRefs>
    <ds:schemaRef ds:uri="http://schemas.microsoft.com/sharepoint/v3/contenttype/forms"/>
  </ds:schemaRefs>
</ds:datastoreItem>
</file>

<file path=customXml/itemProps3.xml><?xml version="1.0" encoding="utf-8"?>
<ds:datastoreItem xmlns:ds="http://schemas.openxmlformats.org/officeDocument/2006/customXml" ds:itemID="{E669166B-EF74-40B3-8E86-E54AA77B5611}">
  <ds:schemaRefs>
    <ds:schemaRef ds:uri="890bc211-decb-491b-805e-4dd1ad3f9013"/>
    <ds:schemaRef ds:uri="c2924a54-706c-4de9-9c12-91e2ebeadcc9"/>
    <ds:schemaRef ds:uri="e91bc3a5-9721-45b3-b406-25b895c278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3656</TotalTime>
  <Words>2043</Words>
  <Application>Microsoft Office PowerPoint</Application>
  <PresentationFormat>A4 纸张(210x297 毫米)</PresentationFormat>
  <Paragraphs>396</Paragraphs>
  <Slides>14</Slides>
  <Notes>8</Notes>
  <HiddenSlides>0</HiddenSlides>
  <MMClips>0</MMClips>
  <ScaleCrop>false</ScaleCrop>
  <HeadingPairs>
    <vt:vector size="8" baseType="variant">
      <vt:variant>
        <vt:lpstr>已用的字体</vt:lpstr>
      </vt:variant>
      <vt:variant>
        <vt:i4>10</vt:i4>
      </vt:variant>
      <vt:variant>
        <vt:lpstr>主题</vt:lpstr>
      </vt:variant>
      <vt:variant>
        <vt:i4>5</vt:i4>
      </vt:variant>
      <vt:variant>
        <vt:lpstr>嵌入 OLE 服务器</vt:lpstr>
      </vt:variant>
      <vt:variant>
        <vt:i4>1</vt:i4>
      </vt:variant>
      <vt:variant>
        <vt:lpstr>幻灯片标题</vt:lpstr>
      </vt:variant>
      <vt:variant>
        <vt:i4>14</vt:i4>
      </vt:variant>
    </vt:vector>
  </HeadingPairs>
  <TitlesOfParts>
    <vt:vector size="30" baseType="lpstr">
      <vt:lpstr>Credit Suisse Type Light</vt:lpstr>
      <vt:lpstr>Geneva</vt:lpstr>
      <vt:lpstr>MS PGothic</vt:lpstr>
      <vt:lpstr>ヒラギノ角ゴ Pro W3</vt:lpstr>
      <vt:lpstr>STKaiti</vt:lpstr>
      <vt:lpstr>Arial</vt:lpstr>
      <vt:lpstr>Arial Bold</vt:lpstr>
      <vt:lpstr>Symbol</vt:lpstr>
      <vt:lpstr>Times New Roman</vt:lpstr>
      <vt:lpstr>Wingdings</vt:lpstr>
      <vt:lpstr>Custom Template</vt:lpstr>
      <vt:lpstr>1_Custom Template</vt:lpstr>
      <vt:lpstr>1_PowerPitch</vt:lpstr>
      <vt:lpstr>2_Custom Template</vt:lpstr>
      <vt:lpstr>3_Custom Template</vt:lpstr>
      <vt:lpstr>think-cell 幻灯片</vt:lpstr>
      <vt:lpstr>PowerPoint 演示文稿</vt:lpstr>
      <vt:lpstr>PowerPoint 演示文稿</vt:lpstr>
      <vt:lpstr>Disclaimer</vt:lpstr>
      <vt:lpstr>We are the One-Stop Service Platform for Pets and Pet Parents</vt:lpstr>
      <vt:lpstr>Strong GMV and Revenue Growth</vt:lpstr>
      <vt:lpstr>Healthy Revenue Breakdown</vt:lpstr>
      <vt:lpstr>Rewarded by Our Customers</vt:lpstr>
      <vt:lpstr>Margin Improvement &amp; Expense/ CAC Trends</vt:lpstr>
      <vt:lpstr>Profitability</vt:lpstr>
      <vt:lpstr>Summary Financials – Income Statement</vt:lpstr>
      <vt:lpstr>Summary Financials – Income Statement</vt:lpstr>
      <vt:lpstr>Summary Financials – Balance Sheet</vt:lpstr>
      <vt:lpstr>Reconciliation of GAAP and Non-GAAP Results</vt:lpstr>
      <vt:lpstr>Reconciliation of GAAP and Non-GAAP Results</vt:lpstr>
    </vt:vector>
  </TitlesOfParts>
  <Company>Citigroup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TT59754</dc:creator>
  <cp:lastModifiedBy>BQ-BN-</cp:lastModifiedBy>
  <cp:revision>25</cp:revision>
  <cp:lastPrinted>2022-05-30T10:14:09Z</cp:lastPrinted>
  <dcterms:created xsi:type="dcterms:W3CDTF">2022-05-30T10:14:09Z</dcterms:created>
  <dcterms:modified xsi:type="dcterms:W3CDTF">2022-06-05T17:06:45Z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B_DisclaimerDB">
    <vt:bool>true</vt:bool>
  </property>
  <property fmtid="{D5CDD505-2E9C-101B-9397-08002B2CF9AE}" pid="3" name="ICGToolkitIsDisclaimer">
    <vt:bool>false</vt:bool>
  </property>
  <property fmtid="{D5CDD505-2E9C-101B-9397-08002B2CF9AE}" pid="4" name="TOCOpt">
    <vt:lpwstr>1</vt:lpwstr>
  </property>
  <property fmtid="{D5CDD505-2E9C-101B-9397-08002B2CF9AE}" pid="5" name="PageNumAlign">
    <vt:lpwstr>L</vt:lpwstr>
  </property>
  <property fmtid="{D5CDD505-2E9C-101B-9397-08002B2CF9AE}" pid="6" name="SectionTitleAlign">
    <vt:lpwstr>L</vt:lpwstr>
  </property>
  <property fmtid="{D5CDD505-2E9C-101B-9397-08002B2CF9AE}" pid="7" name="PageNumberTop">
    <vt:lpwstr>529</vt:lpwstr>
  </property>
  <property fmtid="{D5CDD505-2E9C-101B-9397-08002B2CF9AE}" pid="8" name="PageNumberLeft">
    <vt:lpwstr>13</vt:lpwstr>
  </property>
  <property fmtid="{D5CDD505-2E9C-101B-9397-08002B2CF9AE}" pid="9" name="PageNumberCentre">
    <vt:lpwstr>390</vt:lpwstr>
  </property>
  <property fmtid="{D5CDD505-2E9C-101B-9397-08002B2CF9AE}" pid="10" name="PageNumSectionTitleDiff">
    <vt:lpwstr>20</vt:lpwstr>
  </property>
  <property fmtid="{D5CDD505-2E9C-101B-9397-08002B2CF9AE}" pid="11" name="SectionTitleTop">
    <vt:lpwstr>529</vt:lpwstr>
  </property>
  <property fmtid="{D5CDD505-2E9C-101B-9397-08002B2CF9AE}" pid="12" name="SectionTitleLeft">
    <vt:lpwstr>33</vt:lpwstr>
  </property>
  <property fmtid="{D5CDD505-2E9C-101B-9397-08002B2CF9AE}" pid="13" name="RightsWATCHMark">
    <vt:lpwstr>8|CITI-No PII-Internal|{00000000-0000-0000-0000-000000000000}</vt:lpwstr>
  </property>
  <property fmtid="{D5CDD505-2E9C-101B-9397-08002B2CF9AE}" pid="14" name="PageNumberCustomTop">
    <vt:lpwstr>529</vt:lpwstr>
  </property>
  <property fmtid="{D5CDD505-2E9C-101B-9397-08002B2CF9AE}" pid="15" name="PageNumberCustomLeft">
    <vt:lpwstr>13</vt:lpwstr>
  </property>
  <property fmtid="{D5CDD505-2E9C-101B-9397-08002B2CF9AE}" pid="16" name="Is_Custom_Template">
    <vt:lpwstr>true</vt:lpwstr>
  </property>
  <property fmtid="{D5CDD505-2E9C-101B-9397-08002B2CF9AE}" pid="17" name="PNSOpt">
    <vt:lpwstr>5</vt:lpwstr>
  </property>
  <property fmtid="{D5CDD505-2E9C-101B-9397-08002B2CF9AE}" pid="18" name="TOCHeaderTop">
    <vt:lpwstr>0</vt:lpwstr>
  </property>
  <property fmtid="{D5CDD505-2E9C-101B-9397-08002B2CF9AE}" pid="19" name="TOCHeaderLeft">
    <vt:lpwstr>0</vt:lpwstr>
  </property>
  <property fmtid="{D5CDD505-2E9C-101B-9397-08002B2CF9AE}" pid="20" name="CitiLogoTop">
    <vt:lpwstr>0</vt:lpwstr>
  </property>
  <property fmtid="{D5CDD505-2E9C-101B-9397-08002B2CF9AE}" pid="21" name="CitiLogoLeft">
    <vt:lpwstr>0</vt:lpwstr>
  </property>
  <property fmtid="{D5CDD505-2E9C-101B-9397-08002B2CF9AE}" pid="22" name="Pitchbook Compatible">
    <vt:lpwstr>Yes</vt:lpwstr>
  </property>
  <property fmtid="{D5CDD505-2E9C-101B-9397-08002B2CF9AE}" pid="23" name="ContentTypeId">
    <vt:lpwstr>0x010100B52C5114A1CCDE4DBFFE6FF8DB9720A5</vt:lpwstr>
  </property>
  <property fmtid="{D5CDD505-2E9C-101B-9397-08002B2CF9AE}" pid="24" name="KSOProductBuildVer">
    <vt:lpwstr>2052-4.2.2.6882</vt:lpwstr>
  </property>
  <property fmtid="{D5CDD505-2E9C-101B-9397-08002B2CF9AE}" pid="25" name="ICV">
    <vt:lpwstr>D21A31ABCBA593DE066794620A5ED711</vt:lpwstr>
  </property>
  <property fmtid="{D5CDD505-2E9C-101B-9397-08002B2CF9AE}" pid="26" name="MediaServiceImageTags">
    <vt:lpwstr/>
  </property>
</Properties>
</file>